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7"/>
  </p:notes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  <p:sldId id="319" r:id="rId12"/>
    <p:sldId id="279" r:id="rId13"/>
    <p:sldId id="280" r:id="rId14"/>
    <p:sldId id="321" r:id="rId15"/>
    <p:sldId id="281" r:id="rId16"/>
    <p:sldId id="282" r:id="rId17"/>
    <p:sldId id="320" r:id="rId18"/>
    <p:sldId id="278" r:id="rId19"/>
    <p:sldId id="283" r:id="rId20"/>
    <p:sldId id="284" r:id="rId21"/>
    <p:sldId id="285" r:id="rId22"/>
    <p:sldId id="286" r:id="rId23"/>
    <p:sldId id="289" r:id="rId24"/>
    <p:sldId id="287" r:id="rId25"/>
    <p:sldId id="288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16" r:id="rId43"/>
    <p:sldId id="317" r:id="rId44"/>
    <p:sldId id="306" r:id="rId45"/>
    <p:sldId id="307" r:id="rId46"/>
    <p:sldId id="308" r:id="rId47"/>
    <p:sldId id="318" r:id="rId48"/>
    <p:sldId id="322" r:id="rId49"/>
    <p:sldId id="310" r:id="rId50"/>
    <p:sldId id="311" r:id="rId51"/>
    <p:sldId id="312" r:id="rId52"/>
    <p:sldId id="313" r:id="rId53"/>
    <p:sldId id="314" r:id="rId54"/>
    <p:sldId id="315" r:id="rId55"/>
    <p:sldId id="323" r:id="rId56"/>
  </p:sldIdLst>
  <p:sldSz cx="18288000" cy="10287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Montserrat Bold" panose="020B0604020202020204" charset="0"/>
      <p:regular r:id="rId62"/>
      <p:bold r:id="rId63"/>
    </p:embeddedFont>
    <p:embeddedFont>
      <p:font typeface="Montserrat Classic" panose="020B0604020202020204" charset="0"/>
      <p:regular r:id="rId64"/>
    </p:embeddedFont>
    <p:embeddedFont>
      <p:font typeface="Trebuchet MS" panose="020B0603020202020204" pitchFamily="34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89021-AD24-0036-DA5E-686B8C44687C}" v="11" dt="2024-05-21T22:04:44.671"/>
    <p1510:client id="{296BC083-D2A6-6452-BCF7-0D26CB49CFCB}" v="370" dt="2024-05-21T22:01:15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7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5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 of Students awarded 5x</a:t>
            </a:r>
            <a:r>
              <a:rPr lang="en-US" baseline="0" dirty="0"/>
              <a:t> 9-4 </a:t>
            </a:r>
            <a:r>
              <a:rPr lang="en-US" dirty="0" err="1"/>
              <a:t>inc</a:t>
            </a:r>
            <a:r>
              <a:rPr lang="en-US" dirty="0"/>
              <a:t> E &amp; M compared</a:t>
            </a:r>
            <a:r>
              <a:rPr lang="en-US" baseline="0" dirty="0"/>
              <a:t> against attendance at school</a:t>
            </a:r>
            <a:endParaRPr lang="en-US" dirty="0"/>
          </a:p>
        </c:rich>
      </c:tx>
      <c:layout>
        <c:manualLayout>
          <c:xMode val="edge"/>
          <c:yMode val="edge"/>
          <c:x val="0.1446405350643055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99105038842845"/>
          <c:y val="0.12958490948114754"/>
          <c:w val="0.75792012248104079"/>
          <c:h val="0.77385573065813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Comb!$N$1</c:f>
              <c:strCache>
                <c:ptCount val="1"/>
                <c:pt idx="0">
                  <c:v>% 5A*-C inc E &amp; M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Comb!$L$2:$L$12</c:f>
              <c:strCache>
                <c:ptCount val="11"/>
                <c:pt idx="0">
                  <c:v>0-50</c:v>
                </c:pt>
                <c:pt idx="1">
                  <c:v>50-60</c:v>
                </c:pt>
                <c:pt idx="2">
                  <c:v>60-70</c:v>
                </c:pt>
                <c:pt idx="3">
                  <c:v>70-80</c:v>
                </c:pt>
                <c:pt idx="4">
                  <c:v>80-85</c:v>
                </c:pt>
                <c:pt idx="5">
                  <c:v>85-90</c:v>
                </c:pt>
                <c:pt idx="6">
                  <c:v>90-92</c:v>
                </c:pt>
                <c:pt idx="7">
                  <c:v>92-94</c:v>
                </c:pt>
                <c:pt idx="8">
                  <c:v>94-96</c:v>
                </c:pt>
                <c:pt idx="9">
                  <c:v>96-98</c:v>
                </c:pt>
                <c:pt idx="10">
                  <c:v>98-100</c:v>
                </c:pt>
              </c:strCache>
            </c:strRef>
          </c:cat>
          <c:val>
            <c:numRef>
              <c:f>Comb!$N$2:$N$12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0.1875</c:v>
                </c:pt>
                <c:pt idx="4">
                  <c:v>0.3</c:v>
                </c:pt>
                <c:pt idx="5">
                  <c:v>0.5</c:v>
                </c:pt>
                <c:pt idx="6">
                  <c:v>0.5</c:v>
                </c:pt>
                <c:pt idx="7">
                  <c:v>0.58823529411764708</c:v>
                </c:pt>
                <c:pt idx="8">
                  <c:v>0.5161290322580645</c:v>
                </c:pt>
                <c:pt idx="9">
                  <c:v>0.6966292134831461</c:v>
                </c:pt>
                <c:pt idx="10">
                  <c:v>0.72483221476510062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8-47AD-AED3-81FC5C2E0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736320"/>
        <c:axId val="36352768"/>
      </c:barChart>
      <c:catAx>
        <c:axId val="113736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% Attendance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6352768"/>
        <c:crosses val="autoZero"/>
        <c:auto val="1"/>
        <c:lblAlgn val="ctr"/>
        <c:lblOffset val="100"/>
        <c:noMultiLvlLbl val="0"/>
      </c:catAx>
      <c:valAx>
        <c:axId val="36352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% of students awarded</a:t>
                </a:r>
                <a:r>
                  <a:rPr lang="en-GB" baseline="0" dirty="0"/>
                  <a:t> 5x 9-4 including English and Maths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2961194400962935E-2"/>
              <c:y val="0.22932217095523269"/>
            </c:manualLayout>
          </c:layout>
          <c:overlay val="0"/>
        </c:title>
        <c:numFmt formatCode="0.00%" sourceLinked="0"/>
        <c:majorTickMark val="none"/>
        <c:minorTickMark val="none"/>
        <c:tickLblPos val="nextTo"/>
        <c:crossAx val="113736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31F23-ADB7-4EA4-834B-9B87BB7C72C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E934-EF37-41EF-A521-709649561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1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we start promoting our Sixth</a:t>
            </a:r>
            <a:r>
              <a:rPr lang="en-GB" baseline="0" dirty="0"/>
              <a:t> Form Open Evening – we want to talk to you about your choices and the thought process around the choices that you make. </a:t>
            </a:r>
          </a:p>
          <a:p>
            <a:r>
              <a:rPr lang="en-GB" baseline="0" dirty="0"/>
              <a:t>Some of you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09586-FEBA-41DD-9367-86B01C418B2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4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1E934-EF37-41EF-A521-7096495612F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5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FEAEC-40CB-4FFA-A5D8-02B7648F2B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5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99247" y="3924300"/>
            <a:ext cx="13050353" cy="1470025"/>
          </a:xfrm>
        </p:spPr>
        <p:txBody>
          <a:bodyPr>
            <a:noAutofit/>
          </a:bodyPr>
          <a:lstStyle>
            <a:lvl1pPr algn="l">
              <a:defRPr sz="960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6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8"/>
          <p:cNvSpPr/>
          <p:nvPr userDrawn="1"/>
        </p:nvSpPr>
        <p:spPr>
          <a:xfrm>
            <a:off x="14639893" y="516291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7" name="TextBox 11"/>
          <p:cNvSpPr txBox="1"/>
          <p:nvPr userDrawn="1"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8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9ED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5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0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5" y="3360504"/>
            <a:ext cx="8230771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7528" y="96012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4528" y="9601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23528" y="9601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/>
          <p:nvPr userDrawn="1"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5"/>
          <p:cNvGrpSpPr/>
          <p:nvPr userDrawn="1"/>
        </p:nvGrpSpPr>
        <p:grpSpPr>
          <a:xfrm>
            <a:off x="14500955" y="1642918"/>
            <a:ext cx="2758345" cy="245871"/>
            <a:chOff x="0" y="0"/>
            <a:chExt cx="726478" cy="64756"/>
          </a:xfrm>
        </p:grpSpPr>
        <p:sp>
          <p:nvSpPr>
            <p:cNvPr id="12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14"/>
          <p:cNvSpPr/>
          <p:nvPr userDrawn="1"/>
        </p:nvSpPr>
        <p:spPr>
          <a:xfrm>
            <a:off x="1028700" y="663929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10744200" y="3360504"/>
            <a:ext cx="6477507" cy="610073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2" y="6467475"/>
            <a:ext cx="8230015" cy="5083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4" y="7134359"/>
            <a:ext cx="8230014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0">
                <a:latin typeface="Montserrat Classic" panose="020B0604020202020204" charset="0"/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1028700" y="2603355"/>
            <a:ext cx="8229600" cy="61719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title 1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543300"/>
            <a:ext cx="803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3700" y="3543300"/>
            <a:ext cx="793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55" y="2490037"/>
            <a:ext cx="8229600" cy="711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355" y="3360504"/>
            <a:ext cx="16194845" cy="2948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Montserrat Classic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027112" y="6467475"/>
            <a:ext cx="8230015" cy="5083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3C7"/>
                </a:solidFill>
                <a:latin typeface="Montserrat Classic Bold" panose="020B0604020202020204" charset="0"/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027114" y="7134359"/>
            <a:ext cx="16194086" cy="2326884"/>
          </a:xfrm>
        </p:spPr>
        <p:txBody>
          <a:bodyPr>
            <a:normAutofit/>
          </a:bodyPr>
          <a:lstStyle>
            <a:lvl1pPr>
              <a:defRPr sz="2400">
                <a:latin typeface="Montserrat Classic" panose="020B0604020202020204" charset="0"/>
              </a:defRPr>
            </a:lvl1pPr>
            <a:lvl2pPr>
              <a:defRPr sz="2000">
                <a:latin typeface="Montserrat Classic" panose="020B0604020202020204" charset="0"/>
              </a:defRPr>
            </a:lvl2pPr>
            <a:lvl3pPr>
              <a:defRPr sz="1800">
                <a:latin typeface="Montserrat Classic" panose="020B0604020202020204" charset="0"/>
              </a:defRPr>
            </a:lvl3pPr>
            <a:lvl4pPr>
              <a:defRPr sz="1600">
                <a:latin typeface="Montserrat Classic" panose="020B0604020202020204" charset="0"/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99247" y="3924300"/>
            <a:ext cx="13050353" cy="1470025"/>
          </a:xfrm>
        </p:spPr>
        <p:txBody>
          <a:bodyPr>
            <a:noAutofit/>
          </a:bodyPr>
          <a:lstStyle>
            <a:lvl1pPr algn="l">
              <a:defRPr sz="9600" baseline="0">
                <a:solidFill>
                  <a:srgbClr val="0083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9246" y="5448300"/>
            <a:ext cx="13050353" cy="1752600"/>
          </a:xfrm>
        </p:spPr>
        <p:txBody>
          <a:bodyPr>
            <a:noAutofit/>
          </a:bodyPr>
          <a:lstStyle>
            <a:lvl1pPr marL="0" indent="0" algn="l">
              <a:buNone/>
              <a:defRPr sz="9600">
                <a:solidFill>
                  <a:srgbClr val="70707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grpSp>
        <p:nvGrpSpPr>
          <p:cNvPr id="7" name="Group 2"/>
          <p:cNvGrpSpPr/>
          <p:nvPr userDrawn="1"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8"/>
          <p:cNvSpPr/>
          <p:nvPr userDrawn="1"/>
        </p:nvSpPr>
        <p:spPr>
          <a:xfrm>
            <a:off x="14639893" y="516291"/>
            <a:ext cx="2619407" cy="1024817"/>
          </a:xfrm>
          <a:custGeom>
            <a:avLst/>
            <a:gdLst/>
            <a:ahLst/>
            <a:cxnLst/>
            <a:rect l="l" t="t" r="r" b="b"/>
            <a:pathLst>
              <a:path w="2619407" h="1024817">
                <a:moveTo>
                  <a:pt x="0" y="0"/>
                </a:moveTo>
                <a:lnTo>
                  <a:pt x="2619407" y="0"/>
                </a:lnTo>
                <a:lnTo>
                  <a:pt x="2619407" y="1024818"/>
                </a:lnTo>
                <a:lnTo>
                  <a:pt x="0" y="102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053" b="-24720"/>
            </a:stretch>
          </a:blipFill>
        </p:spPr>
      </p:sp>
      <p:sp>
        <p:nvSpPr>
          <p:cNvPr id="14" name="TextBox 11"/>
          <p:cNvSpPr txBox="1"/>
          <p:nvPr userDrawn="1"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rphs.org.uk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715125"/>
            <a:ext cx="81153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8700" y="2197894"/>
            <a:ext cx="162687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7536260"/>
            <a:ext cx="162687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67100"/>
            <a:ext cx="162687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63800" y="232410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344738"/>
            <a:ext cx="138303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683561"/>
            <a:ext cx="15544800" cy="22050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94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2603210"/>
            <a:ext cx="8229600" cy="71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4671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700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5700" y="9563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9" name="TextBox 4"/>
            <p:cNvSpPr txBox="1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5"/>
          <p:cNvGrpSpPr/>
          <p:nvPr userDrawn="1"/>
        </p:nvGrpSpPr>
        <p:grpSpPr>
          <a:xfrm>
            <a:off x="14500955" y="1642918"/>
            <a:ext cx="2758345" cy="245871"/>
            <a:chOff x="0" y="0"/>
            <a:chExt cx="726478" cy="64756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707070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4"/>
          <p:cNvSpPr/>
          <p:nvPr userDrawn="1"/>
        </p:nvSpPr>
        <p:spPr>
          <a:xfrm>
            <a:off x="1028700" y="663929"/>
            <a:ext cx="1864691" cy="729542"/>
          </a:xfrm>
          <a:custGeom>
            <a:avLst/>
            <a:gdLst/>
            <a:ahLst/>
            <a:cxnLst/>
            <a:rect l="l" t="t" r="r" b="b"/>
            <a:pathLst>
              <a:path w="1864691" h="729542">
                <a:moveTo>
                  <a:pt x="0" y="0"/>
                </a:moveTo>
                <a:lnTo>
                  <a:pt x="1864691" y="0"/>
                </a:lnTo>
                <a:lnTo>
                  <a:pt x="1864691" y="729542"/>
                </a:lnTo>
                <a:lnTo>
                  <a:pt x="0" y="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9053" b="-24720"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27376" y="6007597"/>
            <a:ext cx="12198660" cy="2205038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Year 11 Exam Information Evening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Thursday 24</a:t>
            </a:r>
            <a:r>
              <a:rPr lang="en-GB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October 2024</a:t>
            </a:r>
            <a:endParaRPr lang="en-GB" sz="5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01708" y="3626463"/>
            <a:ext cx="6917858" cy="55092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The</a:t>
            </a:r>
            <a:r>
              <a:rPr lang="en-US" sz="4400" b="1" dirty="0"/>
              <a:t> grades </a:t>
            </a:r>
            <a:r>
              <a:rPr lang="en-US" sz="4400" dirty="0"/>
              <a:t>that appear on your certificates will </a:t>
            </a:r>
            <a:r>
              <a:rPr lang="en-US" sz="4400" b="1" dirty="0"/>
              <a:t>open doors </a:t>
            </a:r>
            <a:r>
              <a:rPr lang="en-US" sz="4400" dirty="0"/>
              <a:t>for your future choices </a:t>
            </a:r>
            <a:r>
              <a:rPr lang="mr-IN" sz="4400" dirty="0"/>
              <a:t>–</a:t>
            </a:r>
            <a:r>
              <a:rPr lang="en-US" sz="4400" dirty="0"/>
              <a:t> make the most of your time to ensure those choices are plentiful!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88" r="17713"/>
          <a:stretch/>
        </p:blipFill>
        <p:spPr>
          <a:xfrm>
            <a:off x="945026" y="3626463"/>
            <a:ext cx="745186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63" y="1162967"/>
            <a:ext cx="13057701" cy="1714500"/>
          </a:xfrm>
        </p:spPr>
        <p:txBody>
          <a:bodyPr/>
          <a:lstStyle/>
          <a:p>
            <a:r>
              <a:rPr lang="en-GB" dirty="0"/>
              <a:t>Impacts of not getting the grades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577" y="2708859"/>
            <a:ext cx="12527282" cy="648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u="sng" dirty="0"/>
              <a:t>6</a:t>
            </a:r>
            <a:r>
              <a:rPr lang="en-GB" sz="2800" b="1" u="sng" baseline="30000" dirty="0"/>
              <a:t>th</a:t>
            </a:r>
            <a:r>
              <a:rPr lang="en-GB" sz="2800" b="1" u="sng" dirty="0"/>
              <a:t> Form Entry requirements: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5 x 9-5 (including E and M) to be eligible for A Levels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Some A Levels have entry criteria e.g. 7’s in Maths, Science etc.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Minimum of 5x 9-4 (including E and M to study post 16</a:t>
            </a:r>
          </a:p>
          <a:p>
            <a:pPr>
              <a:lnSpc>
                <a:spcPct val="150000"/>
              </a:lnSpc>
            </a:pP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u="sng" dirty="0"/>
              <a:t>Legal Requirements: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Students will have to retake English and / or Maths until they pass or become 18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This will affect employment / apprenticeships – they will want you to have passed otherwise you have to go to college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859" y="2577720"/>
            <a:ext cx="5094108" cy="6986528"/>
          </a:xfrm>
          <a:prstGeom prst="rect">
            <a:avLst/>
          </a:prstGeom>
          <a:solidFill>
            <a:srgbClr val="094F9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Please note that GCSEs are Level 2 qualifications.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Level 2 post 16 is not progress these are GCSE equivalents.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Most students will start Level 3 qualification after school.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Be aspirational!</a:t>
            </a:r>
          </a:p>
        </p:txBody>
      </p:sp>
    </p:spTree>
    <p:extLst>
      <p:ext uri="{BB962C8B-B14F-4D97-AF65-F5344CB8AC3E}">
        <p14:creationId xmlns:p14="http://schemas.microsoft.com/office/powerpoint/2010/main" val="20216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63" y="1162967"/>
            <a:ext cx="13057701" cy="1714500"/>
          </a:xfrm>
        </p:spPr>
        <p:txBody>
          <a:bodyPr/>
          <a:lstStyle/>
          <a:p>
            <a:r>
              <a:rPr lang="en-GB" dirty="0"/>
              <a:t>Education Pays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987724" y="2473728"/>
            <a:ext cx="115572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Average Salary 5 Years after Graduation (aged 24ish)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 – Just some examples – These are not the highest!</a:t>
            </a: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University of Nottingham £40,000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UCL University College London £40,600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Loughborough University £40,500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University of Leeds £40,400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Bristol University £41,000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University of Warwick £42,500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Aston University £43,000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University of Bath £43,500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Durham University £45,000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University of London £45,500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73199" y="3728821"/>
            <a:ext cx="3356749" cy="4524315"/>
          </a:xfrm>
          <a:prstGeom prst="rect">
            <a:avLst/>
          </a:prstGeom>
          <a:solidFill>
            <a:srgbClr val="094F9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No.1 = London Business School @ £70,000 per year!</a:t>
            </a:r>
          </a:p>
        </p:txBody>
      </p:sp>
      <p:sp>
        <p:nvSpPr>
          <p:cNvPr id="6" name="Rectangle 5"/>
          <p:cNvSpPr/>
          <p:nvPr/>
        </p:nvSpPr>
        <p:spPr>
          <a:xfrm>
            <a:off x="987724" y="8736062"/>
            <a:ext cx="16803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Median annual pay for full-time employees was </a:t>
            </a:r>
            <a:r>
              <a:rPr lang="en-GB" sz="3200" b="1" dirty="0">
                <a:solidFill>
                  <a:srgbClr val="FF0000"/>
                </a:solidFill>
              </a:rPr>
              <a:t>£33,000</a:t>
            </a:r>
            <a:r>
              <a:rPr lang="en-GB" sz="3200" dirty="0"/>
              <a:t> for the tax year ending on 5 April 2022 </a:t>
            </a:r>
            <a:r>
              <a:rPr lang="en-GB" sz="2800" dirty="0"/>
              <a:t>(Office of National Statistics)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2297" y="5520716"/>
            <a:ext cx="3962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Approx. 10K more than the average wage and these salaries will only increase with experience / promotions </a:t>
            </a:r>
            <a:r>
              <a:rPr lang="en-GB" sz="2400" dirty="0" err="1"/>
              <a:t>etc</a:t>
            </a:r>
            <a:endParaRPr lang="en-GB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66366" y="7276011"/>
            <a:ext cx="4611382" cy="1460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39" y="1534235"/>
            <a:ext cx="13057701" cy="1714500"/>
          </a:xfrm>
        </p:spPr>
        <p:txBody>
          <a:bodyPr/>
          <a:lstStyle/>
          <a:p>
            <a:r>
              <a:rPr lang="en-GB" dirty="0"/>
              <a:t>Education Pays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058" y="3307295"/>
            <a:ext cx="88787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£40-45,000 is higher than the majority of the players playing League Two football at clubs like….</a:t>
            </a:r>
          </a:p>
          <a:p>
            <a:endParaRPr lang="en-GB" sz="2800" dirty="0"/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Sutton United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AFC Wimbledon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MK Dons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Notts County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Wrexham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/>
              <a:t>Swindon Town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34378" y="2193102"/>
            <a:ext cx="5163641" cy="1477328"/>
          </a:xfrm>
          <a:prstGeom prst="rect">
            <a:avLst/>
          </a:prstGeom>
          <a:solidFill>
            <a:srgbClr val="094F97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0" dirty="0">
                <a:solidFill>
                  <a:schemeClr val="bg1"/>
                </a:solidFill>
              </a:rPr>
              <a:t>0.012%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4378" y="4067224"/>
            <a:ext cx="5163641" cy="4524315"/>
          </a:xfrm>
          <a:prstGeom prst="rect">
            <a:avLst/>
          </a:prstGeom>
          <a:solidFill>
            <a:srgbClr val="094F9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This is the percentage chance of a boy that currently plays organised football (there are 1.5million) playing 1 minute in the Premier League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905" y="4754879"/>
            <a:ext cx="191452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191" y="4993949"/>
            <a:ext cx="1762649" cy="2260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905" y="7330787"/>
            <a:ext cx="1857375" cy="246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255" y="7363438"/>
            <a:ext cx="2247900" cy="20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802" y="4772342"/>
            <a:ext cx="1838325" cy="2486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4845" y="7363438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62" y="1335852"/>
            <a:ext cx="13057701" cy="1714500"/>
          </a:xfrm>
        </p:spPr>
        <p:txBody>
          <a:bodyPr/>
          <a:lstStyle/>
          <a:p>
            <a:r>
              <a:rPr lang="en-GB" dirty="0"/>
              <a:t>The best time is now ……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34378" y="2193102"/>
            <a:ext cx="5163641" cy="1938992"/>
          </a:xfrm>
          <a:prstGeom prst="rect">
            <a:avLst/>
          </a:prstGeom>
          <a:solidFill>
            <a:srgbClr val="094F97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cs typeface="Calibri" panose="020F0502020204030204" pitchFamily="34" charset="0"/>
              </a:rPr>
              <a:t>Don’t bank</a:t>
            </a:r>
          </a:p>
          <a:p>
            <a:pPr algn="ctr"/>
            <a:r>
              <a:rPr lang="en-GB" sz="6000" dirty="0">
                <a:solidFill>
                  <a:schemeClr val="bg1"/>
                </a:solidFill>
                <a:cs typeface="Calibri" panose="020F0502020204030204" pitchFamily="34" charset="0"/>
              </a:rPr>
              <a:t>on a retake!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4378" y="4720367"/>
            <a:ext cx="5163641" cy="4832092"/>
          </a:xfrm>
          <a:prstGeom prst="rect">
            <a:avLst/>
          </a:prstGeom>
          <a:solidFill>
            <a:srgbClr val="094F9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cs typeface="Calibri" panose="020F0502020204030204" pitchFamily="34" charset="0"/>
              </a:rPr>
              <a:t>The national average pass rate post 16 is ….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chemeClr val="bg1"/>
                </a:solidFill>
                <a:cs typeface="Calibri" panose="020F0502020204030204" pitchFamily="34" charset="0"/>
              </a:rPr>
              <a:t>English – 20%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chemeClr val="bg1"/>
                </a:solidFill>
                <a:cs typeface="Calibri" panose="020F0502020204030204" pitchFamily="34" charset="0"/>
              </a:rPr>
              <a:t>Maths – 17%</a:t>
            </a:r>
          </a:p>
          <a:p>
            <a:r>
              <a:rPr lang="en-GB" sz="4400" dirty="0">
                <a:solidFill>
                  <a:schemeClr val="bg1"/>
                </a:solidFill>
                <a:cs typeface="Calibri" panose="020F0502020204030204" pitchFamily="34" charset="0"/>
              </a:rPr>
              <a:t>80%+ will fail again!</a:t>
            </a:r>
            <a:endParaRPr lang="en-GB" sz="48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5990"/>
          <a:stretch/>
        </p:blipFill>
        <p:spPr>
          <a:xfrm>
            <a:off x="341259" y="2970167"/>
            <a:ext cx="6124855" cy="6515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441" r="5338"/>
          <a:stretch/>
        </p:blipFill>
        <p:spPr>
          <a:xfrm>
            <a:off x="6726417" y="2970167"/>
            <a:ext cx="5747658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22204" y="5359524"/>
            <a:ext cx="9342276" cy="1296144"/>
          </a:xfrm>
        </p:spPr>
        <p:txBody>
          <a:bodyPr>
            <a:normAutofit fontScale="77500" lnSpcReduction="20000"/>
          </a:bodyPr>
          <a:lstStyle/>
          <a:p>
            <a:r>
              <a:rPr lang="en-GB" sz="7200" dirty="0">
                <a:solidFill>
                  <a:schemeClr val="tx1"/>
                </a:solidFill>
              </a:rPr>
              <a:t>Exams – What to expect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987316" y="1039044"/>
            <a:ext cx="11732232" cy="2916324"/>
          </a:xfrm>
        </p:spPr>
        <p:txBody>
          <a:bodyPr/>
          <a:lstStyle/>
          <a:p>
            <a:r>
              <a:rPr lang="en-GB" dirty="0"/>
              <a:t>Mr Jones</a:t>
            </a:r>
            <a:br>
              <a:rPr lang="en-GB" dirty="0"/>
            </a:br>
            <a:r>
              <a:rPr lang="en-GB" dirty="0"/>
              <a:t>Senior Teacher</a:t>
            </a:r>
          </a:p>
        </p:txBody>
      </p:sp>
    </p:spTree>
    <p:extLst>
      <p:ext uri="{BB962C8B-B14F-4D97-AF65-F5344CB8AC3E}">
        <p14:creationId xmlns:p14="http://schemas.microsoft.com/office/powerpoint/2010/main" val="31343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78" y="1602049"/>
            <a:ext cx="12906672" cy="1714500"/>
          </a:xfrm>
        </p:spPr>
        <p:txBody>
          <a:bodyPr/>
          <a:lstStyle/>
          <a:p>
            <a:r>
              <a:rPr lang="en-GB" dirty="0"/>
              <a:t>Why are we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377" y="3434029"/>
            <a:ext cx="16162359" cy="50437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To share the journey ahead over the next 6 months (22 School Weeks)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To support you in supporting our students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Preparation for the mocks x2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Preparation for Summer exams – Starts in May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Dealing with the stress / pressures of Year 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To share the support on offer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To work together to achieve the best outcomes for our young people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106" y="1685108"/>
            <a:ext cx="13030200" cy="931032"/>
          </a:xfrm>
        </p:spPr>
        <p:txBody>
          <a:bodyPr/>
          <a:lstStyle/>
          <a:p>
            <a:r>
              <a:rPr lang="en-GB" dirty="0"/>
              <a:t>Key 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106" y="3191891"/>
            <a:ext cx="12344400" cy="67620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ID1: 17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October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Revision Conference: 18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October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Autumn Half-Term: 28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October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Mock Exam Window 1: 5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– 15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November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ID2: 28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November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Parent/Carer Evening: 9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January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Spring Half-Term: 17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February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Mock Exam Window 2: 3</a:t>
            </a:r>
            <a:r>
              <a:rPr lang="en-GB" sz="2800" b="1" baseline="30000" dirty="0">
                <a:solidFill>
                  <a:schemeClr val="tx1"/>
                </a:solidFill>
              </a:rPr>
              <a:t>rd</a:t>
            </a:r>
            <a:r>
              <a:rPr lang="en-GB" sz="2800" b="1" dirty="0">
                <a:solidFill>
                  <a:schemeClr val="tx1"/>
                </a:solidFill>
              </a:rPr>
              <a:t> – 14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March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ID3: 27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March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GCSE Exam Window Opens: 6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May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Summer Half-Term: 26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May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GCSE Exam Window Closes: 20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June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GCSE Results Day/6</a:t>
            </a:r>
            <a:r>
              <a:rPr lang="en-GB" sz="2800" b="1" baseline="30000" dirty="0">
                <a:solidFill>
                  <a:schemeClr val="tx1"/>
                </a:solidFill>
              </a:rPr>
              <a:t>th</a:t>
            </a:r>
            <a:r>
              <a:rPr lang="en-GB" sz="2800" b="1" dirty="0">
                <a:solidFill>
                  <a:schemeClr val="tx1"/>
                </a:solidFill>
              </a:rPr>
              <a:t> Form Enrolment: 21</a:t>
            </a:r>
            <a:r>
              <a:rPr lang="en-GB" sz="2800" b="1" baseline="30000" dirty="0">
                <a:solidFill>
                  <a:schemeClr val="tx1"/>
                </a:solidFill>
              </a:rPr>
              <a:t>st</a:t>
            </a:r>
            <a:r>
              <a:rPr lang="en-GB" sz="2800" b="1" dirty="0">
                <a:solidFill>
                  <a:schemeClr val="tx1"/>
                </a:solidFill>
              </a:rPr>
              <a:t> August 2025</a:t>
            </a:r>
          </a:p>
        </p:txBody>
      </p:sp>
    </p:spTree>
    <p:extLst>
      <p:ext uri="{BB962C8B-B14F-4D97-AF65-F5344CB8AC3E}">
        <p14:creationId xmlns:p14="http://schemas.microsoft.com/office/powerpoint/2010/main" val="34465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09" y="1301863"/>
            <a:ext cx="12344400" cy="1714500"/>
          </a:xfrm>
        </p:spPr>
        <p:txBody>
          <a:bodyPr/>
          <a:lstStyle/>
          <a:p>
            <a:r>
              <a:rPr lang="en-GB" dirty="0"/>
              <a:t>What to Expect: Mock Exams</a:t>
            </a:r>
            <a:endParaRPr lang="en-GB" sz="9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705" y="3141577"/>
            <a:ext cx="14476346" cy="41083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Two week period of Mock GCSE Exams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Exam conditions with appropriate concessions for eligible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Exams to take place P1, P3 and P5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In the Sports Hall – mirroring GCSEs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Official results assembly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Results will inform projections, intervention strategies and tiers of entry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Restrictions on toilet breaks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26" y="1559610"/>
            <a:ext cx="12906672" cy="1039044"/>
          </a:xfrm>
        </p:spPr>
        <p:txBody>
          <a:bodyPr/>
          <a:lstStyle/>
          <a:p>
            <a:r>
              <a:rPr lang="en-GB" dirty="0"/>
              <a:t>Mock Exam Timetable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09" y="2598654"/>
            <a:ext cx="14380989" cy="70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316" y="1039044"/>
            <a:ext cx="11732232" cy="2916324"/>
          </a:xfrm>
        </p:spPr>
        <p:txBody>
          <a:bodyPr/>
          <a:lstStyle/>
          <a:p>
            <a:r>
              <a:rPr lang="en-GB" dirty="0"/>
              <a:t>Mr Wheel </a:t>
            </a:r>
            <a:br>
              <a:rPr lang="en-GB" dirty="0"/>
            </a:br>
            <a:r>
              <a:rPr lang="en-GB" dirty="0"/>
              <a:t>Head of 6</a:t>
            </a:r>
            <a:r>
              <a:rPr lang="en-GB" baseline="30000" dirty="0"/>
              <a:t>th</a:t>
            </a:r>
            <a:r>
              <a:rPr lang="en-GB" dirty="0"/>
              <a:t> Form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3959424" y="4927476"/>
            <a:ext cx="9342276" cy="1296144"/>
          </a:xfrm>
        </p:spPr>
        <p:txBody>
          <a:bodyPr/>
          <a:lstStyle/>
          <a:p>
            <a:r>
              <a:rPr lang="en-GB" sz="7200" dirty="0">
                <a:solidFill>
                  <a:schemeClr val="tx1"/>
                </a:solidFill>
              </a:rPr>
              <a:t>6</a:t>
            </a:r>
            <a:r>
              <a:rPr lang="en-GB" sz="7200" baseline="30000" dirty="0">
                <a:solidFill>
                  <a:schemeClr val="tx1"/>
                </a:solidFill>
              </a:rPr>
              <a:t>th</a:t>
            </a:r>
            <a:r>
              <a:rPr lang="en-GB" sz="7200" dirty="0">
                <a:solidFill>
                  <a:schemeClr val="tx1"/>
                </a:solidFill>
              </a:rPr>
              <a:t> Form Transition</a:t>
            </a:r>
          </a:p>
        </p:txBody>
      </p:sp>
    </p:spTree>
    <p:extLst>
      <p:ext uri="{BB962C8B-B14F-4D97-AF65-F5344CB8AC3E}">
        <p14:creationId xmlns:p14="http://schemas.microsoft.com/office/powerpoint/2010/main" val="21209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39" y="1606732"/>
            <a:ext cx="13030200" cy="1714500"/>
          </a:xfrm>
        </p:spPr>
        <p:txBody>
          <a:bodyPr/>
          <a:lstStyle/>
          <a:p>
            <a:r>
              <a:rPr lang="en-GB" dirty="0"/>
              <a:t>What to Expect: GCSEs WB: 6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39" y="3321232"/>
            <a:ext cx="12760932" cy="3841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Exams to take place in Sports Hall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Uniform and equipment to be perfect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Official exam invigilators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Morning exams- 9am start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Afternoon exams- 1.30pm start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Drop down sessions prior to exam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Smaller rooms for eligible students with concessions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3" y="1564620"/>
            <a:ext cx="13043357" cy="1714500"/>
          </a:xfrm>
        </p:spPr>
        <p:txBody>
          <a:bodyPr/>
          <a:lstStyle/>
          <a:p>
            <a:r>
              <a:rPr lang="en-GB" dirty="0"/>
              <a:t>Rules: Mocks and GCSEs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274" y="3177255"/>
            <a:ext cx="14073766" cy="51307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Students are under exam conditions starting from the line 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Silence at all times – no communication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Phones switched off and in bags at the front of the hall and no watches or other tech to be worn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Clear pencil cases and water bottles with no labels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Uniform is to be perfect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 will have the same seat for all of your exams- numbered and lettered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If you are late you risk not being able to enter the hall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No toilet break unless medical evidence is provided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77" y="1629935"/>
            <a:ext cx="13014684" cy="1163042"/>
          </a:xfrm>
        </p:spPr>
        <p:txBody>
          <a:bodyPr/>
          <a:lstStyle/>
          <a:p>
            <a:r>
              <a:rPr lang="en-GB" dirty="0"/>
              <a:t>What will happen in the Summer?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77" y="3061252"/>
            <a:ext cx="12205356" cy="57169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B050"/>
                </a:solidFill>
              </a:rPr>
              <a:t>6</a:t>
            </a:r>
            <a:r>
              <a:rPr lang="en-GB" sz="2800" baseline="30000" dirty="0">
                <a:solidFill>
                  <a:srgbClr val="00B050"/>
                </a:solidFill>
              </a:rPr>
              <a:t>th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 smtClean="0">
                <a:solidFill>
                  <a:srgbClr val="00B050"/>
                </a:solidFill>
              </a:rPr>
              <a:t>May 2025 </a:t>
            </a:r>
            <a:r>
              <a:rPr lang="en-GB" sz="2800" dirty="0">
                <a:solidFill>
                  <a:srgbClr val="00B050"/>
                </a:solidFill>
              </a:rPr>
              <a:t>is the start of the GCSE exam window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 We will provide all students with: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Exam breakfasts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Drop down days before exams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Continuation of study space and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No study leave- we want you in school in as many lessons and drop downs as possible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Exams, lessons and drop downs for 5 weeks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B050"/>
                </a:solidFill>
              </a:rPr>
              <a:t>20</a:t>
            </a:r>
            <a:r>
              <a:rPr lang="en-GB" sz="2800" baseline="30000" dirty="0">
                <a:solidFill>
                  <a:srgbClr val="00B050"/>
                </a:solidFill>
              </a:rPr>
              <a:t>th</a:t>
            </a:r>
            <a:r>
              <a:rPr lang="en-GB" sz="2800" dirty="0">
                <a:solidFill>
                  <a:srgbClr val="00B050"/>
                </a:solidFill>
              </a:rPr>
              <a:t> June is the end of the GCSE exam window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B050"/>
                </a:solidFill>
              </a:rPr>
              <a:t>GCSE results day 21</a:t>
            </a:r>
            <a:r>
              <a:rPr lang="en-GB" sz="2800" baseline="30000" dirty="0">
                <a:solidFill>
                  <a:srgbClr val="00B050"/>
                </a:solidFill>
              </a:rPr>
              <a:t>st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 smtClean="0">
                <a:solidFill>
                  <a:srgbClr val="00B050"/>
                </a:solidFill>
              </a:rPr>
              <a:t>August 2025</a:t>
            </a:r>
            <a:endParaRPr lang="en-GB" sz="2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6</a:t>
            </a:r>
            <a:r>
              <a:rPr lang="en-GB" sz="2800" baseline="30000" dirty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 Form enrolment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22204" y="5359524"/>
            <a:ext cx="9342276" cy="2483643"/>
          </a:xfrm>
        </p:spPr>
        <p:txBody>
          <a:bodyPr>
            <a:normAutofit fontScale="92500"/>
          </a:bodyPr>
          <a:lstStyle/>
          <a:p>
            <a:r>
              <a:rPr lang="en-GB" sz="7200" dirty="0">
                <a:solidFill>
                  <a:schemeClr val="tx1"/>
                </a:solidFill>
              </a:rPr>
              <a:t>Preparing Students</a:t>
            </a:r>
          </a:p>
          <a:p>
            <a:r>
              <a:rPr lang="en-GB" sz="7200" dirty="0">
                <a:solidFill>
                  <a:schemeClr val="tx1"/>
                </a:solidFill>
              </a:rPr>
              <a:t>for Exams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987316" y="1039044"/>
            <a:ext cx="11732232" cy="2916324"/>
          </a:xfrm>
        </p:spPr>
        <p:txBody>
          <a:bodyPr/>
          <a:lstStyle/>
          <a:p>
            <a:r>
              <a:rPr lang="en-GB" dirty="0"/>
              <a:t>Mr Jones</a:t>
            </a:r>
            <a:br>
              <a:rPr lang="en-GB" dirty="0"/>
            </a:br>
            <a:r>
              <a:rPr lang="en-GB" dirty="0"/>
              <a:t>Senior Teacher</a:t>
            </a:r>
          </a:p>
        </p:txBody>
      </p:sp>
    </p:spTree>
    <p:extLst>
      <p:ext uri="{BB962C8B-B14F-4D97-AF65-F5344CB8AC3E}">
        <p14:creationId xmlns:p14="http://schemas.microsoft.com/office/powerpoint/2010/main" val="20630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10878"/>
            <a:ext cx="8229600" cy="711345"/>
          </a:xfrm>
        </p:spPr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3036026"/>
            <a:ext cx="8229600" cy="5135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Monitor your child’s revision at home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Support with creating a timetable around existing commitments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Motivate your child when it gets difficult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Provide a quiet space to revise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Provide resources when necessary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</a:rPr>
              <a:t>Ensure your child is in school every day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31965" y="1556401"/>
            <a:ext cx="13030200" cy="1346181"/>
          </a:xfrm>
        </p:spPr>
        <p:txBody>
          <a:bodyPr/>
          <a:lstStyle/>
          <a:p>
            <a:r>
              <a:rPr lang="en-GB" altLang="en-US" dirty="0"/>
              <a:t>Attendance is the key to success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20767"/>
              </p:ext>
            </p:extLst>
          </p:nvPr>
        </p:nvGraphicFramePr>
        <p:xfrm>
          <a:off x="3842447" y="3029081"/>
          <a:ext cx="11944733" cy="736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12202068" y="3991635"/>
            <a:ext cx="2160240" cy="17281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3" name="TextBox 2"/>
          <p:cNvSpPr txBox="1"/>
          <p:nvPr/>
        </p:nvSpPr>
        <p:spPr>
          <a:xfrm>
            <a:off x="14699302" y="5060641"/>
            <a:ext cx="29224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Our expectation is for students' attendance to be 96% +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146346" y="7230466"/>
            <a:ext cx="2169854" cy="17644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1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1397726"/>
            <a:ext cx="13030200" cy="1363080"/>
          </a:xfrm>
        </p:spPr>
        <p:txBody>
          <a:bodyPr/>
          <a:lstStyle/>
          <a:p>
            <a:r>
              <a:rPr lang="en-GB" dirty="0"/>
              <a:t>Attendance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20" y="2938149"/>
            <a:ext cx="15410906" cy="3854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Attendance to school is not enough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Attendance to Period 6, drop down days, half-term intervention and tutor time English/Maths sessions is paramount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Do not just ‘turn up’ and go through the motions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 must be present at all times and giving 100% effort in all of your timetabled lessons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2" y="1211922"/>
            <a:ext cx="12906672" cy="1714500"/>
          </a:xfrm>
        </p:spPr>
        <p:txBody>
          <a:bodyPr/>
          <a:lstStyle/>
          <a:p>
            <a:r>
              <a:rPr lang="en-GB" dirty="0"/>
              <a:t>Intervention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54" y="3091862"/>
            <a:ext cx="14452572" cy="38445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Extensive programme of Period 6 or Tutor Time Intervention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Intervention timetable is flexible and will need accountability from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Half-Term/Easter Intervention to be confirmed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IT6 is open daily from 3-4pm for extra study (Monday to Thursday)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Timetabled Intervention is compulsory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3" y="1515292"/>
            <a:ext cx="13014684" cy="1255068"/>
          </a:xfrm>
        </p:spPr>
        <p:txBody>
          <a:bodyPr/>
          <a:lstStyle/>
          <a:p>
            <a:r>
              <a:rPr lang="en-GB" dirty="0"/>
              <a:t>Subject Intervention Timetable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995027"/>
              </p:ext>
            </p:extLst>
          </p:nvPr>
        </p:nvGraphicFramePr>
        <p:xfrm>
          <a:off x="1070126" y="3071434"/>
          <a:ext cx="14539986" cy="568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331">
                  <a:extLst>
                    <a:ext uri="{9D8B030D-6E8A-4147-A177-3AD203B41FA5}">
                      <a16:colId xmlns:a16="http://schemas.microsoft.com/office/drawing/2014/main" val="4293209188"/>
                    </a:ext>
                  </a:extLst>
                </a:gridCol>
                <a:gridCol w="2423331">
                  <a:extLst>
                    <a:ext uri="{9D8B030D-6E8A-4147-A177-3AD203B41FA5}">
                      <a16:colId xmlns:a16="http://schemas.microsoft.com/office/drawing/2014/main" val="1600835601"/>
                    </a:ext>
                  </a:extLst>
                </a:gridCol>
                <a:gridCol w="2423331">
                  <a:extLst>
                    <a:ext uri="{9D8B030D-6E8A-4147-A177-3AD203B41FA5}">
                      <a16:colId xmlns:a16="http://schemas.microsoft.com/office/drawing/2014/main" val="3603970651"/>
                    </a:ext>
                  </a:extLst>
                </a:gridCol>
                <a:gridCol w="2423331">
                  <a:extLst>
                    <a:ext uri="{9D8B030D-6E8A-4147-A177-3AD203B41FA5}">
                      <a16:colId xmlns:a16="http://schemas.microsoft.com/office/drawing/2014/main" val="902715592"/>
                    </a:ext>
                  </a:extLst>
                </a:gridCol>
                <a:gridCol w="2423331">
                  <a:extLst>
                    <a:ext uri="{9D8B030D-6E8A-4147-A177-3AD203B41FA5}">
                      <a16:colId xmlns:a16="http://schemas.microsoft.com/office/drawing/2014/main" val="1739639883"/>
                    </a:ext>
                  </a:extLst>
                </a:gridCol>
                <a:gridCol w="2423331">
                  <a:extLst>
                    <a:ext uri="{9D8B030D-6E8A-4147-A177-3AD203B41FA5}">
                      <a16:colId xmlns:a16="http://schemas.microsoft.com/office/drawing/2014/main" val="3357069605"/>
                    </a:ext>
                  </a:extLst>
                </a:gridCol>
              </a:tblGrid>
              <a:tr h="9467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3"/>
                  </a:ext>
                </a:extLst>
              </a:tr>
              <a:tr h="2164068">
                <a:tc>
                  <a:txBody>
                    <a:bodyPr/>
                    <a:lstStyle/>
                    <a:p>
                      <a:r>
                        <a:rPr lang="en-GB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Dance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85966"/>
                  </a:ext>
                </a:extLst>
              </a:tr>
              <a:tr h="2569831">
                <a:tc>
                  <a:txBody>
                    <a:bodyPr/>
                    <a:lstStyle/>
                    <a:p>
                      <a:r>
                        <a:rPr lang="en-GB" dirty="0"/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Geography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DT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History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MFL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Business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Drama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491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3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444" y="1449977"/>
            <a:ext cx="13006407" cy="1363080"/>
          </a:xfrm>
        </p:spPr>
        <p:txBody>
          <a:bodyPr/>
          <a:lstStyle/>
          <a:p>
            <a:r>
              <a:rPr lang="en-GB" dirty="0"/>
              <a:t>What we have provided for you..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246" y="3096932"/>
            <a:ext cx="11665296" cy="5549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Excellent lessons/teaching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chemeClr val="tx1"/>
                </a:solidFill>
              </a:rPr>
              <a:t>Sparx</a:t>
            </a:r>
            <a:r>
              <a:rPr lang="en-GB" sz="2800" dirty="0">
                <a:solidFill>
                  <a:schemeClr val="tx1"/>
                </a:solidFill>
              </a:rPr>
              <a:t> Maths and </a:t>
            </a:r>
            <a:r>
              <a:rPr lang="en-GB" sz="2800" dirty="0" err="1">
                <a:solidFill>
                  <a:schemeClr val="tx1"/>
                </a:solidFill>
              </a:rPr>
              <a:t>Educake</a:t>
            </a:r>
            <a:endParaRPr lang="en-GB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Your teachers’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Feedback – classwork and mock exams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Intervention- Period 6, Tutor Time and Holidays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Revision Conferences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Drop-Down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Pupil Progress Learning Reports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Learning Checklists and Revision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Homework club and Study Space in IT6</a:t>
            </a:r>
          </a:p>
        </p:txBody>
      </p:sp>
    </p:spTree>
    <p:extLst>
      <p:ext uri="{BB962C8B-B14F-4D97-AF65-F5344CB8AC3E}">
        <p14:creationId xmlns:p14="http://schemas.microsoft.com/office/powerpoint/2010/main" val="16233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550" y="1148414"/>
            <a:ext cx="13030200" cy="1714500"/>
          </a:xfrm>
        </p:spPr>
        <p:txBody>
          <a:bodyPr/>
          <a:lstStyle/>
          <a:p>
            <a:r>
              <a:rPr lang="en-GB" dirty="0"/>
              <a:t>Making Choices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0760" y="5470717"/>
            <a:ext cx="4644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chemeClr val="bg1"/>
                </a:solidFill>
              </a:rPr>
              <a:t>Start with…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0315" t="19378" r="28838" b="18503"/>
          <a:stretch/>
        </p:blipFill>
        <p:spPr>
          <a:xfrm>
            <a:off x="6987174" y="4586584"/>
            <a:ext cx="4968552" cy="425020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395345" y="2781133"/>
            <a:ext cx="3132348" cy="197979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accent5">
                    <a:lumMod val="50000"/>
                  </a:schemeClr>
                </a:solidFill>
              </a:rPr>
              <a:t>What do I enjoy?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71750" y="2902103"/>
            <a:ext cx="3132348" cy="197979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accent5">
                    <a:lumMod val="50000"/>
                  </a:schemeClr>
                </a:solidFill>
              </a:rPr>
              <a:t>What is my passion?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95345" y="5516726"/>
            <a:ext cx="3132348" cy="197979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accent5">
                    <a:lumMod val="50000"/>
                  </a:schemeClr>
                </a:solidFill>
              </a:rPr>
              <a:t>What entry requirements am I likely to meet?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148644" y="5516725"/>
            <a:ext cx="3132348" cy="197979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accent5">
                    <a:lumMod val="50000"/>
                  </a:schemeClr>
                </a:solidFill>
              </a:rPr>
              <a:t>Where could these subjects take me?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95345" y="8126114"/>
            <a:ext cx="3132348" cy="197979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accent5">
                    <a:lumMod val="50000"/>
                  </a:schemeClr>
                </a:solidFill>
              </a:rPr>
              <a:t>Do these subjects complement each other?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148644" y="8126114"/>
            <a:ext cx="3132348" cy="197979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accent5">
                    <a:lumMod val="50000"/>
                  </a:schemeClr>
                </a:solidFill>
              </a:rPr>
              <a:t>What do my teachers think?</a:t>
            </a:r>
          </a:p>
        </p:txBody>
      </p:sp>
    </p:spTree>
    <p:extLst>
      <p:ext uri="{BB962C8B-B14F-4D97-AF65-F5344CB8AC3E}">
        <p14:creationId xmlns:p14="http://schemas.microsoft.com/office/powerpoint/2010/main" val="10243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38" y="1340031"/>
            <a:ext cx="13030200" cy="1316273"/>
          </a:xfrm>
        </p:spPr>
        <p:txBody>
          <a:bodyPr/>
          <a:lstStyle/>
          <a:p>
            <a:r>
              <a:rPr lang="en-GB" dirty="0"/>
              <a:t>How Prepared are you for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038" y="2902022"/>
            <a:ext cx="12344400" cy="4844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How to be prepared for learning: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Equipment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Books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Attitude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Organisation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Attendance / Punctuality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Sleep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Nutrition and Hydration</a:t>
            </a:r>
          </a:p>
        </p:txBody>
      </p:sp>
    </p:spTree>
    <p:extLst>
      <p:ext uri="{BB962C8B-B14F-4D97-AF65-F5344CB8AC3E}">
        <p14:creationId xmlns:p14="http://schemas.microsoft.com/office/powerpoint/2010/main" val="23745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16" y="1123406"/>
            <a:ext cx="13030200" cy="1714500"/>
          </a:xfrm>
        </p:spPr>
        <p:txBody>
          <a:bodyPr/>
          <a:lstStyle/>
          <a:p>
            <a:r>
              <a:rPr lang="en-GB" dirty="0"/>
              <a:t>Revision Starts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16" y="2837906"/>
            <a:ext cx="11322233" cy="39464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Students are studying for 9 GCSEs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We have approx. 100 school days left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That is only 11 “after schools per subject”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Help students to produce a revision timetable to ensure that they cover all of the content before the summer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Use the template provided if that will help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Help the students to stick to their plan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9" y="1397728"/>
            <a:ext cx="13011900" cy="1322099"/>
          </a:xfrm>
        </p:spPr>
        <p:txBody>
          <a:bodyPr/>
          <a:lstStyle/>
          <a:p>
            <a:r>
              <a:rPr lang="en-GB" dirty="0"/>
              <a:t>Revision Starts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9" y="2837392"/>
            <a:ext cx="12205356" cy="41354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 should be doing revision most evenings and at the weekends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During the School Holidays you will need to be revising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After the Mock Exams you will need to continue revising and doing </a:t>
            </a:r>
            <a:r>
              <a:rPr lang="en-GB" sz="2800" b="1" dirty="0">
                <a:solidFill>
                  <a:schemeClr val="tx1"/>
                </a:solidFill>
              </a:rPr>
              <a:t>past exam </a:t>
            </a:r>
            <a:r>
              <a:rPr lang="en-GB" sz="2800" dirty="0">
                <a:solidFill>
                  <a:schemeClr val="tx1"/>
                </a:solidFill>
              </a:rPr>
              <a:t>papers – see exam board websites or your teachers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Use the feedback from the mocks to identify your areas of weakness – work on these most</a:t>
            </a:r>
          </a:p>
        </p:txBody>
      </p:sp>
    </p:spTree>
    <p:extLst>
      <p:ext uri="{BB962C8B-B14F-4D97-AF65-F5344CB8AC3E}">
        <p14:creationId xmlns:p14="http://schemas.microsoft.com/office/powerpoint/2010/main" val="21291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946" y="1175657"/>
            <a:ext cx="13030200" cy="1714500"/>
          </a:xfrm>
        </p:spPr>
        <p:txBody>
          <a:bodyPr/>
          <a:lstStyle/>
          <a:p>
            <a:r>
              <a:rPr lang="en-GB" dirty="0"/>
              <a:t>Past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946" y="2764315"/>
            <a:ext cx="14444254" cy="7346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</a:rPr>
              <a:t>Practice Papers v KS2 Prior attainment</a:t>
            </a:r>
          </a:p>
          <a:p>
            <a:pPr marL="0" indent="0" algn="ctr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The number of practice papers you do is a better indicator of what you will achieve than your KS2 prior attainment: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Make sure you do as many past paper questions as possible*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Past papers can be found on the Internet and with class teachers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Links to exam boards can be found on the school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Practise highlighting questions and planning answers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Time yourself to match the number of marks available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Use mark schemes to correct your answers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 need to redo bits of the questions you have scored badly 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 can repeat exam questions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168" y="1598800"/>
            <a:ext cx="13030200" cy="1188132"/>
          </a:xfrm>
        </p:spPr>
        <p:txBody>
          <a:bodyPr/>
          <a:lstStyle/>
          <a:p>
            <a:r>
              <a:rPr lang="en-GB" dirty="0"/>
              <a:t>Why do you need to make revision notes?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168" y="3398353"/>
            <a:ext cx="12344400" cy="5575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What do people remember?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10 percent of what they READ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20 percent of what they HEAR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30 percent of what they SEE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50 percent of what they SEE and HEAR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70 percent of what they SAY and WRITE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90 percent of what they DO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The best way to revise is to READ the information, SAY it out loud, WRITE it down and then DO (complete a practice question with that information). Then REPEAT this some time later.</a:t>
            </a:r>
          </a:p>
          <a:p>
            <a:pPr marL="0" indent="0">
              <a:buNone/>
            </a:pPr>
            <a:endParaRPr lang="en-GB" sz="3600" dirty="0">
              <a:solidFill>
                <a:schemeClr val="tx1"/>
              </a:solidFill>
            </a:endParaRPr>
          </a:p>
          <a:p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976123" y="6030802"/>
            <a:ext cx="373417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 is why we do “Retrieval Starters” in our lessons and why revision is so important for success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23" y="1436627"/>
            <a:ext cx="13030200" cy="1188132"/>
          </a:xfrm>
        </p:spPr>
        <p:txBody>
          <a:bodyPr/>
          <a:lstStyle/>
          <a:p>
            <a:r>
              <a:rPr lang="en-GB" dirty="0"/>
              <a:t>Why do you need to make revision notes?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48" r="3448" b="8534"/>
          <a:stretch/>
        </p:blipFill>
        <p:spPr>
          <a:xfrm>
            <a:off x="4040812" y="3319284"/>
            <a:ext cx="8748972" cy="6804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76123" y="2797288"/>
            <a:ext cx="374626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Notice how more information is retained after each knowledge review.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3430" t="34675" r="20822" b="58066"/>
          <a:stretch/>
        </p:blipFill>
        <p:spPr>
          <a:xfrm>
            <a:off x="12941496" y="3681420"/>
            <a:ext cx="540060" cy="5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01" y="1108836"/>
            <a:ext cx="12344400" cy="1714500"/>
          </a:xfrm>
        </p:spPr>
        <p:txBody>
          <a:bodyPr/>
          <a:lstStyle/>
          <a:p>
            <a:r>
              <a:rPr lang="en-GB" dirty="0"/>
              <a:t>How to revise?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901" y="2823336"/>
            <a:ext cx="12344400" cy="4138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>
                <a:solidFill>
                  <a:schemeClr val="tx1"/>
                </a:solidFill>
              </a:rPr>
              <a:t>Revision Timetables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 will need a ‘school time’ revision timetable for evenings and weekends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 will also need a revision timetable for the holidays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Your revision timetable should be manageable and reflect your subject priorities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Your revision timetable should provide time for rest, food and exercise</a:t>
            </a:r>
          </a:p>
        </p:txBody>
      </p:sp>
    </p:spTree>
    <p:extLst>
      <p:ext uri="{BB962C8B-B14F-4D97-AF65-F5344CB8AC3E}">
        <p14:creationId xmlns:p14="http://schemas.microsoft.com/office/powerpoint/2010/main" val="30798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html2-f.scribdassets.com/4urc6mwwqo50humj/images/1-127e6e2549.jpg"/>
          <p:cNvSpPr>
            <a:spLocks noChangeAspect="1" noChangeArrowheads="1"/>
          </p:cNvSpPr>
          <p:nvPr/>
        </p:nvSpPr>
        <p:spPr bwMode="auto">
          <a:xfrm>
            <a:off x="2502695" y="-216694"/>
            <a:ext cx="457200" cy="45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27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42" name="Picture 2" descr="C:\Users\STAHogarth\AppData\Local\Microsoft\Windows\Temporary Internet Files\Content.Outlook\QLMKF43L\Revision Time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4" y="1998617"/>
            <a:ext cx="17136223" cy="81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078" y="1214240"/>
            <a:ext cx="12344400" cy="1714500"/>
          </a:xfrm>
        </p:spPr>
        <p:txBody>
          <a:bodyPr/>
          <a:lstStyle/>
          <a:p>
            <a:r>
              <a:rPr lang="en-GB" dirty="0"/>
              <a:t>Flash cards</a:t>
            </a:r>
          </a:p>
        </p:txBody>
      </p:sp>
      <p:pic>
        <p:nvPicPr>
          <p:cNvPr id="4" name="Content Placeholder 3" descr="See the sourc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12" y="3544666"/>
            <a:ext cx="3062337" cy="376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i.pinimg.com/originals/9b/1b/96/9b1b96a67167da5835df93c34181ec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478" y="3213222"/>
            <a:ext cx="2471391" cy="385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s://www.schoolplanner.co.uk/wp-content/uploads/2016/06/What-are-revision-flashcard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220" y="6471637"/>
            <a:ext cx="5076564" cy="392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s://images-eu.ssl-images-amazon.com/images/I/31eY4Tx4YIL._SL500_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63" y="3377732"/>
            <a:ext cx="3331257" cy="296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1628275" y="4720028"/>
            <a:ext cx="648072" cy="1001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792071" y="5190677"/>
            <a:ext cx="864096" cy="1060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819964" y="4091257"/>
            <a:ext cx="1531628" cy="628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00084" y="179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1088215" y="3767220"/>
            <a:ext cx="324036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954240" y="3213222"/>
            <a:ext cx="12041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WHEN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952312" y="5781440"/>
            <a:ext cx="1018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HOW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71050" y="3767220"/>
            <a:ext cx="11484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WHAT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61123" y="6335438"/>
            <a:ext cx="955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WHY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1088215" y="5426003"/>
            <a:ext cx="324036" cy="15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969301" y="7071802"/>
            <a:ext cx="18721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WORDS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28447" y="7579633"/>
            <a:ext cx="71277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28625" indent="-428625" defTabSz="13716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 bullet points</a:t>
            </a:r>
          </a:p>
          <a:p>
            <a:pPr marL="428625" indent="-428625" defTabSz="13716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Divide your page up</a:t>
            </a:r>
          </a:p>
          <a:p>
            <a:pPr marL="428625" indent="-428625" defTabSz="13716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Highlight/underline important concepts/terms</a:t>
            </a:r>
          </a:p>
          <a:p>
            <a:pPr marL="428625" indent="-428625" defTabSz="13716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 different colour pens</a:t>
            </a:r>
          </a:p>
          <a:p>
            <a:pPr marL="428625" indent="-428625" defTabSz="13716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 the same format</a:t>
            </a:r>
          </a:p>
          <a:p>
            <a:pPr marL="428625" indent="-428625" defTabSz="13716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Make them legible and easy to understand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0515592" y="5721086"/>
            <a:ext cx="140576" cy="1350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247066" y="7140406"/>
            <a:ext cx="14309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34589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18" y="1771937"/>
            <a:ext cx="8229600" cy="711345"/>
          </a:xfrm>
        </p:spPr>
        <p:txBody>
          <a:bodyPr/>
          <a:lstStyle/>
          <a:p>
            <a:r>
              <a:rPr lang="en-GB" dirty="0" err="1"/>
              <a:t>Leitner</a:t>
            </a:r>
            <a:r>
              <a:rPr lang="en-GB" dirty="0"/>
              <a:t>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132"/>
          <a:stretch/>
        </p:blipFill>
        <p:spPr>
          <a:xfrm>
            <a:off x="3452264" y="3698317"/>
            <a:ext cx="108015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2276348" y="9355968"/>
            <a:ext cx="280831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6" name="Rounded Rectangle 5"/>
          <p:cNvSpPr/>
          <p:nvPr/>
        </p:nvSpPr>
        <p:spPr>
          <a:xfrm>
            <a:off x="4284129" y="565023"/>
            <a:ext cx="3432126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A Level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36981" y="570044"/>
            <a:ext cx="3432126" cy="6438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Combined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712699" y="565023"/>
            <a:ext cx="3432126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Vocational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2389547" y="1896773"/>
            <a:ext cx="2120468" cy="9721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Pathway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29600" y="4724969"/>
            <a:ext cx="3240359" cy="9721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11" name="Rounded Rectangle 10"/>
          <p:cNvSpPr/>
          <p:nvPr/>
        </p:nvSpPr>
        <p:spPr>
          <a:xfrm rot="16200000">
            <a:off x="1823104" y="8113469"/>
            <a:ext cx="3241079" cy="9721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Destination</a:t>
            </a:r>
          </a:p>
        </p:txBody>
      </p:sp>
      <p:sp>
        <p:nvSpPr>
          <p:cNvPr id="24" name="Pentagon 23"/>
          <p:cNvSpPr/>
          <p:nvPr/>
        </p:nvSpPr>
        <p:spPr>
          <a:xfrm rot="5400000">
            <a:off x="4941914" y="659284"/>
            <a:ext cx="2092715" cy="3487940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3 or 4 A Levels &amp;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Optional EPQ qualification</a:t>
            </a:r>
          </a:p>
        </p:txBody>
      </p:sp>
      <p:sp>
        <p:nvSpPr>
          <p:cNvPr id="25" name="Pentagon 24"/>
          <p:cNvSpPr/>
          <p:nvPr/>
        </p:nvSpPr>
        <p:spPr>
          <a:xfrm rot="5400000">
            <a:off x="8679677" y="692506"/>
            <a:ext cx="2092715" cy="3487940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A combination of A Level and Vocational subjects</a:t>
            </a:r>
          </a:p>
        </p:txBody>
      </p:sp>
      <p:sp>
        <p:nvSpPr>
          <p:cNvPr id="26" name="Pentagon 25"/>
          <p:cNvSpPr/>
          <p:nvPr/>
        </p:nvSpPr>
        <p:spPr>
          <a:xfrm rot="5400000">
            <a:off x="12417440" y="692504"/>
            <a:ext cx="2092715" cy="3487940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3 Level 3 applied courses </a:t>
            </a:r>
          </a:p>
        </p:txBody>
      </p:sp>
      <p:sp>
        <p:nvSpPr>
          <p:cNvPr id="27" name="Pentagon 26"/>
          <p:cNvSpPr/>
          <p:nvPr/>
        </p:nvSpPr>
        <p:spPr>
          <a:xfrm rot="5400000">
            <a:off x="4359935" y="3500816"/>
            <a:ext cx="3172833" cy="3487940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5 Grade 5 – 9, including English and Maths &amp;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subject specific requirements</a:t>
            </a:r>
          </a:p>
        </p:txBody>
      </p:sp>
      <p:sp>
        <p:nvSpPr>
          <p:cNvPr id="28" name="Pentagon 27"/>
          <p:cNvSpPr/>
          <p:nvPr/>
        </p:nvSpPr>
        <p:spPr>
          <a:xfrm rot="5400000">
            <a:off x="8147757" y="3500818"/>
            <a:ext cx="3172833" cy="3487940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5 Grade 4 – 9, including English and Maths &amp;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subject specific requirements</a:t>
            </a:r>
          </a:p>
        </p:txBody>
      </p:sp>
      <p:sp>
        <p:nvSpPr>
          <p:cNvPr id="30" name="Pentagon 29"/>
          <p:cNvSpPr/>
          <p:nvPr/>
        </p:nvSpPr>
        <p:spPr>
          <a:xfrm rot="5400000">
            <a:off x="11877974" y="3500816"/>
            <a:ext cx="3172833" cy="3487940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5 Grade 4 – 9, including English and Maths &amp;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subject specific requirements</a:t>
            </a:r>
          </a:p>
        </p:txBody>
      </p:sp>
      <p:sp>
        <p:nvSpPr>
          <p:cNvPr id="31" name="Pentagon 30"/>
          <p:cNvSpPr/>
          <p:nvPr/>
        </p:nvSpPr>
        <p:spPr>
          <a:xfrm rot="5400000">
            <a:off x="4385868" y="6889676"/>
            <a:ext cx="3172833" cy="3487940"/>
          </a:xfrm>
          <a:prstGeom prst="homePlat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University, including (Oxbridge, Russell Group, Medicine), degree apprenticeship and employment</a:t>
            </a:r>
          </a:p>
        </p:txBody>
      </p:sp>
      <p:sp>
        <p:nvSpPr>
          <p:cNvPr id="32" name="Pentagon 31"/>
          <p:cNvSpPr/>
          <p:nvPr/>
        </p:nvSpPr>
        <p:spPr>
          <a:xfrm rot="5400000">
            <a:off x="8172426" y="6889678"/>
            <a:ext cx="3172833" cy="3487940"/>
          </a:xfrm>
          <a:prstGeom prst="homePlat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University, degree apprenticeship and employment</a:t>
            </a:r>
          </a:p>
        </p:txBody>
      </p:sp>
      <p:sp>
        <p:nvSpPr>
          <p:cNvPr id="33" name="Pentagon 32"/>
          <p:cNvSpPr/>
          <p:nvPr/>
        </p:nvSpPr>
        <p:spPr>
          <a:xfrm rot="5400000">
            <a:off x="11914073" y="6889678"/>
            <a:ext cx="3172833" cy="3487940"/>
          </a:xfrm>
          <a:prstGeom prst="homePlat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University, degree apprenticeship and employment</a:t>
            </a:r>
          </a:p>
        </p:txBody>
      </p:sp>
    </p:spTree>
    <p:extLst>
      <p:ext uri="{BB962C8B-B14F-4D97-AF65-F5344CB8AC3E}">
        <p14:creationId xmlns:p14="http://schemas.microsoft.com/office/powerpoint/2010/main" val="35294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896629"/>
            <a:ext cx="8229600" cy="711345"/>
          </a:xfrm>
        </p:spPr>
        <p:txBody>
          <a:bodyPr/>
          <a:lstStyle/>
          <a:p>
            <a:r>
              <a:rPr lang="en-GB" dirty="0" err="1"/>
              <a:t>Leitner</a:t>
            </a:r>
            <a:r>
              <a:rPr lang="en-GB" dirty="0"/>
              <a:t>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71" y="2775128"/>
            <a:ext cx="12168857" cy="73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1868262"/>
            <a:ext cx="12334603" cy="711345"/>
          </a:xfrm>
        </p:spPr>
        <p:txBody>
          <a:bodyPr/>
          <a:lstStyle/>
          <a:p>
            <a:r>
              <a:rPr lang="en-GB" dirty="0"/>
              <a:t>‘Post it’ notes – when and how to use them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2756" y="3115778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‘Post it’ notes are a useful way to record small but important bits of information, that you want to refer to frequently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Content Placeholder 3" descr="https://cdn.pixabay.com/photo/2016/10/09/18/45/postit-1726554_960_72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5385264"/>
            <a:ext cx="4306824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983760" y="5791572"/>
            <a:ext cx="86409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47556" y="7303740"/>
            <a:ext cx="18362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605718" y="8167836"/>
            <a:ext cx="702078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116108" y="5035488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906775" y="6280902"/>
            <a:ext cx="14041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10931" y="5635442"/>
            <a:ext cx="3102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 different colours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For each subject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32132" y="4550124"/>
            <a:ext cx="465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‘Post its’ are good for recording 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and learning quotes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8163" y="9294994"/>
            <a:ext cx="68397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 them for learning small but important facts</a:t>
            </a:r>
          </a:p>
        </p:txBody>
      </p:sp>
      <p:cxnSp>
        <p:nvCxnSpPr>
          <p:cNvPr id="26" name="Straight Arrow Connector 25"/>
          <p:cNvCxnSpPr>
            <a:stCxn id="27" idx="1"/>
          </p:cNvCxnSpPr>
          <p:nvPr/>
        </p:nvCxnSpPr>
        <p:spPr>
          <a:xfrm flipH="1" flipV="1">
            <a:off x="10997498" y="7492763"/>
            <a:ext cx="702075" cy="51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99573" y="7318328"/>
            <a:ext cx="375211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‘Post its’ are useful 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for equations or scientific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formula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05049" y="7890837"/>
            <a:ext cx="3389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Display them in places 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you often visit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2252" y="5242086"/>
            <a:ext cx="399673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 ‘post its’ to annotate 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revision guides, mind maps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and notes</a:t>
            </a:r>
          </a:p>
        </p:txBody>
      </p:sp>
    </p:spTree>
    <p:extLst>
      <p:ext uri="{BB962C8B-B14F-4D97-AF65-F5344CB8AC3E}">
        <p14:creationId xmlns:p14="http://schemas.microsoft.com/office/powerpoint/2010/main" val="33248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064" y="1136469"/>
            <a:ext cx="12344400" cy="1714500"/>
          </a:xfrm>
        </p:spPr>
        <p:txBody>
          <a:bodyPr/>
          <a:lstStyle/>
          <a:p>
            <a:r>
              <a:rPr lang="en-GB" dirty="0"/>
              <a:t>Mind maps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1" t="19036" r="18472" b="14892"/>
          <a:stretch/>
        </p:blipFill>
        <p:spPr bwMode="auto">
          <a:xfrm>
            <a:off x="4314657" y="2672874"/>
            <a:ext cx="9937104" cy="729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152" y="1866989"/>
            <a:ext cx="8229600" cy="711345"/>
          </a:xfrm>
        </p:spPr>
        <p:txBody>
          <a:bodyPr/>
          <a:lstStyle/>
          <a:p>
            <a:r>
              <a:rPr lang="en-GB" dirty="0"/>
              <a:t>Advantages of mind maps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89" y="3787118"/>
            <a:ext cx="6635453" cy="464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391472" y="3712701"/>
            <a:ext cx="11881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3022" y="2795100"/>
            <a:ext cx="3572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Mind maps provide 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excellent visual stimulus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588707" y="3550683"/>
            <a:ext cx="1080120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41355" y="2268115"/>
            <a:ext cx="28328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Mind maps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allow you to break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down subjects into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smaller topics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2761235" y="8032677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28981" y="8347057"/>
            <a:ext cx="2808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Mind maps are 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more fun to create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55892" y="7924665"/>
            <a:ext cx="108012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99066" y="8690731"/>
            <a:ext cx="6772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Mind maps make revision more interesting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and allow knowledge to be compartmentalised</a:t>
            </a:r>
          </a:p>
        </p:txBody>
      </p:sp>
    </p:spTree>
    <p:extLst>
      <p:ext uri="{BB962C8B-B14F-4D97-AF65-F5344CB8AC3E}">
        <p14:creationId xmlns:p14="http://schemas.microsoft.com/office/powerpoint/2010/main" val="32059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80" y="1675989"/>
            <a:ext cx="12344400" cy="735099"/>
          </a:xfrm>
        </p:spPr>
        <p:txBody>
          <a:bodyPr/>
          <a:lstStyle/>
          <a:p>
            <a:r>
              <a:rPr lang="en-GB" dirty="0"/>
              <a:t>Cornell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298840"/>
              </p:ext>
            </p:extLst>
          </p:nvPr>
        </p:nvGraphicFramePr>
        <p:xfrm>
          <a:off x="4647492" y="1519348"/>
          <a:ext cx="9144000" cy="864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225">
                  <a:extLst>
                    <a:ext uri="{9D8B030D-6E8A-4147-A177-3AD203B41FA5}">
                      <a16:colId xmlns:a16="http://schemas.microsoft.com/office/drawing/2014/main" val="3165359991"/>
                    </a:ext>
                  </a:extLst>
                </a:gridCol>
                <a:gridCol w="7001775">
                  <a:extLst>
                    <a:ext uri="{9D8B030D-6E8A-4147-A177-3AD203B41FA5}">
                      <a16:colId xmlns:a16="http://schemas.microsoft.com/office/drawing/2014/main" val="2994125057"/>
                    </a:ext>
                  </a:extLst>
                </a:gridCol>
              </a:tblGrid>
              <a:tr h="1371600">
                <a:tc gridSpan="2">
                  <a:txBody>
                    <a:bodyPr/>
                    <a:lstStyle/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r>
                        <a:rPr lang="en-GB" sz="2700" b="1" dirty="0">
                          <a:solidFill>
                            <a:schemeClr val="accent3"/>
                          </a:solidFill>
                        </a:rPr>
                        <a:t>Title/Heading of Topic</a:t>
                      </a: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62458"/>
                  </a:ext>
                </a:extLst>
              </a:tr>
              <a:tr h="5897880">
                <a:tc>
                  <a:txBody>
                    <a:bodyPr/>
                    <a:lstStyle/>
                    <a:p>
                      <a:r>
                        <a:rPr lang="en-GB" sz="2700" b="1" dirty="0">
                          <a:solidFill>
                            <a:schemeClr val="accent3"/>
                          </a:solidFill>
                        </a:rPr>
                        <a:t>Key Terms</a:t>
                      </a: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en-GB" sz="2700" b="1" dirty="0">
                          <a:solidFill>
                            <a:schemeClr val="accent3"/>
                          </a:solidFill>
                        </a:rPr>
                        <a:t>Questions</a:t>
                      </a: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en-GB" sz="2700" b="1" dirty="0">
                          <a:solidFill>
                            <a:schemeClr val="accent3"/>
                          </a:solidFill>
                        </a:rPr>
                        <a:t>30%</a:t>
                      </a: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accent3"/>
                          </a:solidFill>
                        </a:rPr>
                        <a:t>Main Notes </a:t>
                      </a:r>
                    </a:p>
                    <a:p>
                      <a:pPr algn="ctr"/>
                      <a:r>
                        <a:rPr lang="en-GB" sz="2700" b="0" i="1" dirty="0">
                          <a:solidFill>
                            <a:schemeClr val="accent3"/>
                          </a:solidFill>
                        </a:rPr>
                        <a:t>*Ideally using abbreviations</a:t>
                      </a:r>
                    </a:p>
                    <a:p>
                      <a:pPr algn="ctr"/>
                      <a:endParaRPr lang="en-GB" sz="2700" b="0" i="1" dirty="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r>
                        <a:rPr lang="en-GB" sz="2700" b="1" i="0" dirty="0">
                          <a:solidFill>
                            <a:schemeClr val="accent3"/>
                          </a:solidFill>
                        </a:rPr>
                        <a:t>Key</a:t>
                      </a:r>
                      <a:r>
                        <a:rPr lang="en-GB" sz="2700" b="1" i="0" baseline="0" dirty="0">
                          <a:solidFill>
                            <a:schemeClr val="accent3"/>
                          </a:solidFill>
                        </a:rPr>
                        <a:t> Thoughts</a:t>
                      </a:r>
                      <a:endParaRPr lang="en-GB" sz="2700" b="1" i="0" dirty="0">
                        <a:solidFill>
                          <a:schemeClr val="accent3"/>
                        </a:solidFill>
                      </a:endParaRPr>
                    </a:p>
                    <a:p>
                      <a:pPr algn="l"/>
                      <a:endParaRPr lang="en-GB" sz="2700" b="1" dirty="0">
                        <a:solidFill>
                          <a:schemeClr val="accent3"/>
                        </a:solidFill>
                      </a:endParaRPr>
                    </a:p>
                    <a:p>
                      <a:pPr algn="l"/>
                      <a:endParaRPr lang="en-GB" sz="2700" b="1" dirty="0">
                        <a:solidFill>
                          <a:schemeClr val="accent3"/>
                        </a:solidFill>
                      </a:endParaRPr>
                    </a:p>
                    <a:p>
                      <a:pPr algn="l"/>
                      <a:r>
                        <a:rPr lang="en-GB" sz="2700" b="1" dirty="0">
                          <a:solidFill>
                            <a:schemeClr val="accent3"/>
                          </a:solidFill>
                        </a:rPr>
                        <a:t>70%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15026"/>
                  </a:ext>
                </a:extLst>
              </a:tr>
              <a:tr h="1371600">
                <a:tc gridSpan="2">
                  <a:txBody>
                    <a:bodyPr/>
                    <a:lstStyle/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r>
                        <a:rPr lang="en-GB" sz="2700" b="1" dirty="0">
                          <a:solidFill>
                            <a:schemeClr val="accent3"/>
                          </a:solidFill>
                        </a:rPr>
                        <a:t>Summary</a:t>
                      </a:r>
                    </a:p>
                    <a:p>
                      <a:endParaRPr lang="en-GB" sz="2700" dirty="0">
                        <a:solidFill>
                          <a:schemeClr val="accent3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15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22204" y="5359524"/>
            <a:ext cx="9342276" cy="2483643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tx1"/>
                </a:solidFill>
              </a:rPr>
              <a:t>Healthy Routines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987316" y="1039044"/>
            <a:ext cx="11732232" cy="2916324"/>
          </a:xfrm>
        </p:spPr>
        <p:txBody>
          <a:bodyPr/>
          <a:lstStyle/>
          <a:p>
            <a:r>
              <a:rPr lang="en-GB" dirty="0"/>
              <a:t>Mr Bartlett</a:t>
            </a:r>
            <a:br>
              <a:rPr lang="en-GB" dirty="0"/>
            </a:br>
            <a:r>
              <a:rPr lang="en-GB" dirty="0"/>
              <a:t>Head of Year 11</a:t>
            </a:r>
          </a:p>
        </p:txBody>
      </p:sp>
    </p:spTree>
    <p:extLst>
      <p:ext uri="{BB962C8B-B14F-4D97-AF65-F5344CB8AC3E}">
        <p14:creationId xmlns:p14="http://schemas.microsoft.com/office/powerpoint/2010/main" val="20712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7702" y="9970840"/>
            <a:ext cx="13716000" cy="223164"/>
          </a:xfrm>
          <a:prstGeom prst="rect">
            <a:avLst/>
          </a:prstGeom>
          <a:solidFill>
            <a:srgbClr val="00A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0"/>
          </a:p>
        </p:txBody>
      </p:sp>
      <p:sp>
        <p:nvSpPr>
          <p:cNvPr id="6" name="TextBox 5"/>
          <p:cNvSpPr txBox="1"/>
          <p:nvPr/>
        </p:nvSpPr>
        <p:spPr>
          <a:xfrm>
            <a:off x="3004457" y="1162595"/>
            <a:ext cx="5513189" cy="854080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950" dirty="0">
                <a:solidFill>
                  <a:schemeClr val="bg1"/>
                </a:solidFill>
                <a:cs typeface="Arial" panose="020B0604020202020204" pitchFamily="34" charset="0"/>
              </a:rPr>
              <a:t>Setting Goals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6524" y="2213820"/>
            <a:ext cx="6726324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b="1" dirty="0">
                <a:cs typeface="Arial" panose="020B0604020202020204" pitchFamily="34" charset="0"/>
              </a:rPr>
              <a:t>Help focus </a:t>
            </a:r>
            <a:r>
              <a:rPr lang="en-GB" sz="2800" dirty="0">
                <a:cs typeface="Arial" panose="020B0604020202020204" pitchFamily="34" charset="0"/>
              </a:rPr>
              <a:t>them and talk to them about their goals regularly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Give </a:t>
            </a:r>
            <a:r>
              <a:rPr lang="en-GB" sz="2800" b="1" dirty="0">
                <a:cs typeface="Arial" panose="020B0604020202020204" pitchFamily="34" charset="0"/>
              </a:rPr>
              <a:t>positive reinforcement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b="1" dirty="0">
                <a:cs typeface="Arial" panose="020B0604020202020204" pitchFamily="34" charset="0"/>
              </a:rPr>
              <a:t>Talk</a:t>
            </a:r>
            <a:r>
              <a:rPr lang="en-GB" sz="2800" dirty="0">
                <a:cs typeface="Arial" panose="020B0604020202020204" pitchFamily="34" charset="0"/>
              </a:rPr>
              <a:t> to them about </a:t>
            </a:r>
            <a:r>
              <a:rPr lang="en-GB" sz="2800" b="1" dirty="0">
                <a:cs typeface="Arial" panose="020B0604020202020204" pitchFamily="34" charset="0"/>
              </a:rPr>
              <a:t>‘what’ </a:t>
            </a:r>
            <a:r>
              <a:rPr lang="en-GB" sz="2800" dirty="0">
                <a:cs typeface="Arial" panose="020B0604020202020204" pitchFamily="34" charset="0"/>
              </a:rPr>
              <a:t>they want to achieve and </a:t>
            </a:r>
            <a:r>
              <a:rPr lang="en-GB" sz="2800" b="1" dirty="0">
                <a:cs typeface="Arial" panose="020B0604020202020204" pitchFamily="34" charset="0"/>
              </a:rPr>
              <a:t>‘how’ </a:t>
            </a:r>
            <a:r>
              <a:rPr lang="en-GB" sz="2800" dirty="0">
                <a:cs typeface="Arial" panose="020B0604020202020204" pitchFamily="34" charset="0"/>
              </a:rPr>
              <a:t>they can do that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GB"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mamiverse.com/wp-content/uploads/2016/01/Goal-Setting-How-to-Get-the-Heck-Out-of-Your-Own-Way-and-Actually-Grow-Main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01" y="1201521"/>
            <a:ext cx="493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04457" y="5387877"/>
            <a:ext cx="5513189" cy="854080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950" dirty="0">
                <a:solidFill>
                  <a:schemeClr val="bg1"/>
                </a:solidFill>
                <a:cs typeface="Arial" panose="020B0604020202020204" pitchFamily="34" charset="0"/>
              </a:rPr>
              <a:t>Keeping Active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6524" y="6414106"/>
            <a:ext cx="782605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Encourage them to </a:t>
            </a:r>
            <a:r>
              <a:rPr lang="en-GB" sz="2800" b="1" dirty="0">
                <a:cs typeface="Arial" panose="020B0604020202020204" pitchFamily="34" charset="0"/>
              </a:rPr>
              <a:t>keep active </a:t>
            </a:r>
            <a:r>
              <a:rPr lang="en-GB" sz="2800" dirty="0">
                <a:cs typeface="Arial" panose="020B0604020202020204" pitchFamily="34" charset="0"/>
              </a:rPr>
              <a:t>every day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Make plans to do something together at the weekend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en-GB" sz="2800" dirty="0">
              <a:cs typeface="Arial" panose="020B0604020202020204" pitchFamily="34" charset="0"/>
            </a:endParaRPr>
          </a:p>
          <a:p>
            <a:r>
              <a:rPr lang="en-GB" sz="2800" dirty="0">
                <a:cs typeface="Arial" panose="020B0604020202020204" pitchFamily="34" charset="0"/>
              </a:rPr>
              <a:t>Exercise helps your brain to function so start revision session afterwards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en-GB" sz="3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en-GB"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642875" y="5198132"/>
            <a:ext cx="2672633" cy="1958222"/>
          </a:xfrm>
          <a:prstGeom prst="ellipse">
            <a:avLst/>
          </a:prstGeom>
          <a:solidFill>
            <a:srgbClr val="FF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2870" tIns="51435" rIns="102870" bIns="514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900"/>
              </a:spcAft>
            </a:pPr>
            <a:r>
              <a:rPr lang="en-GB" sz="3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60 minutes per day </a:t>
            </a:r>
          </a:p>
        </p:txBody>
      </p:sp>
      <p:pic>
        <p:nvPicPr>
          <p:cNvPr id="13" name="Picture 2" descr="http://chadmorrisonfitness.com.au/wp-content/uploads/2016/03/COMING-S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434" y="7223369"/>
            <a:ext cx="4539288" cy="27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0583" y="9801022"/>
            <a:ext cx="13716000" cy="223164"/>
          </a:xfrm>
          <a:prstGeom prst="rect">
            <a:avLst/>
          </a:prstGeom>
          <a:solidFill>
            <a:srgbClr val="00A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0"/>
          </a:p>
        </p:txBody>
      </p:sp>
      <p:sp>
        <p:nvSpPr>
          <p:cNvPr id="6" name="TextBox 5"/>
          <p:cNvSpPr txBox="1"/>
          <p:nvPr/>
        </p:nvSpPr>
        <p:spPr>
          <a:xfrm>
            <a:off x="3030584" y="992778"/>
            <a:ext cx="5513189" cy="854080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950" dirty="0">
                <a:solidFill>
                  <a:schemeClr val="bg1"/>
                </a:solidFill>
                <a:cs typeface="Arial" panose="020B0604020202020204" pitchFamily="34" charset="0"/>
              </a:rPr>
              <a:t>Healthy Eating</a:t>
            </a:r>
          </a:p>
        </p:txBody>
      </p:sp>
      <p:pic>
        <p:nvPicPr>
          <p:cNvPr id="1026" name="Picture 2" descr="http://www.fcfbootcamp.uk/wp-content/uploads/2016/08/healthy-eating-264023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811" y="1275737"/>
            <a:ext cx="3945435" cy="2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4769" y="2096653"/>
            <a:ext cx="83701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Encourage them to eat breakfast everyday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Try to ensure they have a healthy diet 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Hydration is key to brain functioning so make sure your child carries a bottle of water with them 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en-GB" sz="3600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5553" y="5680895"/>
            <a:ext cx="3644466" cy="854080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950" dirty="0">
                <a:solidFill>
                  <a:schemeClr val="bg1"/>
                </a:solidFill>
                <a:cs typeface="Arial" panose="020B0604020202020204" pitchFamily="34" charset="0"/>
              </a:rPr>
              <a:t>Time 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5553" y="6958510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Encourage them to take some time out every week doing things they like to do e.g. Seeing friends, listening to music or hobbies</a:t>
            </a:r>
          </a:p>
        </p:txBody>
      </p:sp>
      <p:pic>
        <p:nvPicPr>
          <p:cNvPr id="10" name="Picture 4" descr="https://blog.prepare-enrich.com/wp-content/uploads/2016/06/alarmclo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0725"/>
          <a:stretch/>
        </p:blipFill>
        <p:spPr bwMode="auto">
          <a:xfrm>
            <a:off x="11400751" y="6113137"/>
            <a:ext cx="3888432" cy="31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9508" y="9921054"/>
            <a:ext cx="13716000" cy="223164"/>
          </a:xfrm>
          <a:prstGeom prst="rect">
            <a:avLst/>
          </a:prstGeom>
          <a:solidFill>
            <a:srgbClr val="00A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0"/>
          </a:p>
        </p:txBody>
      </p:sp>
      <p:sp>
        <p:nvSpPr>
          <p:cNvPr id="6" name="TextBox 5"/>
          <p:cNvSpPr txBox="1"/>
          <p:nvPr/>
        </p:nvSpPr>
        <p:spPr>
          <a:xfrm>
            <a:off x="3181573" y="1109562"/>
            <a:ext cx="7171509" cy="854080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950" dirty="0">
                <a:solidFill>
                  <a:schemeClr val="bg1"/>
                </a:solidFill>
                <a:cs typeface="Arial" panose="020B0604020202020204" pitchFamily="34" charset="0"/>
              </a:rPr>
              <a:t>Good Sleep Patterns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9771" y="2184951"/>
            <a:ext cx="80231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Between 8 – 9 hours sleep per night 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Help create a relaxing evening routine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Make sure they don’t work or revise too late before going to bed 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en-GB" sz="3000" dirty="0">
              <a:cs typeface="Arial" panose="020B0604020202020204" pitchFamily="34" charset="0"/>
            </a:endParaRPr>
          </a:p>
          <a:p>
            <a:endParaRPr lang="en-GB" sz="3000" dirty="0">
              <a:cs typeface="Arial" panose="020B0604020202020204" pitchFamily="34" charset="0"/>
            </a:endParaRPr>
          </a:p>
        </p:txBody>
      </p:sp>
      <p:pic>
        <p:nvPicPr>
          <p:cNvPr id="8" name="Picture 4" descr="teensleepbet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14824"/>
          <a:stretch/>
        </p:blipFill>
        <p:spPr bwMode="auto">
          <a:xfrm>
            <a:off x="12566469" y="2308316"/>
            <a:ext cx="3749039" cy="31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91168" y="4411879"/>
            <a:ext cx="5513189" cy="854080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950" dirty="0">
                <a:solidFill>
                  <a:schemeClr val="bg1"/>
                </a:solidFill>
                <a:cs typeface="Arial" panose="020B0604020202020204" pitchFamily="34" charset="0"/>
              </a:rPr>
              <a:t>Unplugging</a:t>
            </a:r>
            <a:r>
              <a:rPr lang="en-GB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9771" y="5474965"/>
            <a:ext cx="833564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Help them switch off from technology at least 30 </a:t>
            </a:r>
            <a:r>
              <a:rPr lang="en-GB" sz="2800" dirty="0" err="1">
                <a:cs typeface="Arial" panose="020B0604020202020204" pitchFamily="34" charset="0"/>
              </a:rPr>
              <a:t>mins</a:t>
            </a:r>
            <a:r>
              <a:rPr lang="en-GB" sz="2800" dirty="0">
                <a:cs typeface="Arial" panose="020B0604020202020204" pitchFamily="34" charset="0"/>
              </a:rPr>
              <a:t> - 1 hr before going to sleep</a:t>
            </a:r>
          </a:p>
          <a:p>
            <a:pPr marL="428625" indent="-428625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Support your child to appreciate the world around– mindfulness</a:t>
            </a:r>
          </a:p>
          <a:p>
            <a:pPr marL="428625" indent="-428625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Make sure they put their phone away, &amp; on silent, while they are revising</a:t>
            </a:r>
          </a:p>
          <a:p>
            <a:pPr marL="428625" indent="-428625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Choose time each day/week to switch off and unplug from technology with them </a:t>
            </a:r>
          </a:p>
          <a:p>
            <a:pPr marL="321470" indent="-32147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www.timeshighereducation.com/sites/default/files/shutterstock_2182399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5" r="8465"/>
          <a:stretch/>
        </p:blipFill>
        <p:spPr bwMode="auto">
          <a:xfrm>
            <a:off x="13169337" y="5739332"/>
            <a:ext cx="3146171" cy="37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-media-cache-ak0.pinimg.com/originals/c3/26/f6/c326f6252fc77b00b8e4cb3d4694dfd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20202" r="17194"/>
          <a:stretch/>
        </p:blipFill>
        <p:spPr bwMode="auto">
          <a:xfrm>
            <a:off x="12356875" y="4040065"/>
            <a:ext cx="4553625" cy="32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3948" y="9513639"/>
            <a:ext cx="13716000" cy="223164"/>
          </a:xfrm>
          <a:prstGeom prst="rect">
            <a:avLst/>
          </a:prstGeom>
          <a:solidFill>
            <a:srgbClr val="00A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0"/>
          </a:p>
        </p:txBody>
      </p:sp>
      <p:sp>
        <p:nvSpPr>
          <p:cNvPr id="6" name="TextBox 5"/>
          <p:cNvSpPr txBox="1"/>
          <p:nvPr/>
        </p:nvSpPr>
        <p:spPr>
          <a:xfrm>
            <a:off x="3107091" y="1234176"/>
            <a:ext cx="7570587" cy="854080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950" dirty="0">
                <a:solidFill>
                  <a:schemeClr val="bg1"/>
                </a:solidFill>
                <a:cs typeface="Arial" panose="020B0604020202020204" pitchFamily="34" charset="0"/>
              </a:rPr>
              <a:t>Staying Cool &amp; Calm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4593" y="3514640"/>
            <a:ext cx="80555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Try to set a good example by staying calm yourself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Create a relaxing environment for your child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Help them plan out coping strategies to deal with their stress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Help them understand their stress &amp; to focus on controlling the controllable</a:t>
            </a:r>
          </a:p>
        </p:txBody>
      </p:sp>
    </p:spTree>
    <p:extLst>
      <p:ext uri="{BB962C8B-B14F-4D97-AF65-F5344CB8AC3E}">
        <p14:creationId xmlns:p14="http://schemas.microsoft.com/office/powerpoint/2010/main" val="20458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8046" y="2512611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Art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99160" y="1238191"/>
            <a:ext cx="10369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Level 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28046" y="3769800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7030A0"/>
                </a:solidFill>
              </a:rPr>
              <a:t>Art and Design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928046" y="8861994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7030A0"/>
                </a:solidFill>
              </a:rPr>
              <a:t>Criminology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928046" y="7604805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Chemistry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928046" y="5026989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Biology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928046" y="6347616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7030A0"/>
                </a:solidFill>
              </a:rPr>
              <a:t>Business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12322" y="2501443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7030A0"/>
                </a:solidFill>
              </a:rPr>
              <a:t>Drama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412322" y="3769800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English Lit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12322" y="8861994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History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412322" y="7604805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7030A0"/>
                </a:solidFill>
              </a:rPr>
              <a:t>Health and Social Care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412322" y="5026989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French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12322" y="6347616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Geography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896598" y="2536089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7030A0"/>
                </a:solidFill>
              </a:rPr>
              <a:t>IT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96598" y="3793278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Maths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896598" y="8885472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7030A0"/>
                </a:solidFill>
              </a:rPr>
              <a:t>Music Tech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896598" y="7628283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Media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896598" y="5050467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Core Maths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896598" y="6371094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Further Maths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359220" y="2536089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accent5">
                    <a:lumMod val="50000"/>
                  </a:schemeClr>
                </a:solidFill>
              </a:rPr>
              <a:t>Photography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359220" y="3793278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Physics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359220" y="8885472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Spanish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359220" y="7628283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accent5">
                    <a:lumMod val="50000"/>
                  </a:schemeClr>
                </a:solidFill>
              </a:rPr>
              <a:t>Sociology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359220" y="5050467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Psychology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359220" y="6371094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7030A0"/>
                </a:solidFill>
              </a:rPr>
              <a:t>Applied Science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2865150" y="2536089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7030A0"/>
                </a:solidFill>
              </a:rPr>
              <a:t>Sport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2865150" y="3793278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7030A0"/>
                </a:solidFill>
              </a:rPr>
              <a:t>Travel and Tourism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2865150" y="8885472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00B050"/>
                </a:solidFill>
              </a:rPr>
              <a:t>L2 Applied Science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2865150" y="7628283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00B050"/>
                </a:solidFill>
              </a:rPr>
              <a:t>L2 Health and Fitness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2865150" y="5050467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00B050"/>
                </a:solidFill>
              </a:rPr>
              <a:t>GCSE English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865150" y="6371094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00B050"/>
                </a:solidFill>
              </a:rPr>
              <a:t>GCSE Maths</a:t>
            </a:r>
          </a:p>
        </p:txBody>
      </p:sp>
    </p:spTree>
    <p:extLst>
      <p:ext uri="{BB962C8B-B14F-4D97-AF65-F5344CB8AC3E}">
        <p14:creationId xmlns:p14="http://schemas.microsoft.com/office/powerpoint/2010/main" val="1910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3201" y="9853273"/>
            <a:ext cx="13716000" cy="223164"/>
          </a:xfrm>
          <a:prstGeom prst="rect">
            <a:avLst/>
          </a:prstGeom>
          <a:solidFill>
            <a:srgbClr val="00A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0"/>
          </a:p>
        </p:txBody>
      </p:sp>
      <p:sp>
        <p:nvSpPr>
          <p:cNvPr id="7" name="TextBox 6"/>
          <p:cNvSpPr txBox="1"/>
          <p:nvPr/>
        </p:nvSpPr>
        <p:spPr>
          <a:xfrm>
            <a:off x="3265715" y="1189389"/>
            <a:ext cx="4018358" cy="854080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950" dirty="0">
                <a:solidFill>
                  <a:schemeClr val="bg1"/>
                </a:solidFill>
                <a:cs typeface="Arial" panose="020B0604020202020204" pitchFamily="34" charset="0"/>
              </a:rPr>
              <a:t>Belief</a:t>
            </a:r>
            <a:r>
              <a:rPr lang="en-GB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1418" y="3147173"/>
            <a:ext cx="103253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Give them positive reinforcement to boost their confidence 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Celebrate any successes and reward them e.g. if they have achieved their mini-goals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Try not to set your expectations too high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Show them how proud of them you are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Highlight things to make them feel good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Give them the belief in themselves to help them achieve  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golfian.com/wp-content/uploads/2016/08/Believe-you-can-and-you%E2%80%99re-halfway-there-Theodore-Rooseve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5975" r="20950" b="15832"/>
          <a:stretch/>
        </p:blipFill>
        <p:spPr bwMode="auto">
          <a:xfrm>
            <a:off x="13337914" y="2298087"/>
            <a:ext cx="3900609" cy="53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epxstepdance.files.wordpress.com/2012/12/d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3"/>
          <a:stretch/>
        </p:blipFill>
        <p:spPr bwMode="auto">
          <a:xfrm>
            <a:off x="11913777" y="3563584"/>
            <a:ext cx="5068601" cy="355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8808245"/>
            <a:ext cx="13716000" cy="223164"/>
          </a:xfrm>
          <a:prstGeom prst="rect">
            <a:avLst/>
          </a:prstGeom>
          <a:solidFill>
            <a:srgbClr val="00A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0"/>
          </a:p>
        </p:txBody>
      </p:sp>
      <p:sp>
        <p:nvSpPr>
          <p:cNvPr id="6" name="TextBox 5"/>
          <p:cNvSpPr txBox="1"/>
          <p:nvPr/>
        </p:nvSpPr>
        <p:spPr>
          <a:xfrm>
            <a:off x="3213464" y="1260106"/>
            <a:ext cx="5513189" cy="854080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950" dirty="0">
                <a:solidFill>
                  <a:schemeClr val="bg1"/>
                </a:solidFill>
                <a:cs typeface="Arial" panose="020B0604020202020204" pitchFamily="34" charset="0"/>
              </a:rPr>
              <a:t>Be Supportive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0805" y="3151332"/>
            <a:ext cx="7286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Be a good listener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Encourage them to take breaks in between revision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Show some understanding of what they are going through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Help them deal with their emotions &amp; feelings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Offer caring advice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2800" dirty="0">
                <a:cs typeface="Arial" panose="020B0604020202020204" pitchFamily="34" charset="0"/>
              </a:rPr>
              <a:t>Just be there for them!</a:t>
            </a:r>
          </a:p>
        </p:txBody>
      </p:sp>
    </p:spTree>
    <p:extLst>
      <p:ext uri="{BB962C8B-B14F-4D97-AF65-F5344CB8AC3E}">
        <p14:creationId xmlns:p14="http://schemas.microsoft.com/office/powerpoint/2010/main" val="21778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64EE-0576-E14C-90EC-96B68B5A3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Students to leave Main Hall and make their way to the Canteen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C342F-D15D-7644-901C-2271E301A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284" y="7039353"/>
            <a:ext cx="13716000" cy="78919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Parents/</a:t>
            </a:r>
            <a:r>
              <a:rPr lang="en-US" sz="4000" dirty="0" err="1">
                <a:solidFill>
                  <a:schemeClr val="tx1">
                    <a:lumMod val="75000"/>
                  </a:schemeClr>
                </a:solidFill>
              </a:rPr>
              <a:t>carers</a:t>
            </a:r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, please remain in the Main Hall</a:t>
            </a:r>
          </a:p>
        </p:txBody>
      </p:sp>
    </p:spTree>
    <p:extLst>
      <p:ext uri="{BB962C8B-B14F-4D97-AF65-F5344CB8AC3E}">
        <p14:creationId xmlns:p14="http://schemas.microsoft.com/office/powerpoint/2010/main" val="30703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37" y="1756933"/>
            <a:ext cx="8229600" cy="711345"/>
          </a:xfrm>
        </p:spPr>
        <p:txBody>
          <a:bodyPr/>
          <a:lstStyle/>
          <a:p>
            <a:r>
              <a:rPr lang="en-GB" dirty="0"/>
              <a:t>Local Picture for Post-16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8328" y="2761215"/>
            <a:ext cx="21683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A-Levels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90732" y="2761215"/>
            <a:ext cx="21683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Vocational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776" t="26826" r="56402" b="50409"/>
          <a:stretch/>
        </p:blipFill>
        <p:spPr>
          <a:xfrm>
            <a:off x="1783901" y="3561983"/>
            <a:ext cx="5098163" cy="3293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916" t="54112" r="49498" b="34661"/>
          <a:stretch/>
        </p:blipFill>
        <p:spPr>
          <a:xfrm>
            <a:off x="997837" y="6855487"/>
            <a:ext cx="6284648" cy="1551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3996" t="54112" r="24565" b="34661"/>
          <a:stretch/>
        </p:blipFill>
        <p:spPr>
          <a:xfrm>
            <a:off x="1507173" y="8269705"/>
            <a:ext cx="5265975" cy="15511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9643" y="8406597"/>
            <a:ext cx="1796715" cy="1010119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4214" t="34934" r="52456" b="36844"/>
          <a:stretch/>
        </p:blipFill>
        <p:spPr>
          <a:xfrm>
            <a:off x="10247237" y="3417604"/>
            <a:ext cx="6356342" cy="43251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41305" y="8269705"/>
            <a:ext cx="7812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Disadvantaged students are averaging a </a:t>
            </a:r>
            <a:r>
              <a:rPr lang="en-GB" sz="2000" dirty="0" err="1"/>
              <a:t>Dist</a:t>
            </a:r>
            <a:r>
              <a:rPr lang="en-GB" sz="2000" dirty="0"/>
              <a:t> across vocational subjects compared to </a:t>
            </a:r>
            <a:r>
              <a:rPr lang="en-GB" sz="2000" dirty="0" err="1"/>
              <a:t>Dist</a:t>
            </a:r>
            <a:r>
              <a:rPr lang="en-GB" sz="2000" dirty="0"/>
              <a:t> – in local Authority and England. </a:t>
            </a:r>
          </a:p>
        </p:txBody>
      </p:sp>
    </p:spTree>
    <p:extLst>
      <p:ext uri="{BB962C8B-B14F-4D97-AF65-F5344CB8AC3E}">
        <p14:creationId xmlns:p14="http://schemas.microsoft.com/office/powerpoint/2010/main" val="25437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662" t="7306" r="15355" b="7306"/>
          <a:stretch/>
        </p:blipFill>
        <p:spPr>
          <a:xfrm>
            <a:off x="1045029" y="6017155"/>
            <a:ext cx="6462104" cy="4084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11" y="1832008"/>
            <a:ext cx="3476735" cy="1235961"/>
          </a:xfrm>
        </p:spPr>
        <p:txBody>
          <a:bodyPr/>
          <a:lstStyle/>
          <a:p>
            <a:r>
              <a:rPr lang="en-GB" dirty="0"/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047" y="3271848"/>
            <a:ext cx="12344400" cy="25414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Raynes Park High School Website – Sixth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Now – 20</a:t>
            </a:r>
            <a:r>
              <a:rPr lang="en-GB" sz="2800" baseline="30000" dirty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 December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Applications should be made using the link sent to students school email address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January onwards – Guidance Meetings</a:t>
            </a:r>
          </a:p>
          <a:p>
            <a:pPr marL="0" indent="0">
              <a:buNone/>
            </a:pP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06533" y="8506331"/>
            <a:ext cx="540060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78" t="11504" r="2754" b="8004"/>
          <a:stretch/>
        </p:blipFill>
        <p:spPr>
          <a:xfrm>
            <a:off x="9183450" y="6017155"/>
            <a:ext cx="8207993" cy="38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316" y="1039044"/>
            <a:ext cx="11732232" cy="2916324"/>
          </a:xfrm>
        </p:spPr>
        <p:txBody>
          <a:bodyPr/>
          <a:lstStyle/>
          <a:p>
            <a:r>
              <a:rPr lang="en-GB" dirty="0"/>
              <a:t>Mr Hogarth </a:t>
            </a:r>
            <a:br>
              <a:rPr lang="en-GB" dirty="0"/>
            </a:br>
            <a:r>
              <a:rPr lang="en-GB" dirty="0"/>
              <a:t>Deputy </a:t>
            </a:r>
            <a:r>
              <a:rPr lang="en-GB" dirty="0" err="1"/>
              <a:t>Headteacher</a:t>
            </a:r>
            <a:endParaRPr lang="en-GB" dirty="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3380784" y="4979728"/>
            <a:ext cx="10945296" cy="1296144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chemeClr val="tx1"/>
                </a:solidFill>
              </a:rPr>
              <a:t>The importance of getting it right in Year 11</a:t>
            </a:r>
          </a:p>
        </p:txBody>
      </p:sp>
    </p:spTree>
    <p:extLst>
      <p:ext uri="{BB962C8B-B14F-4D97-AF65-F5344CB8AC3E}">
        <p14:creationId xmlns:p14="http://schemas.microsoft.com/office/powerpoint/2010/main" val="30027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23852" y="1449977"/>
            <a:ext cx="13030200" cy="1714500"/>
          </a:xfrm>
        </p:spPr>
        <p:txBody>
          <a:bodyPr/>
          <a:lstStyle/>
          <a:p>
            <a:r>
              <a:rPr lang="en-GB" altLang="en-US" sz="4000" dirty="0"/>
              <a:t>Context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23852" y="3033849"/>
            <a:ext cx="16576766" cy="27399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tx1"/>
                </a:solidFill>
              </a:rPr>
              <a:t>The students started school at approx. age 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tx1"/>
                </a:solidFill>
              </a:rPr>
              <a:t>They have been “in school” for approx. 11 years of their life – nearly 450 school weeks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tx1"/>
                </a:solidFill>
              </a:rPr>
              <a:t>They have been working towards one goal – their GCSEs this summer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tx1"/>
                </a:solidFill>
              </a:rPr>
              <a:t>The results they receive in August will determine their future pathways and the opportunities available</a:t>
            </a:r>
          </a:p>
        </p:txBody>
      </p:sp>
    </p:spTree>
    <p:extLst>
      <p:ext uri="{BB962C8B-B14F-4D97-AF65-F5344CB8AC3E}">
        <p14:creationId xmlns:p14="http://schemas.microsoft.com/office/powerpoint/2010/main" val="2052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PHS">
      <a:dk1>
        <a:srgbClr val="7F7F7F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595959"/>
      </a:accent2>
      <a:accent3>
        <a:srgbClr val="000000"/>
      </a:accent3>
      <a:accent4>
        <a:srgbClr val="C00000"/>
      </a:accent4>
      <a:accent5>
        <a:srgbClr val="8064A2"/>
      </a:accent5>
      <a:accent6>
        <a:srgbClr val="FFFF00"/>
      </a:accent6>
      <a:hlink>
        <a:srgbClr val="0000FF"/>
      </a:hlink>
      <a:folHlink>
        <a:srgbClr val="800080"/>
      </a:folHlink>
    </a:clrScheme>
    <a:fontScheme name="RPHS 2023">
      <a:majorFont>
        <a:latin typeface="Montserrat Classic Bold"/>
        <a:ea typeface=""/>
        <a:cs typeface=""/>
      </a:majorFont>
      <a:minorFont>
        <a:latin typeface="Montserra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HS template PPT 2023" id="{D5CC88F3-D9D0-4397-AF8C-5346CD9EF8F5}" vid="{E64EC602-9ED0-40C9-9234-33619DB85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c1bc51-c256-431d-8794-d36959dcf0db">
      <Terms xmlns="http://schemas.microsoft.com/office/infopath/2007/PartnerControls"/>
    </lcf76f155ced4ddcb4097134ff3c332f>
    <TaxCatchAll xmlns="07feecdb-08ad-4289-be7e-d9e2943409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EC0B330794D14584C39FC4413FE008" ma:contentTypeVersion="18" ma:contentTypeDescription="Create a new document." ma:contentTypeScope="" ma:versionID="f1110898b4fb83a1a486fba089a5b56c">
  <xsd:schema xmlns:xsd="http://www.w3.org/2001/XMLSchema" xmlns:xs="http://www.w3.org/2001/XMLSchema" xmlns:p="http://schemas.microsoft.com/office/2006/metadata/properties" xmlns:ns2="e9c1bc51-c256-431d-8794-d36959dcf0db" xmlns:ns3="07feecdb-08ad-4289-be7e-d9e294340900" targetNamespace="http://schemas.microsoft.com/office/2006/metadata/properties" ma:root="true" ma:fieldsID="0c3b4939bf0f2392a0ec3c475915cb2f" ns2:_="" ns3:_="">
    <xsd:import namespace="e9c1bc51-c256-431d-8794-d36959dcf0db"/>
    <xsd:import namespace="07feecdb-08ad-4289-be7e-d9e294340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1bc51-c256-431d-8794-d36959dcf0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79237c-90d8-49c8-958e-d658932c7f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eecdb-08ad-4289-be7e-d9e2943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189aa1-b71e-4dc1-8596-680e383a0301}" ma:internalName="TaxCatchAll" ma:showField="CatchAllData" ma:web="07feecdb-08ad-4289-be7e-d9e2943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11DC0B-C4D9-4859-8C79-B6AF3675C9C9}">
  <ds:schemaRefs>
    <ds:schemaRef ds:uri="http://purl.org/dc/terms/"/>
    <ds:schemaRef ds:uri="07feecdb-08ad-4289-be7e-d9e294340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9c1bc51-c256-431d-8794-d36959dcf0d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C9FED3-31EC-4CBC-9BF7-0B15F44E66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257232-D9B2-46F0-8093-B7D0A114609C}">
  <ds:schemaRefs>
    <ds:schemaRef ds:uri="07feecdb-08ad-4289-be7e-d9e294340900"/>
    <ds:schemaRef ds:uri="e9c1bc51-c256-431d-8794-d36959dcf0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RPHS template PPT 2023</Template>
  <TotalTime>385</TotalTime>
  <Words>2503</Words>
  <Application>Microsoft Office PowerPoint</Application>
  <PresentationFormat>Custom</PresentationFormat>
  <Paragraphs>432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</vt:lpstr>
      <vt:lpstr>Wingdings</vt:lpstr>
      <vt:lpstr>Montserrat Bold</vt:lpstr>
      <vt:lpstr>Arial</vt:lpstr>
      <vt:lpstr>Montserrat Classic</vt:lpstr>
      <vt:lpstr>Montserrat Classic Bold</vt:lpstr>
      <vt:lpstr>Trebuchet MS</vt:lpstr>
      <vt:lpstr>Office Theme</vt:lpstr>
      <vt:lpstr>Year 11 Exam Information Evening Thursday 24th October 2024</vt:lpstr>
      <vt:lpstr>Mr Wheel  Head of 6th Form</vt:lpstr>
      <vt:lpstr>Making Choices</vt:lpstr>
      <vt:lpstr>PowerPoint Presentation</vt:lpstr>
      <vt:lpstr>PowerPoint Presentation</vt:lpstr>
      <vt:lpstr>Local Picture for Post-16</vt:lpstr>
      <vt:lpstr>How to apply</vt:lpstr>
      <vt:lpstr>Mr Hogarth  Deputy Headteacher</vt:lpstr>
      <vt:lpstr>Context</vt:lpstr>
      <vt:lpstr>PowerPoint Presentation</vt:lpstr>
      <vt:lpstr>Impacts of not getting the grades ….</vt:lpstr>
      <vt:lpstr>Education Pays</vt:lpstr>
      <vt:lpstr>Education Pays</vt:lpstr>
      <vt:lpstr>The best time is now ……</vt:lpstr>
      <vt:lpstr>Mr Jones Senior Teacher</vt:lpstr>
      <vt:lpstr>Why are we here?</vt:lpstr>
      <vt:lpstr>Key Dates</vt:lpstr>
      <vt:lpstr>What to Expect: Mock Exams</vt:lpstr>
      <vt:lpstr>Mock Exam Timetable</vt:lpstr>
      <vt:lpstr>What to Expect: GCSEs WB: 6th May</vt:lpstr>
      <vt:lpstr>Rules: Mocks and GCSEs</vt:lpstr>
      <vt:lpstr>What will happen in the Summer?</vt:lpstr>
      <vt:lpstr>Mr Jones Senior Teacher</vt:lpstr>
      <vt:lpstr>How can you help?</vt:lpstr>
      <vt:lpstr>Attendance is the key to success</vt:lpstr>
      <vt:lpstr>Attendance </vt:lpstr>
      <vt:lpstr>Intervention </vt:lpstr>
      <vt:lpstr>Subject Intervention Timetable</vt:lpstr>
      <vt:lpstr>What we have provided for you..</vt:lpstr>
      <vt:lpstr>How Prepared are you for learning?</vt:lpstr>
      <vt:lpstr>Revision Starts Now</vt:lpstr>
      <vt:lpstr>Revision Starts Now</vt:lpstr>
      <vt:lpstr>Past Papers</vt:lpstr>
      <vt:lpstr>Why do you need to make revision notes?</vt:lpstr>
      <vt:lpstr>Why do you need to make revision notes?</vt:lpstr>
      <vt:lpstr>How to revise?</vt:lpstr>
      <vt:lpstr>PowerPoint Presentation</vt:lpstr>
      <vt:lpstr>Flash cards</vt:lpstr>
      <vt:lpstr>Leitner System</vt:lpstr>
      <vt:lpstr>Leitner System</vt:lpstr>
      <vt:lpstr>‘Post it’ notes – when and how to use them</vt:lpstr>
      <vt:lpstr>Mind maps</vt:lpstr>
      <vt:lpstr>Advantages of mind maps</vt:lpstr>
      <vt:lpstr>Cornell Notes</vt:lpstr>
      <vt:lpstr>Mr Bartlett Head of Year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to leave Main Hall and make their way to the Canteen</vt:lpstr>
    </vt:vector>
  </TitlesOfParts>
  <Company>Raynes Park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Kingsford</dc:creator>
  <cp:lastModifiedBy>Liam Jones</cp:lastModifiedBy>
  <cp:revision>30</cp:revision>
  <dcterms:created xsi:type="dcterms:W3CDTF">2024-03-22T11:32:36Z</dcterms:created>
  <dcterms:modified xsi:type="dcterms:W3CDTF">2024-10-24T17:39:56Z</dcterms:modified>
  <dc:identifier>DAFpKvWK82s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0x0101007CEC0B330794D14584C39FC4413FE008</vt:lpwstr>
  </property>
  <property fmtid="{D5CDD505-2E9C-101B-9397-08002B2CF9AE}" pid="3" name="MediaServiceImageTags">
    <vt:lpwstr/>
  </property>
</Properties>
</file>