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374" r:id="rId5"/>
    <p:sldId id="375" r:id="rId6"/>
    <p:sldId id="376" r:id="rId7"/>
    <p:sldId id="380" r:id="rId8"/>
    <p:sldId id="379" r:id="rId9"/>
    <p:sldId id="378" r:id="rId10"/>
    <p:sldId id="256" r:id="rId11"/>
    <p:sldId id="273" r:id="rId12"/>
    <p:sldId id="371" r:id="rId13"/>
    <p:sldId id="342" r:id="rId14"/>
    <p:sldId id="324" r:id="rId15"/>
    <p:sldId id="350" r:id="rId16"/>
    <p:sldId id="359" r:id="rId17"/>
    <p:sldId id="344" r:id="rId18"/>
    <p:sldId id="329" r:id="rId19"/>
    <p:sldId id="372" r:id="rId20"/>
    <p:sldId id="358" r:id="rId21"/>
    <p:sldId id="361" r:id="rId22"/>
    <p:sldId id="373" r:id="rId23"/>
    <p:sldId id="368" r:id="rId24"/>
    <p:sldId id="362" r:id="rId25"/>
    <p:sldId id="338" r:id="rId26"/>
    <p:sldId id="353" r:id="rId27"/>
    <p:sldId id="370" r:id="rId28"/>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26" autoAdjust="0"/>
    <p:restoredTop sz="94660"/>
  </p:normalViewPr>
  <p:slideViewPr>
    <p:cSldViewPr>
      <p:cViewPr varScale="1">
        <p:scale>
          <a:sx n="62" d="100"/>
          <a:sy n="62" d="100"/>
        </p:scale>
        <p:origin x="2640" y="77"/>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Knowledge-based project: Sociology</a:t>
            </a: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62C-699C-4114-8861-334540389107}" type="datetimeFigureOut">
              <a:rPr lang="en-GB" smtClean="0"/>
              <a:t>26/06/2023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1145F6-1B2A-4A44-A7A7-33665207D1A2}" type="slidenum">
              <a:rPr lang="en-GB" smtClean="0"/>
              <a:t>‹#›</a:t>
            </a:fld>
            <a:endParaRPr lang="en-GB"/>
          </a:p>
        </p:txBody>
      </p:sp>
    </p:spTree>
    <p:extLst>
      <p:ext uri="{BB962C8B-B14F-4D97-AF65-F5344CB8AC3E}">
        <p14:creationId xmlns:p14="http://schemas.microsoft.com/office/powerpoint/2010/main" val="144826097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Knowledge-based project: Sociology</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F21E27-B31F-435E-88EA-5DBF31A1A2A2}" type="datetimeFigureOut">
              <a:rPr lang="en-GB" smtClean="0"/>
              <a:t>26/06/2023</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23FC19-0EFC-4BC9-81A3-89E198901690}" type="slidenum">
              <a:rPr lang="en-GB" smtClean="0"/>
              <a:t>‹#›</a:t>
            </a:fld>
            <a:endParaRPr lang="en-GB"/>
          </a:p>
        </p:txBody>
      </p:sp>
    </p:spTree>
    <p:extLst>
      <p:ext uri="{BB962C8B-B14F-4D97-AF65-F5344CB8AC3E}">
        <p14:creationId xmlns:p14="http://schemas.microsoft.com/office/powerpoint/2010/main" val="379567455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7f5a54ac8b_0_20: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7f5a54ac8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smtClean="0"/>
              <a:t>Knowledge-based project: Sociology</a:t>
            </a:r>
            <a:endParaRPr lang="en-GB"/>
          </a:p>
        </p:txBody>
      </p:sp>
      <p:sp>
        <p:nvSpPr>
          <p:cNvPr id="5" name="Slide Number Placeholder 4"/>
          <p:cNvSpPr>
            <a:spLocks noGrp="1"/>
          </p:cNvSpPr>
          <p:nvPr>
            <p:ph type="sldNum" sz="quarter" idx="11"/>
          </p:nvPr>
        </p:nvSpPr>
        <p:spPr/>
        <p:txBody>
          <a:bodyPr/>
          <a:lstStyle/>
          <a:p>
            <a:fld id="{7123FC19-0EFC-4BC9-81A3-89E198901690}" type="slidenum">
              <a:rPr lang="en-GB" smtClean="0"/>
              <a:t>22</a:t>
            </a:fld>
            <a:endParaRPr lang="en-GB"/>
          </a:p>
        </p:txBody>
      </p:sp>
    </p:spTree>
    <p:extLst>
      <p:ext uri="{BB962C8B-B14F-4D97-AF65-F5344CB8AC3E}">
        <p14:creationId xmlns:p14="http://schemas.microsoft.com/office/powerpoint/2010/main" val="1025701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5D94C7F-E529-439B-AD79-7706FB63E781}" type="datetimeFigureOut">
              <a:rPr lang="en-GB" smtClean="0"/>
              <a:t>26/06/2023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FD0DB-2E83-4E58-9D8B-CAD1DF4E276F}" type="slidenum">
              <a:rPr lang="en-GB" smtClean="0"/>
              <a:t>‹#›</a:t>
            </a:fld>
            <a:endParaRPr lang="en-GB"/>
          </a:p>
        </p:txBody>
      </p:sp>
    </p:spTree>
    <p:extLst>
      <p:ext uri="{BB962C8B-B14F-4D97-AF65-F5344CB8AC3E}">
        <p14:creationId xmlns:p14="http://schemas.microsoft.com/office/powerpoint/2010/main" val="1830215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D94C7F-E529-439B-AD79-7706FB63E781}" type="datetimeFigureOut">
              <a:rPr lang="en-GB" smtClean="0"/>
              <a:t>26/06/2023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FD0DB-2E83-4E58-9D8B-CAD1DF4E276F}" type="slidenum">
              <a:rPr lang="en-GB" smtClean="0"/>
              <a:t>‹#›</a:t>
            </a:fld>
            <a:endParaRPr lang="en-GB"/>
          </a:p>
        </p:txBody>
      </p:sp>
    </p:spTree>
    <p:extLst>
      <p:ext uri="{BB962C8B-B14F-4D97-AF65-F5344CB8AC3E}">
        <p14:creationId xmlns:p14="http://schemas.microsoft.com/office/powerpoint/2010/main" val="181889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D94C7F-E529-439B-AD79-7706FB63E781}" type="datetimeFigureOut">
              <a:rPr lang="en-GB" smtClean="0"/>
              <a:t>26/06/2023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FD0DB-2E83-4E58-9D8B-CAD1DF4E276F}" type="slidenum">
              <a:rPr lang="en-GB" smtClean="0"/>
              <a:t>‹#›</a:t>
            </a:fld>
            <a:endParaRPr lang="en-GB"/>
          </a:p>
        </p:txBody>
      </p:sp>
    </p:spTree>
    <p:extLst>
      <p:ext uri="{BB962C8B-B14F-4D97-AF65-F5344CB8AC3E}">
        <p14:creationId xmlns:p14="http://schemas.microsoft.com/office/powerpoint/2010/main" val="1606449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D94C7F-E529-439B-AD79-7706FB63E781}" type="datetimeFigureOut">
              <a:rPr lang="en-GB" smtClean="0"/>
              <a:t>26/06/2023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FD0DB-2E83-4E58-9D8B-CAD1DF4E276F}" type="slidenum">
              <a:rPr lang="en-GB" smtClean="0"/>
              <a:t>‹#›</a:t>
            </a:fld>
            <a:endParaRPr lang="en-GB"/>
          </a:p>
        </p:txBody>
      </p:sp>
    </p:spTree>
    <p:extLst>
      <p:ext uri="{BB962C8B-B14F-4D97-AF65-F5344CB8AC3E}">
        <p14:creationId xmlns:p14="http://schemas.microsoft.com/office/powerpoint/2010/main" val="278943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D94C7F-E529-439B-AD79-7706FB63E781}" type="datetimeFigureOut">
              <a:rPr lang="en-GB" smtClean="0"/>
              <a:t>26/06/2023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FD0DB-2E83-4E58-9D8B-CAD1DF4E276F}" type="slidenum">
              <a:rPr lang="en-GB" smtClean="0"/>
              <a:t>‹#›</a:t>
            </a:fld>
            <a:endParaRPr lang="en-GB"/>
          </a:p>
        </p:txBody>
      </p:sp>
    </p:spTree>
    <p:extLst>
      <p:ext uri="{BB962C8B-B14F-4D97-AF65-F5344CB8AC3E}">
        <p14:creationId xmlns:p14="http://schemas.microsoft.com/office/powerpoint/2010/main" val="817218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5D94C7F-E529-439B-AD79-7706FB63E781}" type="datetimeFigureOut">
              <a:rPr lang="en-GB" smtClean="0"/>
              <a:t>26/06/2023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7FD0DB-2E83-4E58-9D8B-CAD1DF4E276F}" type="slidenum">
              <a:rPr lang="en-GB" smtClean="0"/>
              <a:t>‹#›</a:t>
            </a:fld>
            <a:endParaRPr lang="en-GB"/>
          </a:p>
        </p:txBody>
      </p:sp>
    </p:spTree>
    <p:extLst>
      <p:ext uri="{BB962C8B-B14F-4D97-AF65-F5344CB8AC3E}">
        <p14:creationId xmlns:p14="http://schemas.microsoft.com/office/powerpoint/2010/main" val="244912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5D94C7F-E529-439B-AD79-7706FB63E781}" type="datetimeFigureOut">
              <a:rPr lang="en-GB" smtClean="0"/>
              <a:t>26/06/2023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7FD0DB-2E83-4E58-9D8B-CAD1DF4E276F}" type="slidenum">
              <a:rPr lang="en-GB" smtClean="0"/>
              <a:t>‹#›</a:t>
            </a:fld>
            <a:endParaRPr lang="en-GB"/>
          </a:p>
        </p:txBody>
      </p:sp>
    </p:spTree>
    <p:extLst>
      <p:ext uri="{BB962C8B-B14F-4D97-AF65-F5344CB8AC3E}">
        <p14:creationId xmlns:p14="http://schemas.microsoft.com/office/powerpoint/2010/main" val="1975876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5D94C7F-E529-439B-AD79-7706FB63E781}" type="datetimeFigureOut">
              <a:rPr lang="en-GB" smtClean="0"/>
              <a:t>26/06/2023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7FD0DB-2E83-4E58-9D8B-CAD1DF4E276F}" type="slidenum">
              <a:rPr lang="en-GB" smtClean="0"/>
              <a:t>‹#›</a:t>
            </a:fld>
            <a:endParaRPr lang="en-GB"/>
          </a:p>
        </p:txBody>
      </p:sp>
    </p:spTree>
    <p:extLst>
      <p:ext uri="{BB962C8B-B14F-4D97-AF65-F5344CB8AC3E}">
        <p14:creationId xmlns:p14="http://schemas.microsoft.com/office/powerpoint/2010/main" val="176459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94C7F-E529-439B-AD79-7706FB63E781}" type="datetimeFigureOut">
              <a:rPr lang="en-GB" smtClean="0"/>
              <a:t>26/06/2023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7FD0DB-2E83-4E58-9D8B-CAD1DF4E276F}" type="slidenum">
              <a:rPr lang="en-GB" smtClean="0"/>
              <a:t>‹#›</a:t>
            </a:fld>
            <a:endParaRPr lang="en-GB"/>
          </a:p>
        </p:txBody>
      </p:sp>
    </p:spTree>
    <p:extLst>
      <p:ext uri="{BB962C8B-B14F-4D97-AF65-F5344CB8AC3E}">
        <p14:creationId xmlns:p14="http://schemas.microsoft.com/office/powerpoint/2010/main" val="1188649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D94C7F-E529-439B-AD79-7706FB63E781}" type="datetimeFigureOut">
              <a:rPr lang="en-GB" smtClean="0"/>
              <a:t>26/06/2023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7FD0DB-2E83-4E58-9D8B-CAD1DF4E276F}" type="slidenum">
              <a:rPr lang="en-GB" smtClean="0"/>
              <a:t>‹#›</a:t>
            </a:fld>
            <a:endParaRPr lang="en-GB"/>
          </a:p>
        </p:txBody>
      </p:sp>
    </p:spTree>
    <p:extLst>
      <p:ext uri="{BB962C8B-B14F-4D97-AF65-F5344CB8AC3E}">
        <p14:creationId xmlns:p14="http://schemas.microsoft.com/office/powerpoint/2010/main" val="224429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D94C7F-E529-439B-AD79-7706FB63E781}" type="datetimeFigureOut">
              <a:rPr lang="en-GB" smtClean="0"/>
              <a:t>26/06/2023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7FD0DB-2E83-4E58-9D8B-CAD1DF4E276F}" type="slidenum">
              <a:rPr lang="en-GB" smtClean="0"/>
              <a:t>‹#›</a:t>
            </a:fld>
            <a:endParaRPr lang="en-GB"/>
          </a:p>
        </p:txBody>
      </p:sp>
    </p:spTree>
    <p:extLst>
      <p:ext uri="{BB962C8B-B14F-4D97-AF65-F5344CB8AC3E}">
        <p14:creationId xmlns:p14="http://schemas.microsoft.com/office/powerpoint/2010/main" val="273930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5D94C7F-E529-439B-AD79-7706FB63E781}" type="datetimeFigureOut">
              <a:rPr lang="en-GB" smtClean="0"/>
              <a:t>26/06/2023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B7FD0DB-2E83-4E58-9D8B-CAD1DF4E276F}" type="slidenum">
              <a:rPr lang="en-GB" smtClean="0"/>
              <a:t>‹#›</a:t>
            </a:fld>
            <a:endParaRPr lang="en-GB"/>
          </a:p>
        </p:txBody>
      </p:sp>
    </p:spTree>
    <p:extLst>
      <p:ext uri="{BB962C8B-B14F-4D97-AF65-F5344CB8AC3E}">
        <p14:creationId xmlns:p14="http://schemas.microsoft.com/office/powerpoint/2010/main" val="757527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youtube.com/watch?v=zerCK0lRjp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hyperlink" Target="https://www.psychologistworld.com/behavior/bobo-doll-experiment-albert-bandura-learning-aggression"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hyperlink" Target="https://www.gamespot.com/articles/manhunt-blamed-for-uk-murder/1100-6103718/" TargetMode="External"/><Relationship Id="rId4" Type="http://schemas.openxmlformats.org/officeDocument/2006/relationships/hyperlink" Target="https://assets.publishing.service.gov.uk/media/57a08b6de5274a27b2000b2b/MediaEffectsweb.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abaines@raynespark.merton.sch.uk"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dia-studies.com/social-learning-theory/" TargetMode="External"/><Relationship Id="rId3" Type="http://schemas.openxmlformats.org/officeDocument/2006/relationships/hyperlink" Target="https://scholar.google.com/" TargetMode="External"/><Relationship Id="rId7" Type="http://schemas.openxmlformats.org/officeDocument/2006/relationships/hyperlink" Target="https://assets.publishing.service.gov.uk/media/57a08b6de5274a27b2000b2b/MediaEffectsweb.pdf" TargetMode="External"/><Relationship Id="rId2" Type="http://schemas.openxmlformats.org/officeDocument/2006/relationships/hyperlink" Target="https://www.essentialmediatheory.com/shirky" TargetMode="External"/><Relationship Id="rId1" Type="http://schemas.openxmlformats.org/officeDocument/2006/relationships/slideLayout" Target="../slideLayouts/slideLayout2.xml"/><Relationship Id="rId6" Type="http://schemas.openxmlformats.org/officeDocument/2006/relationships/hyperlink" Target="https://www.gamespot.com/articles/manhunt-blamed-for-uk-murder/1100-6103718/" TargetMode="External"/><Relationship Id="rId5" Type="http://schemas.openxmlformats.org/officeDocument/2006/relationships/image" Target="../media/image7.png"/><Relationship Id="rId4" Type="http://schemas.openxmlformats.org/officeDocument/2006/relationships/hyperlink" Target="https://www.youtube.com/channel/UCGXfqzVEZr0XaZLWG3_Hni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81000" y="1604283"/>
            <a:ext cx="6028094" cy="6087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p:txBody>
          <a:bodyPr>
            <a:noAutofit/>
          </a:bodyPr>
          <a:lstStyle/>
          <a:p>
            <a:r>
              <a:rPr lang="en-GB" sz="6600" b="1" dirty="0" smtClean="0">
                <a:latin typeface="Ink Free" panose="03080402000500000000" pitchFamily="66" charset="0"/>
              </a:rPr>
              <a:t>Task 1 -  Investigating Theories</a:t>
            </a:r>
            <a:endParaRPr lang="en-GB" sz="6600" b="1" dirty="0">
              <a:latin typeface="Ink Free" panose="03080402000500000000" pitchFamily="66" charset="0"/>
            </a:endParaRPr>
          </a:p>
        </p:txBody>
      </p:sp>
      <p:pic>
        <p:nvPicPr>
          <p:cNvPr id="8" name="Picture 2" descr="Lazenby Computer Liquid">
            <a:extLst>
              <a:ext uri="{FF2B5EF4-FFF2-40B4-BE49-F238E27FC236}">
                <a16:creationId xmlns:a16="http://schemas.microsoft.com/office/drawing/2014/main" id="{1924AF57-37FB-4DF2-AFE9-2FFDA6374708}"/>
              </a:ext>
            </a:extLst>
          </p:cNvPr>
          <p:cNvPicPr>
            <a:picLocks noChangeAspect="1" noChangeArrowheads="1"/>
          </p:cNvPicPr>
          <p:nvPr/>
        </p:nvPicPr>
        <p:blipFill rotWithShape="1">
          <a:blip r:embed="rId3">
            <a:duotone>
              <a:schemeClr val="bg2">
                <a:shade val="45000"/>
                <a:satMod val="135000"/>
              </a:schemeClr>
              <a:prstClr val="white"/>
            </a:duotone>
            <a:extLst>
              <a:ext uri="{28A0092B-C50C-407E-A947-70E740481C1C}">
                <a14:useLocalDpi xmlns:a14="http://schemas.microsoft.com/office/drawing/2010/main" val="0"/>
              </a:ext>
            </a:extLst>
          </a:blip>
          <a:srcRect t="-18970" r="25391" b="1"/>
          <a:stretch/>
        </p:blipFill>
        <p:spPr bwMode="auto">
          <a:xfrm>
            <a:off x="1066800" y="8229600"/>
            <a:ext cx="4851400" cy="69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See the source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8400" y="5388403"/>
            <a:ext cx="1715910" cy="171591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raynespark.merton.sch.uk\CustomFolders\Custom\MANAGERS\DESKTOP\27-07-17 Logo Sixth Form.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82174" y="120152"/>
            <a:ext cx="2026920" cy="1215390"/>
          </a:xfrm>
          <a:prstGeom prst="rect">
            <a:avLst/>
          </a:prstGeom>
          <a:noFill/>
          <a:ln>
            <a:noFill/>
          </a:ln>
        </p:spPr>
      </p:pic>
    </p:spTree>
    <p:extLst>
      <p:ext uri="{BB962C8B-B14F-4D97-AF65-F5344CB8AC3E}">
        <p14:creationId xmlns:p14="http://schemas.microsoft.com/office/powerpoint/2010/main" val="2997351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2133601"/>
            <a:ext cx="6172200" cy="7315199"/>
          </a:xfrm>
        </p:spPr>
        <p:txBody>
          <a:bodyPr>
            <a:noAutofit/>
          </a:bodyPr>
          <a:lstStyle/>
          <a:p>
            <a:r>
              <a:rPr lang="en-GB" sz="1600" dirty="0" smtClean="0">
                <a:latin typeface="Ink Free" panose="03080402000500000000" pitchFamily="66" charset="0"/>
              </a:rPr>
              <a:t>Video </a:t>
            </a:r>
            <a:r>
              <a:rPr lang="en-GB" sz="1600" dirty="0">
                <a:latin typeface="Ink Free" panose="03080402000500000000" pitchFamily="66" charset="0"/>
              </a:rPr>
              <a:t>game publishers unethically train children in the use of weapons and, more importantly, harden them emotionally to the act of murder by simulating the killing of hundreds or thousands of opponents in a single typical video game. </a:t>
            </a:r>
            <a:endParaRPr lang="en-GB" sz="1600" dirty="0" smtClean="0">
              <a:latin typeface="Ink Free" panose="03080402000500000000" pitchFamily="66" charset="0"/>
            </a:endParaRPr>
          </a:p>
          <a:p>
            <a:pPr marL="0" indent="0">
              <a:lnSpc>
                <a:spcPct val="150000"/>
              </a:lnSpc>
              <a:buNone/>
            </a:pPr>
            <a:r>
              <a:rPr lang="en-GB" sz="1600" b="1" dirty="0">
                <a:solidFill>
                  <a:schemeClr val="bg1">
                    <a:lumMod val="65000"/>
                  </a:schemeClr>
                </a:solidFill>
                <a:latin typeface="Ink Free" panose="03080402000500000000" pitchFamily="66" charset="0"/>
              </a:rPr>
              <a:t>My opinion</a:t>
            </a:r>
            <a:r>
              <a:rPr lang="en-GB" sz="1600" b="1" dirty="0" smtClean="0">
                <a:solidFill>
                  <a:schemeClr val="bg1">
                    <a:lumMod val="65000"/>
                  </a:schemeClr>
                </a:solidFill>
                <a:latin typeface="Ink Free" panose="03080402000500000000" pitchFamily="66" charset="0"/>
              </a:rPr>
              <a:t>:___________________________________________________ ____________________________________________________________</a:t>
            </a:r>
            <a:endParaRPr lang="en-GB" sz="1600" b="1" dirty="0">
              <a:solidFill>
                <a:schemeClr val="bg1">
                  <a:lumMod val="65000"/>
                </a:schemeClr>
              </a:solidFill>
              <a:latin typeface="Ink Free" panose="03080402000500000000" pitchFamily="66" charset="0"/>
            </a:endParaRPr>
          </a:p>
          <a:p>
            <a:pPr marL="0" indent="0">
              <a:buNone/>
            </a:pPr>
            <a:endParaRPr lang="en-GB" sz="500" b="1" dirty="0" smtClean="0">
              <a:solidFill>
                <a:schemeClr val="bg1">
                  <a:lumMod val="65000"/>
                </a:schemeClr>
              </a:solidFill>
              <a:latin typeface="Ink Free" panose="03080402000500000000" pitchFamily="66" charset="0"/>
            </a:endParaRPr>
          </a:p>
          <a:p>
            <a:r>
              <a:rPr lang="en-GB" sz="1600" dirty="0" smtClean="0">
                <a:latin typeface="Ink Free" panose="03080402000500000000" pitchFamily="66" charset="0"/>
              </a:rPr>
              <a:t>Repetition </a:t>
            </a:r>
            <a:r>
              <a:rPr lang="en-GB" sz="1600" dirty="0">
                <a:latin typeface="Ink Free" panose="03080402000500000000" pitchFamily="66" charset="0"/>
              </a:rPr>
              <a:t>is a form of learning and a way of remembering things, and if children remember being rewarded for violence </a:t>
            </a:r>
            <a:r>
              <a:rPr lang="en-GB" sz="1600" dirty="0" smtClean="0">
                <a:latin typeface="Ink Free" panose="03080402000500000000" pitchFamily="66" charset="0"/>
              </a:rPr>
              <a:t>in </a:t>
            </a:r>
            <a:r>
              <a:rPr lang="en-GB" sz="1600" dirty="0">
                <a:latin typeface="Ink Free" panose="03080402000500000000" pitchFamily="66" charset="0"/>
              </a:rPr>
              <a:t>games, they are left prone to being more violent in reality expecting a reward. </a:t>
            </a:r>
            <a:endParaRPr lang="en-GB" sz="1600" dirty="0" smtClean="0">
              <a:latin typeface="Ink Free" panose="03080402000500000000" pitchFamily="66" charset="0"/>
            </a:endParaRPr>
          </a:p>
          <a:p>
            <a:pPr marL="0" indent="0">
              <a:lnSpc>
                <a:spcPct val="150000"/>
              </a:lnSpc>
              <a:buNone/>
            </a:pPr>
            <a:r>
              <a:rPr lang="en-GB" sz="1600" b="1" dirty="0">
                <a:solidFill>
                  <a:schemeClr val="bg1">
                    <a:lumMod val="65000"/>
                  </a:schemeClr>
                </a:solidFill>
                <a:latin typeface="Ink Free" panose="03080402000500000000" pitchFamily="66" charset="0"/>
              </a:rPr>
              <a:t>My opinion:___________________________________________________ ____________________________________________________________</a:t>
            </a:r>
          </a:p>
          <a:p>
            <a:pPr marL="0" indent="0">
              <a:buNone/>
            </a:pPr>
            <a:endParaRPr lang="en-GB" sz="500" b="1" dirty="0" smtClean="0">
              <a:solidFill>
                <a:schemeClr val="bg1">
                  <a:lumMod val="65000"/>
                </a:schemeClr>
              </a:solidFill>
              <a:latin typeface="Ink Free" panose="03080402000500000000" pitchFamily="66" charset="0"/>
            </a:endParaRPr>
          </a:p>
          <a:p>
            <a:r>
              <a:rPr lang="en-GB" sz="1600" dirty="0" smtClean="0">
                <a:latin typeface="Ink Free" panose="03080402000500000000" pitchFamily="66" charset="0"/>
              </a:rPr>
              <a:t>Audiences are able to question the media presented to them and form their own opinions such as reject media messages.</a:t>
            </a:r>
          </a:p>
          <a:p>
            <a:pPr marL="0" indent="0">
              <a:lnSpc>
                <a:spcPct val="150000"/>
              </a:lnSpc>
              <a:buNone/>
            </a:pPr>
            <a:r>
              <a:rPr lang="en-GB" sz="1600" b="1" dirty="0">
                <a:solidFill>
                  <a:schemeClr val="bg1">
                    <a:lumMod val="65000"/>
                  </a:schemeClr>
                </a:solidFill>
                <a:latin typeface="Ink Free" panose="03080402000500000000" pitchFamily="66" charset="0"/>
              </a:rPr>
              <a:t>My opinion:___________________________________________________ ____________________________________________________________</a:t>
            </a:r>
          </a:p>
          <a:p>
            <a:pPr marL="0" indent="0">
              <a:buNone/>
            </a:pPr>
            <a:endParaRPr lang="en-GB" sz="500" dirty="0" smtClean="0">
              <a:latin typeface="Ink Free" panose="03080402000500000000" pitchFamily="66" charset="0"/>
            </a:endParaRPr>
          </a:p>
          <a:p>
            <a:r>
              <a:rPr lang="en-GB" sz="1600" dirty="0" smtClean="0">
                <a:latin typeface="Ink Free" panose="03080402000500000000" pitchFamily="66" charset="0"/>
              </a:rPr>
              <a:t>People are able to distinguish between reality and what they see online. The media does not influence behaviours.</a:t>
            </a:r>
          </a:p>
          <a:p>
            <a:pPr marL="0" indent="0">
              <a:lnSpc>
                <a:spcPct val="150000"/>
              </a:lnSpc>
              <a:buNone/>
            </a:pPr>
            <a:r>
              <a:rPr lang="en-GB" sz="1600" b="1" dirty="0">
                <a:solidFill>
                  <a:schemeClr val="bg1">
                    <a:lumMod val="65000"/>
                  </a:schemeClr>
                </a:solidFill>
                <a:latin typeface="Ink Free" panose="03080402000500000000" pitchFamily="66" charset="0"/>
              </a:rPr>
              <a:t>My opinion:___________________________________________________ ____________________________________________________________</a:t>
            </a:r>
          </a:p>
        </p:txBody>
      </p:sp>
      <p:sp>
        <p:nvSpPr>
          <p:cNvPr id="4" name="Title 1"/>
          <p:cNvSpPr txBox="1">
            <a:spLocks/>
          </p:cNvSpPr>
          <p:nvPr/>
        </p:nvSpPr>
        <p:spPr>
          <a:xfrm>
            <a:off x="342900" y="0"/>
            <a:ext cx="6172200"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500" b="1" dirty="0" smtClean="0">
                <a:latin typeface="Ink Free" panose="03080402000500000000" pitchFamily="66" charset="0"/>
              </a:rPr>
              <a:t>Initial opinion</a:t>
            </a:r>
            <a:endParaRPr lang="en-GB" sz="3500" b="1" dirty="0">
              <a:latin typeface="Ink Free" panose="03080402000500000000" pitchFamily="66" charset="0"/>
            </a:endParaRPr>
          </a:p>
        </p:txBody>
      </p:sp>
      <p:sp>
        <p:nvSpPr>
          <p:cNvPr id="7" name="Content Placeholder 2"/>
          <p:cNvSpPr txBox="1">
            <a:spLocks/>
          </p:cNvSpPr>
          <p:nvPr/>
        </p:nvSpPr>
        <p:spPr>
          <a:xfrm>
            <a:off x="135423" y="1085707"/>
            <a:ext cx="6570177" cy="8192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600" dirty="0" smtClean="0">
                <a:latin typeface="Ink Free" panose="03080402000500000000" pitchFamily="66" charset="0"/>
              </a:rPr>
              <a:t>Read the following statements and note down your initial opinion [do you agree or disagree with the statements?], you will return back to this at the end of the project.</a:t>
            </a:r>
          </a:p>
          <a:p>
            <a:pPr marL="0" indent="0">
              <a:buFont typeface="Arial" panose="020B0604020202020204" pitchFamily="34" charset="0"/>
              <a:buNone/>
            </a:pPr>
            <a:endParaRPr lang="en-GB" sz="1600" dirty="0">
              <a:latin typeface="Ink Free" panose="03080402000500000000" pitchFamily="66" charset="0"/>
            </a:endParaRPr>
          </a:p>
        </p:txBody>
      </p:sp>
    </p:spTree>
    <p:extLst>
      <p:ext uri="{BB962C8B-B14F-4D97-AF65-F5344CB8AC3E}">
        <p14:creationId xmlns:p14="http://schemas.microsoft.com/office/powerpoint/2010/main" val="2219965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92020232"/>
              </p:ext>
            </p:extLst>
          </p:nvPr>
        </p:nvGraphicFramePr>
        <p:xfrm>
          <a:off x="381000" y="2148840"/>
          <a:ext cx="6096000" cy="6840952"/>
        </p:xfrm>
        <a:graphic>
          <a:graphicData uri="http://schemas.openxmlformats.org/drawingml/2006/table">
            <a:tbl>
              <a:tblPr firstRow="1" bandRow="1">
                <a:tableStyleId>{5940675A-B579-460E-94D1-54222C63F5DA}</a:tableStyleId>
              </a:tblPr>
              <a:tblGrid>
                <a:gridCol w="1447800">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tblGrid>
              <a:tr h="425664">
                <a:tc>
                  <a:txBody>
                    <a:bodyPr/>
                    <a:lstStyle/>
                    <a:p>
                      <a:r>
                        <a:rPr lang="en-GB" sz="1800" b="1" dirty="0" smtClean="0">
                          <a:latin typeface="Ink Free" panose="03080402000500000000" pitchFamily="66" charset="0"/>
                        </a:rPr>
                        <a:t>Key word</a:t>
                      </a:r>
                      <a:endParaRPr lang="en-GB" sz="1800" b="1" dirty="0">
                        <a:latin typeface="Ink Free" panose="03080402000500000000" pitchFamily="66" charset="0"/>
                      </a:endParaRPr>
                    </a:p>
                  </a:txBody>
                  <a:tcPr>
                    <a:solidFill>
                      <a:schemeClr val="bg1">
                        <a:lumMod val="85000"/>
                      </a:schemeClr>
                    </a:solidFill>
                  </a:tcPr>
                </a:tc>
                <a:tc>
                  <a:txBody>
                    <a:bodyPr/>
                    <a:lstStyle/>
                    <a:p>
                      <a:r>
                        <a:rPr lang="en-GB" sz="1800" b="1" dirty="0" smtClean="0">
                          <a:latin typeface="Ink Free" panose="03080402000500000000" pitchFamily="66" charset="0"/>
                        </a:rPr>
                        <a:t>Definition</a:t>
                      </a:r>
                      <a:endParaRPr lang="en-GB" sz="1800" b="1" dirty="0">
                        <a:latin typeface="Ink Free" panose="03080402000500000000" pitchFamily="66" charset="0"/>
                      </a:endParaRPr>
                    </a:p>
                  </a:txBody>
                  <a:tcPr>
                    <a:solidFill>
                      <a:schemeClr val="bg1">
                        <a:lumMod val="85000"/>
                      </a:schemeClr>
                    </a:solidFill>
                  </a:tcPr>
                </a:tc>
                <a:extLst>
                  <a:ext uri="{0D108BD9-81ED-4DB2-BD59-A6C34878D82A}">
                    <a16:rowId xmlns:a16="http://schemas.microsoft.com/office/drawing/2014/main" val="10000"/>
                  </a:ext>
                </a:extLst>
              </a:tr>
              <a:tr h="6876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Ink Free" panose="03080402000500000000" pitchFamily="66" charset="0"/>
                        </a:rPr>
                        <a:t>Media Consumption</a:t>
                      </a:r>
                    </a:p>
                    <a:p>
                      <a:endParaRPr lang="en-GB" sz="1800" dirty="0">
                        <a:latin typeface="Ink Free" panose="03080402000500000000" pitchFamily="66" charset="0"/>
                      </a:endParaRPr>
                    </a:p>
                  </a:txBody>
                  <a:tcPr/>
                </a:tc>
                <a:tc>
                  <a:txBody>
                    <a:bodyPr/>
                    <a:lstStyle/>
                    <a:p>
                      <a:endParaRPr lang="en-GB" sz="1800" dirty="0">
                        <a:latin typeface="Ink Free" panose="03080402000500000000" pitchFamily="66" charset="0"/>
                      </a:endParaRPr>
                    </a:p>
                  </a:txBody>
                  <a:tcPr/>
                </a:tc>
                <a:extLst>
                  <a:ext uri="{0D108BD9-81ED-4DB2-BD59-A6C34878D82A}">
                    <a16:rowId xmlns:a16="http://schemas.microsoft.com/office/drawing/2014/main" val="10001"/>
                  </a:ext>
                </a:extLst>
              </a:tr>
              <a:tr h="687611">
                <a:tc>
                  <a:txBody>
                    <a:bodyPr/>
                    <a:lstStyle/>
                    <a:p>
                      <a:r>
                        <a:rPr lang="en-GB" sz="1800" dirty="0" smtClean="0">
                          <a:latin typeface="Ink Free" panose="03080402000500000000" pitchFamily="66" charset="0"/>
                        </a:rPr>
                        <a:t>Influence</a:t>
                      </a:r>
                    </a:p>
                    <a:p>
                      <a:endParaRPr lang="en-GB" sz="1800" dirty="0">
                        <a:latin typeface="Ink Free" panose="03080402000500000000" pitchFamily="66" charset="0"/>
                      </a:endParaRPr>
                    </a:p>
                  </a:txBody>
                  <a:tcPr/>
                </a:tc>
                <a:tc>
                  <a:txBody>
                    <a:bodyPr/>
                    <a:lstStyle/>
                    <a:p>
                      <a:endParaRPr lang="en-GB" sz="1800" dirty="0">
                        <a:latin typeface="Ink Free" panose="03080402000500000000" pitchFamily="66" charset="0"/>
                      </a:endParaRPr>
                    </a:p>
                  </a:txBody>
                  <a:tcPr/>
                </a:tc>
                <a:extLst>
                  <a:ext uri="{0D108BD9-81ED-4DB2-BD59-A6C34878D82A}">
                    <a16:rowId xmlns:a16="http://schemas.microsoft.com/office/drawing/2014/main" val="10002"/>
                  </a:ext>
                </a:extLst>
              </a:tr>
              <a:tr h="687611">
                <a:tc>
                  <a:txBody>
                    <a:bodyPr/>
                    <a:lstStyle/>
                    <a:p>
                      <a:r>
                        <a:rPr lang="en-GB" sz="1800" dirty="0" smtClean="0">
                          <a:latin typeface="Ink Free" panose="03080402000500000000" pitchFamily="66" charset="0"/>
                        </a:rPr>
                        <a:t>Hypodermic</a:t>
                      </a:r>
                    </a:p>
                    <a:p>
                      <a:endParaRPr lang="en-GB" sz="1800" dirty="0">
                        <a:latin typeface="Ink Free" panose="03080402000500000000" pitchFamily="66" charset="0"/>
                      </a:endParaRPr>
                    </a:p>
                  </a:txBody>
                  <a:tcPr/>
                </a:tc>
                <a:tc>
                  <a:txBody>
                    <a:bodyPr/>
                    <a:lstStyle/>
                    <a:p>
                      <a:endParaRPr lang="en-GB" sz="1800" dirty="0">
                        <a:latin typeface="Ink Free" panose="03080402000500000000" pitchFamily="66" charset="0"/>
                      </a:endParaRPr>
                    </a:p>
                  </a:txBody>
                  <a:tcPr/>
                </a:tc>
                <a:extLst>
                  <a:ext uri="{0D108BD9-81ED-4DB2-BD59-A6C34878D82A}">
                    <a16:rowId xmlns:a16="http://schemas.microsoft.com/office/drawing/2014/main" val="10003"/>
                  </a:ext>
                </a:extLst>
              </a:tr>
              <a:tr h="687611">
                <a:tc>
                  <a:txBody>
                    <a:bodyPr/>
                    <a:lstStyle/>
                    <a:p>
                      <a:r>
                        <a:rPr lang="en-GB" sz="1800" dirty="0" smtClean="0">
                          <a:latin typeface="Ink Free" panose="03080402000500000000" pitchFamily="66" charset="0"/>
                        </a:rPr>
                        <a:t>Audience</a:t>
                      </a:r>
                    </a:p>
                    <a:p>
                      <a:endParaRPr lang="en-GB" sz="1800" dirty="0">
                        <a:latin typeface="Ink Free" panose="03080402000500000000" pitchFamily="66" charset="0"/>
                      </a:endParaRPr>
                    </a:p>
                  </a:txBody>
                  <a:tcPr/>
                </a:tc>
                <a:tc>
                  <a:txBody>
                    <a:bodyPr/>
                    <a:lstStyle/>
                    <a:p>
                      <a:endParaRPr lang="en-GB" sz="1800">
                        <a:latin typeface="Ink Free" panose="03080402000500000000" pitchFamily="66" charset="0"/>
                      </a:endParaRPr>
                    </a:p>
                  </a:txBody>
                  <a:tcPr/>
                </a:tc>
                <a:extLst>
                  <a:ext uri="{0D108BD9-81ED-4DB2-BD59-A6C34878D82A}">
                    <a16:rowId xmlns:a16="http://schemas.microsoft.com/office/drawing/2014/main" val="10004"/>
                  </a:ext>
                </a:extLst>
              </a:tr>
              <a:tr h="687611">
                <a:tc>
                  <a:txBody>
                    <a:bodyPr/>
                    <a:lstStyle/>
                    <a:p>
                      <a:r>
                        <a:rPr lang="en-GB" sz="1800" dirty="0" smtClean="0">
                          <a:latin typeface="Ink Free" panose="03080402000500000000" pitchFamily="66" charset="0"/>
                        </a:rPr>
                        <a:t>Gratification</a:t>
                      </a:r>
                    </a:p>
                    <a:p>
                      <a:endParaRPr lang="en-GB" sz="1800" dirty="0">
                        <a:latin typeface="Ink Free" panose="03080402000500000000" pitchFamily="66" charset="0"/>
                      </a:endParaRPr>
                    </a:p>
                  </a:txBody>
                  <a:tcPr/>
                </a:tc>
                <a:tc>
                  <a:txBody>
                    <a:bodyPr/>
                    <a:lstStyle/>
                    <a:p>
                      <a:endParaRPr lang="en-GB" sz="1800" dirty="0">
                        <a:latin typeface="Ink Free" panose="03080402000500000000" pitchFamily="66" charset="0"/>
                      </a:endParaRPr>
                    </a:p>
                  </a:txBody>
                  <a:tcPr/>
                </a:tc>
                <a:extLst>
                  <a:ext uri="{0D108BD9-81ED-4DB2-BD59-A6C34878D82A}">
                    <a16:rowId xmlns:a16="http://schemas.microsoft.com/office/drawing/2014/main" val="10005"/>
                  </a:ext>
                </a:extLst>
              </a:tr>
              <a:tr h="687611">
                <a:tc>
                  <a:txBody>
                    <a:bodyPr/>
                    <a:lstStyle/>
                    <a:p>
                      <a:r>
                        <a:rPr lang="en-GB" sz="1800" dirty="0" smtClean="0">
                          <a:latin typeface="Ink Free" panose="03080402000500000000" pitchFamily="66" charset="0"/>
                        </a:rPr>
                        <a:t>Active</a:t>
                      </a:r>
                    </a:p>
                    <a:p>
                      <a:endParaRPr lang="en-GB" sz="1800" dirty="0">
                        <a:latin typeface="Ink Free" panose="03080402000500000000" pitchFamily="66" charset="0"/>
                      </a:endParaRPr>
                    </a:p>
                  </a:txBody>
                  <a:tcPr/>
                </a:tc>
                <a:tc>
                  <a:txBody>
                    <a:bodyPr/>
                    <a:lstStyle/>
                    <a:p>
                      <a:endParaRPr lang="en-GB" sz="1800">
                        <a:latin typeface="Ink Free" panose="03080402000500000000" pitchFamily="66" charset="0"/>
                      </a:endParaRPr>
                    </a:p>
                  </a:txBody>
                  <a:tcPr/>
                </a:tc>
                <a:extLst>
                  <a:ext uri="{0D108BD9-81ED-4DB2-BD59-A6C34878D82A}">
                    <a16:rowId xmlns:a16="http://schemas.microsoft.com/office/drawing/2014/main" val="10006"/>
                  </a:ext>
                </a:extLst>
              </a:tr>
              <a:tr h="687611">
                <a:tc>
                  <a:txBody>
                    <a:bodyPr/>
                    <a:lstStyle/>
                    <a:p>
                      <a:r>
                        <a:rPr lang="en-GB" sz="1800" dirty="0" smtClean="0">
                          <a:latin typeface="Ink Free" panose="03080402000500000000" pitchFamily="66" charset="0"/>
                        </a:rPr>
                        <a:t>Passive</a:t>
                      </a:r>
                    </a:p>
                    <a:p>
                      <a:endParaRPr lang="en-GB" sz="1800" dirty="0">
                        <a:latin typeface="Ink Free" panose="03080402000500000000" pitchFamily="66" charset="0"/>
                      </a:endParaRPr>
                    </a:p>
                  </a:txBody>
                  <a:tcPr/>
                </a:tc>
                <a:tc>
                  <a:txBody>
                    <a:bodyPr/>
                    <a:lstStyle/>
                    <a:p>
                      <a:endParaRPr lang="en-GB" sz="1800" dirty="0">
                        <a:latin typeface="Ink Free" panose="03080402000500000000" pitchFamily="66" charset="0"/>
                      </a:endParaRPr>
                    </a:p>
                  </a:txBody>
                  <a:tcPr/>
                </a:tc>
                <a:extLst>
                  <a:ext uri="{0D108BD9-81ED-4DB2-BD59-A6C34878D82A}">
                    <a16:rowId xmlns:a16="http://schemas.microsoft.com/office/drawing/2014/main" val="10007"/>
                  </a:ext>
                </a:extLst>
              </a:tr>
              <a:tr h="687611">
                <a:tc>
                  <a:txBody>
                    <a:bodyPr/>
                    <a:lstStyle/>
                    <a:p>
                      <a:r>
                        <a:rPr lang="en-GB" sz="1800" dirty="0" smtClean="0">
                          <a:latin typeface="Ink Free" panose="03080402000500000000" pitchFamily="66" charset="0"/>
                        </a:rPr>
                        <a:t>Ideology</a:t>
                      </a:r>
                    </a:p>
                    <a:p>
                      <a:endParaRPr lang="en-GB" sz="1800" dirty="0">
                        <a:latin typeface="Ink Free" panose="03080402000500000000" pitchFamily="66" charset="0"/>
                      </a:endParaRPr>
                    </a:p>
                  </a:txBody>
                  <a:tcPr/>
                </a:tc>
                <a:tc>
                  <a:txBody>
                    <a:bodyPr/>
                    <a:lstStyle/>
                    <a:p>
                      <a:endParaRPr lang="en-GB" sz="1800" dirty="0">
                        <a:latin typeface="Ink Free" panose="03080402000500000000" pitchFamily="66" charset="0"/>
                      </a:endParaRPr>
                    </a:p>
                  </a:txBody>
                  <a:tcPr/>
                </a:tc>
                <a:extLst>
                  <a:ext uri="{0D108BD9-81ED-4DB2-BD59-A6C34878D82A}">
                    <a16:rowId xmlns:a16="http://schemas.microsoft.com/office/drawing/2014/main" val="10008"/>
                  </a:ext>
                </a:extLst>
              </a:tr>
              <a:tr h="687611">
                <a:tc>
                  <a:txBody>
                    <a:bodyPr/>
                    <a:lstStyle/>
                    <a:p>
                      <a:r>
                        <a:rPr lang="en-GB" sz="1800" dirty="0" smtClean="0">
                          <a:latin typeface="Ink Free" panose="03080402000500000000" pitchFamily="66" charset="0"/>
                        </a:rPr>
                        <a:t>Prosumer</a:t>
                      </a:r>
                    </a:p>
                    <a:p>
                      <a:endParaRPr lang="en-GB" sz="1800" dirty="0">
                        <a:latin typeface="Ink Free" panose="03080402000500000000" pitchFamily="66" charset="0"/>
                      </a:endParaRPr>
                    </a:p>
                  </a:txBody>
                  <a:tcPr/>
                </a:tc>
                <a:tc>
                  <a:txBody>
                    <a:bodyPr/>
                    <a:lstStyle/>
                    <a:p>
                      <a:endParaRPr lang="en-GB" sz="1800" dirty="0">
                        <a:latin typeface="Ink Free" panose="03080402000500000000" pitchFamily="66" charset="0"/>
                      </a:endParaRPr>
                    </a:p>
                  </a:txBody>
                  <a:tcPr/>
                </a:tc>
                <a:extLst>
                  <a:ext uri="{0D108BD9-81ED-4DB2-BD59-A6C34878D82A}">
                    <a16:rowId xmlns:a16="http://schemas.microsoft.com/office/drawing/2014/main" val="10009"/>
                  </a:ext>
                </a:extLst>
              </a:tr>
            </a:tbl>
          </a:graphicData>
        </a:graphic>
      </p:graphicFrame>
      <p:sp>
        <p:nvSpPr>
          <p:cNvPr id="3" name="Rectangle 2"/>
          <p:cNvSpPr/>
          <p:nvPr/>
        </p:nvSpPr>
        <p:spPr>
          <a:xfrm>
            <a:off x="381000" y="1371600"/>
            <a:ext cx="6096000" cy="646331"/>
          </a:xfrm>
          <a:prstGeom prst="rect">
            <a:avLst/>
          </a:prstGeom>
        </p:spPr>
        <p:txBody>
          <a:bodyPr wrap="square">
            <a:spAutoFit/>
          </a:bodyPr>
          <a:lstStyle/>
          <a:p>
            <a:r>
              <a:rPr lang="en-GB" dirty="0" smtClean="0">
                <a:latin typeface="Ink Free" panose="03080402000500000000" pitchFamily="66" charset="0"/>
              </a:rPr>
              <a:t>These key words will feature frequently in this project. Find the definitions of them before you start</a:t>
            </a:r>
            <a:r>
              <a:rPr lang="en-GB" dirty="0">
                <a:latin typeface="Ink Free" panose="03080402000500000000" pitchFamily="66" charset="0"/>
              </a:rPr>
              <a:t> </a:t>
            </a:r>
            <a:r>
              <a:rPr lang="en-GB" dirty="0" smtClean="0">
                <a:latin typeface="Ink Free" panose="03080402000500000000" pitchFamily="66" charset="0"/>
              </a:rPr>
              <a:t>your research.</a:t>
            </a:r>
            <a:endParaRPr lang="en-GB" dirty="0"/>
          </a:p>
        </p:txBody>
      </p:sp>
      <p:sp>
        <p:nvSpPr>
          <p:cNvPr id="5" name="Title 1"/>
          <p:cNvSpPr txBox="1">
            <a:spLocks/>
          </p:cNvSpPr>
          <p:nvPr/>
        </p:nvSpPr>
        <p:spPr>
          <a:xfrm>
            <a:off x="342900" y="0"/>
            <a:ext cx="6172200"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500" b="1" dirty="0" smtClean="0">
                <a:latin typeface="Ink Free" panose="03080402000500000000" pitchFamily="66" charset="0"/>
              </a:rPr>
              <a:t>Key words</a:t>
            </a:r>
            <a:endParaRPr lang="en-GB" sz="3500" b="1" dirty="0">
              <a:latin typeface="Ink Free" panose="03080402000500000000" pitchFamily="66" charset="0"/>
            </a:endParaRPr>
          </a:p>
        </p:txBody>
      </p:sp>
      <p:pic>
        <p:nvPicPr>
          <p:cNvPr id="8" name="Picture 4"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953303">
            <a:off x="5669535" y="255137"/>
            <a:ext cx="864331" cy="864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251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752600"/>
            <a:ext cx="6172200" cy="6034617"/>
          </a:xfrm>
        </p:spPr>
        <p:txBody>
          <a:bodyPr>
            <a:normAutofit/>
          </a:bodyPr>
          <a:lstStyle/>
          <a:p>
            <a:pPr marL="0" indent="0">
              <a:buNone/>
            </a:pPr>
            <a:r>
              <a:rPr lang="en-GB" sz="1800" dirty="0" smtClean="0">
                <a:latin typeface="Ink Free" panose="03080402000500000000" pitchFamily="66" charset="0"/>
              </a:rPr>
              <a:t>It is useful to understand exactly what a target audience is and how they can be classified. You can use this information later when considering the active and passive debate. Use the questions below to guide your research and complete the research record.</a:t>
            </a:r>
          </a:p>
          <a:p>
            <a:pPr marL="0" indent="0">
              <a:buNone/>
            </a:pPr>
            <a:endParaRPr lang="en-GB" sz="1800" dirty="0" smtClean="0">
              <a:latin typeface="Ink Free" panose="03080402000500000000" pitchFamily="66" charset="0"/>
            </a:endParaRPr>
          </a:p>
          <a:p>
            <a:pPr marL="514350" indent="-514350">
              <a:lnSpc>
                <a:spcPct val="150000"/>
              </a:lnSpc>
              <a:buFont typeface="+mj-lt"/>
              <a:buAutoNum type="arabicPeriod"/>
            </a:pPr>
            <a:r>
              <a:rPr lang="en-GB" sz="1800" dirty="0" smtClean="0">
                <a:latin typeface="Ink Free" panose="03080402000500000000" pitchFamily="66" charset="0"/>
              </a:rPr>
              <a:t>What is a target audience?</a:t>
            </a:r>
          </a:p>
          <a:p>
            <a:pPr marL="514350" indent="-514350">
              <a:lnSpc>
                <a:spcPct val="150000"/>
              </a:lnSpc>
              <a:buFont typeface="+mj-lt"/>
              <a:buAutoNum type="arabicPeriod"/>
            </a:pPr>
            <a:r>
              <a:rPr lang="en-GB" sz="1800" dirty="0" smtClean="0">
                <a:latin typeface="Ink Free" panose="03080402000500000000" pitchFamily="66" charset="0"/>
              </a:rPr>
              <a:t>How can audiences be broken down and segmented?</a:t>
            </a:r>
          </a:p>
          <a:p>
            <a:pPr marL="514350" indent="-514350">
              <a:lnSpc>
                <a:spcPct val="150000"/>
              </a:lnSpc>
              <a:buFont typeface="+mj-lt"/>
              <a:buAutoNum type="arabicPeriod"/>
            </a:pPr>
            <a:r>
              <a:rPr lang="en-GB" sz="1800" dirty="0" smtClean="0">
                <a:latin typeface="Ink Free" panose="03080402000500000000" pitchFamily="66" charset="0"/>
              </a:rPr>
              <a:t>How do media texts target audiences? In what ways can they achieve this?</a:t>
            </a:r>
            <a:endParaRPr lang="en-GB" sz="1800" dirty="0">
              <a:latin typeface="Ink Free" panose="03080402000500000000" pitchFamily="66" charset="0"/>
            </a:endParaRPr>
          </a:p>
          <a:p>
            <a:pPr marL="514350" indent="-514350">
              <a:lnSpc>
                <a:spcPct val="150000"/>
              </a:lnSpc>
              <a:buFont typeface="+mj-lt"/>
              <a:buAutoNum type="arabicPeriod"/>
            </a:pPr>
            <a:r>
              <a:rPr lang="en-GB" sz="1800" dirty="0" smtClean="0">
                <a:latin typeface="Ink Free" panose="03080402000500000000" pitchFamily="66" charset="0"/>
              </a:rPr>
              <a:t>Who are the BBFC &amp; PEGI? </a:t>
            </a:r>
          </a:p>
          <a:p>
            <a:pPr marL="514350" indent="-514350">
              <a:lnSpc>
                <a:spcPct val="150000"/>
              </a:lnSpc>
              <a:buFont typeface="+mj-lt"/>
              <a:buAutoNum type="arabicPeriod"/>
            </a:pPr>
            <a:r>
              <a:rPr lang="en-GB" sz="1800" dirty="0" smtClean="0">
                <a:latin typeface="Ink Free" panose="03080402000500000000" pitchFamily="66" charset="0"/>
              </a:rPr>
              <a:t>What is their role in targeting audiences?</a:t>
            </a:r>
          </a:p>
        </p:txBody>
      </p:sp>
      <p:sp>
        <p:nvSpPr>
          <p:cNvPr id="4" name="Title 1"/>
          <p:cNvSpPr>
            <a:spLocks noGrp="1"/>
          </p:cNvSpPr>
          <p:nvPr>
            <p:ph type="title"/>
          </p:nvPr>
        </p:nvSpPr>
        <p:spPr>
          <a:xfrm>
            <a:off x="457200" y="0"/>
            <a:ext cx="6172200" cy="1524000"/>
          </a:xfrm>
        </p:spPr>
        <p:txBody>
          <a:bodyPr>
            <a:normAutofit/>
          </a:bodyPr>
          <a:lstStyle/>
          <a:p>
            <a:r>
              <a:rPr lang="en-GB" sz="3500" b="1" dirty="0" smtClean="0">
                <a:latin typeface="Ink Free" panose="03080402000500000000" pitchFamily="66" charset="0"/>
              </a:rPr>
              <a:t>Classifying audiences &amp; regulation</a:t>
            </a:r>
            <a:endParaRPr lang="en-GB" sz="3500" b="1" dirty="0">
              <a:latin typeface="Ink Free" panose="03080402000500000000" pitchFamily="66" charset="0"/>
            </a:endParaRPr>
          </a:p>
        </p:txBody>
      </p:sp>
      <p:pic>
        <p:nvPicPr>
          <p:cNvPr id="7" name="Picture 4"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953303">
            <a:off x="5940497" y="238846"/>
            <a:ext cx="695918" cy="695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5456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6172200" cy="6034617"/>
          </a:xfrm>
        </p:spPr>
        <p:txBody>
          <a:bodyPr>
            <a:normAutofit/>
          </a:bodyPr>
          <a:lstStyle/>
          <a:p>
            <a:pPr marL="0" indent="0">
              <a:buNone/>
            </a:pPr>
            <a:r>
              <a:rPr lang="en-GB" sz="1800" dirty="0">
                <a:latin typeface="Ink Free" panose="03080402000500000000" pitchFamily="66" charset="0"/>
              </a:rPr>
              <a:t>Albert Bandura suggested that humans learn new behaviours as a result of their environment rather than genetic factors. </a:t>
            </a:r>
            <a:r>
              <a:rPr lang="en-GB" sz="1800" dirty="0">
                <a:solidFill>
                  <a:srgbClr val="000000"/>
                </a:solidFill>
                <a:latin typeface="Ink Free" panose="03080402000500000000" pitchFamily="66" charset="0"/>
                <a:ea typeface="Georgia"/>
                <a:cs typeface="Georgia"/>
                <a:sym typeface="Georgia"/>
              </a:rPr>
              <a:t>Research into </a:t>
            </a:r>
            <a:r>
              <a:rPr lang="en-GB" sz="1800" dirty="0" smtClean="0">
                <a:solidFill>
                  <a:srgbClr val="000000"/>
                </a:solidFill>
                <a:latin typeface="Ink Free" panose="03080402000500000000" pitchFamily="66" charset="0"/>
                <a:ea typeface="Georgia"/>
                <a:cs typeface="Georgia"/>
                <a:sym typeface="Georgia"/>
              </a:rPr>
              <a:t>Bandura's Bobo Doll experiment (</a:t>
            </a:r>
            <a:r>
              <a:rPr lang="en-GB" sz="1800" dirty="0">
                <a:solidFill>
                  <a:srgbClr val="000000"/>
                </a:solidFill>
                <a:latin typeface="Ink Free" panose="03080402000500000000" pitchFamily="66" charset="0"/>
                <a:ea typeface="Georgia"/>
                <a:cs typeface="Georgia"/>
                <a:sym typeface="Georgia"/>
              </a:rPr>
              <a:t>passive audiences). </a:t>
            </a:r>
            <a:endParaRPr lang="en-GB" sz="1800" dirty="0" smtClean="0">
              <a:solidFill>
                <a:srgbClr val="000000"/>
              </a:solidFill>
              <a:latin typeface="Ink Free" panose="03080402000500000000" pitchFamily="66" charset="0"/>
              <a:ea typeface="Georgia"/>
              <a:cs typeface="Georgia"/>
              <a:sym typeface="Georgia"/>
            </a:endParaRPr>
          </a:p>
          <a:p>
            <a:pPr marL="0" indent="0">
              <a:buNone/>
            </a:pPr>
            <a:r>
              <a:rPr lang="en-GB" sz="1800" dirty="0">
                <a:latin typeface="Ink Free" panose="03080402000500000000" pitchFamily="66" charset="0"/>
              </a:rPr>
              <a:t>Use the questions below to guide your research and complete the research record and theory summary page.</a:t>
            </a:r>
          </a:p>
          <a:p>
            <a:pPr marL="0" indent="0">
              <a:buNone/>
            </a:pPr>
            <a:endParaRPr lang="en-GB" sz="1800" dirty="0">
              <a:latin typeface="Ink Free" panose="03080402000500000000" pitchFamily="66" charset="0"/>
              <a:hlinkClick r:id="rId2"/>
            </a:endParaRPr>
          </a:p>
          <a:p>
            <a:pPr marL="457200" indent="-457200">
              <a:lnSpc>
                <a:spcPct val="150000"/>
              </a:lnSpc>
              <a:buFont typeface="+mj-lt"/>
              <a:buAutoNum type="arabicPeriod"/>
            </a:pPr>
            <a:r>
              <a:rPr lang="en-GB" sz="1800" dirty="0" smtClean="0">
                <a:latin typeface="Ink Free" panose="03080402000500000000" pitchFamily="66" charset="0"/>
              </a:rPr>
              <a:t>What </a:t>
            </a:r>
            <a:r>
              <a:rPr lang="en-GB" sz="1800" dirty="0">
                <a:latin typeface="Ink Free" panose="03080402000500000000" pitchFamily="66" charset="0"/>
              </a:rPr>
              <a:t>did Bandura want to find out? </a:t>
            </a:r>
          </a:p>
          <a:p>
            <a:pPr marL="457200" indent="-457200">
              <a:lnSpc>
                <a:spcPct val="150000"/>
              </a:lnSpc>
              <a:buFont typeface="+mj-lt"/>
              <a:buAutoNum type="arabicPeriod"/>
            </a:pPr>
            <a:r>
              <a:rPr lang="en-GB" sz="1800" dirty="0">
                <a:latin typeface="Ink Free" panose="03080402000500000000" pitchFamily="66" charset="0"/>
              </a:rPr>
              <a:t>How did Bandura conduct the experiment?</a:t>
            </a:r>
          </a:p>
          <a:p>
            <a:pPr marL="457200" indent="-457200">
              <a:lnSpc>
                <a:spcPct val="150000"/>
              </a:lnSpc>
              <a:buFont typeface="+mj-lt"/>
              <a:buAutoNum type="arabicPeriod"/>
            </a:pPr>
            <a:r>
              <a:rPr lang="en-GB" sz="1800" dirty="0">
                <a:latin typeface="Ink Free" panose="03080402000500000000" pitchFamily="66" charset="0"/>
              </a:rPr>
              <a:t>What was the outcome of the experiment?</a:t>
            </a:r>
          </a:p>
          <a:p>
            <a:pPr marL="457200" indent="-457200">
              <a:lnSpc>
                <a:spcPct val="150000"/>
              </a:lnSpc>
              <a:buFont typeface="+mj-lt"/>
              <a:buAutoNum type="arabicPeriod"/>
            </a:pPr>
            <a:r>
              <a:rPr lang="en-GB" sz="1800" dirty="0">
                <a:latin typeface="Ink Free" panose="03080402000500000000" pitchFamily="66" charset="0"/>
              </a:rPr>
              <a:t>How this might affect media audiences </a:t>
            </a:r>
            <a:r>
              <a:rPr lang="en-GB" sz="1800" dirty="0" smtClean="0">
                <a:latin typeface="Ink Free" panose="03080402000500000000" pitchFamily="66" charset="0"/>
              </a:rPr>
              <a:t>?</a:t>
            </a:r>
          </a:p>
          <a:p>
            <a:pPr marL="457200" indent="-457200">
              <a:lnSpc>
                <a:spcPct val="150000"/>
              </a:lnSpc>
              <a:buFont typeface="+mj-lt"/>
              <a:buAutoNum type="arabicPeriod"/>
            </a:pPr>
            <a:r>
              <a:rPr lang="en-GB" sz="1800" dirty="0" smtClean="0">
                <a:latin typeface="Ink Free" panose="03080402000500000000" pitchFamily="66" charset="0"/>
              </a:rPr>
              <a:t>What are the strengths of this theory?</a:t>
            </a:r>
          </a:p>
          <a:p>
            <a:pPr marL="457200" indent="-457200">
              <a:lnSpc>
                <a:spcPct val="150000"/>
              </a:lnSpc>
              <a:buFont typeface="+mj-lt"/>
              <a:buAutoNum type="arabicPeriod"/>
            </a:pPr>
            <a:r>
              <a:rPr lang="en-GB" sz="1800" dirty="0" smtClean="0">
                <a:latin typeface="Ink Free" panose="03080402000500000000" pitchFamily="66" charset="0"/>
              </a:rPr>
              <a:t>What are the limitations of this theory? </a:t>
            </a:r>
          </a:p>
          <a:p>
            <a:pPr marL="457200" indent="-457200">
              <a:lnSpc>
                <a:spcPct val="150000"/>
              </a:lnSpc>
              <a:buFont typeface="+mj-lt"/>
              <a:buAutoNum type="arabicPeriod"/>
            </a:pPr>
            <a:r>
              <a:rPr lang="en-GB" sz="1800" dirty="0" smtClean="0">
                <a:latin typeface="Ink Free" panose="03080402000500000000" pitchFamily="66" charset="0"/>
              </a:rPr>
              <a:t>What examples from media today can you apply?</a:t>
            </a:r>
            <a:endParaRPr lang="en-GB" sz="1800" dirty="0">
              <a:latin typeface="Ink Free" panose="03080402000500000000" pitchFamily="66" charset="0"/>
            </a:endParaRPr>
          </a:p>
          <a:p>
            <a:endParaRPr lang="en-GB" sz="1800" dirty="0"/>
          </a:p>
        </p:txBody>
      </p:sp>
      <p:sp>
        <p:nvSpPr>
          <p:cNvPr id="7" name="Title 1"/>
          <p:cNvSpPr txBox="1">
            <a:spLocks/>
          </p:cNvSpPr>
          <p:nvPr/>
        </p:nvSpPr>
        <p:spPr>
          <a:xfrm>
            <a:off x="342900" y="0"/>
            <a:ext cx="6172200"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500" b="1" dirty="0" smtClean="0">
                <a:solidFill>
                  <a:srgbClr val="FF0000"/>
                </a:solidFill>
                <a:latin typeface="Ink Free" panose="03080402000500000000" pitchFamily="66" charset="0"/>
              </a:rPr>
              <a:t>Passive audience </a:t>
            </a:r>
            <a:r>
              <a:rPr lang="en-GB" sz="3500" b="1" dirty="0" smtClean="0">
                <a:latin typeface="Ink Free" panose="03080402000500000000" pitchFamily="66" charset="0"/>
              </a:rPr>
              <a:t>theory: Bandura</a:t>
            </a:r>
            <a:endParaRPr lang="en-GB" sz="3500" b="1" dirty="0">
              <a:latin typeface="Ink Free" panose="03080402000500000000" pitchFamily="66" charset="0"/>
            </a:endParaRPr>
          </a:p>
        </p:txBody>
      </p:sp>
      <p:pic>
        <p:nvPicPr>
          <p:cNvPr id="8" name="Picture 4"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953303">
            <a:off x="5940497" y="238846"/>
            <a:ext cx="695918" cy="695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2232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45947607"/>
              </p:ext>
            </p:extLst>
          </p:nvPr>
        </p:nvGraphicFramePr>
        <p:xfrm>
          <a:off x="304800" y="1295400"/>
          <a:ext cx="6286500" cy="7589520"/>
        </p:xfrm>
        <a:graphic>
          <a:graphicData uri="http://schemas.openxmlformats.org/drawingml/2006/table">
            <a:tbl>
              <a:tblPr firstRow="1" bandRow="1">
                <a:tableStyleId>{5C22544A-7EE6-4342-B048-85BDC9FD1C3A}</a:tableStyleId>
              </a:tblPr>
              <a:tblGrid>
                <a:gridCol w="3143250">
                  <a:extLst>
                    <a:ext uri="{9D8B030D-6E8A-4147-A177-3AD203B41FA5}">
                      <a16:colId xmlns:a16="http://schemas.microsoft.com/office/drawing/2014/main" val="20000"/>
                    </a:ext>
                  </a:extLst>
                </a:gridCol>
                <a:gridCol w="3143250">
                  <a:extLst>
                    <a:ext uri="{9D8B030D-6E8A-4147-A177-3AD203B41FA5}">
                      <a16:colId xmlns:a16="http://schemas.microsoft.com/office/drawing/2014/main" val="20001"/>
                    </a:ext>
                  </a:extLst>
                </a:gridCol>
              </a:tblGrid>
              <a:tr h="397546">
                <a:tc>
                  <a:txBody>
                    <a:bodyPr/>
                    <a:lstStyle/>
                    <a:p>
                      <a:pPr algn="l"/>
                      <a:r>
                        <a:rPr lang="en-GB" sz="1600" b="1" dirty="0" smtClean="0">
                          <a:solidFill>
                            <a:schemeClr val="tx1"/>
                          </a:solidFill>
                          <a:latin typeface="Ink Free" panose="03080402000500000000" pitchFamily="66" charset="0"/>
                        </a:rPr>
                        <a:t>Summary</a:t>
                      </a:r>
                      <a:endParaRPr lang="en-GB" sz="1600" b="1" dirty="0">
                        <a:solidFill>
                          <a:schemeClr val="tx1"/>
                        </a:solidFill>
                        <a:latin typeface="Ink Free" panose="03080402000500000000"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1600" b="1" dirty="0" smtClean="0">
                          <a:solidFill>
                            <a:schemeClr val="tx1"/>
                          </a:solidFill>
                          <a:latin typeface="Ink Free" panose="03080402000500000000" pitchFamily="66" charset="0"/>
                        </a:rPr>
                        <a:t>Key quotes</a:t>
                      </a:r>
                      <a:endParaRPr lang="en-GB" sz="1600" b="1" dirty="0">
                        <a:solidFill>
                          <a:schemeClr val="tx1"/>
                        </a:solidFill>
                        <a:latin typeface="Ink Free" panose="03080402000500000000"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132294">
                <a:tc>
                  <a:txBody>
                    <a:bodyPr/>
                    <a:lstStyle/>
                    <a:p>
                      <a:pPr algn="l"/>
                      <a:endParaRPr lang="en-GB" sz="1600" b="1" dirty="0" smtClean="0">
                        <a:solidFill>
                          <a:schemeClr val="tx1"/>
                        </a:solidFill>
                        <a:latin typeface="Ink Free" panose="03080402000500000000" pitchFamily="66" charset="0"/>
                      </a:endParaRPr>
                    </a:p>
                    <a:p>
                      <a:pPr algn="l"/>
                      <a:endParaRPr lang="en-GB" sz="1600" b="1" dirty="0" smtClean="0">
                        <a:solidFill>
                          <a:schemeClr val="tx1"/>
                        </a:solidFill>
                        <a:latin typeface="Ink Free" panose="03080402000500000000" pitchFamily="66" charset="0"/>
                      </a:endParaRPr>
                    </a:p>
                    <a:p>
                      <a:pPr algn="l"/>
                      <a:endParaRPr lang="en-GB" sz="1600" b="1" dirty="0" smtClean="0">
                        <a:solidFill>
                          <a:schemeClr val="tx1"/>
                        </a:solidFill>
                        <a:latin typeface="Ink Free" panose="03080402000500000000" pitchFamily="66" charset="0"/>
                      </a:endParaRPr>
                    </a:p>
                    <a:p>
                      <a:pPr algn="l"/>
                      <a:endParaRPr lang="en-GB" sz="1600" b="1" dirty="0" smtClean="0">
                        <a:solidFill>
                          <a:schemeClr val="tx1"/>
                        </a:solidFill>
                        <a:latin typeface="Ink Free" panose="03080402000500000000" pitchFamily="66" charset="0"/>
                      </a:endParaRPr>
                    </a:p>
                    <a:p>
                      <a:pPr algn="l"/>
                      <a:endParaRPr lang="en-GB" sz="1600" b="1" dirty="0" smtClean="0">
                        <a:solidFill>
                          <a:schemeClr val="tx1"/>
                        </a:solidFill>
                        <a:latin typeface="Ink Free" panose="03080402000500000000" pitchFamily="66" charset="0"/>
                      </a:endParaRPr>
                    </a:p>
                    <a:p>
                      <a:pPr algn="l"/>
                      <a:endParaRPr lang="en-GB" sz="1600" b="1" dirty="0" smtClean="0">
                        <a:solidFill>
                          <a:schemeClr val="tx1"/>
                        </a:solidFill>
                        <a:latin typeface="Ink Free" panose="03080402000500000000" pitchFamily="66" charset="0"/>
                      </a:endParaRPr>
                    </a:p>
                    <a:p>
                      <a:pPr algn="l"/>
                      <a:endParaRPr lang="en-GB" sz="1600" b="1" dirty="0">
                        <a:solidFill>
                          <a:schemeClr val="tx1"/>
                        </a:solidFill>
                        <a:latin typeface="Ink Free" panose="03080402000500000000"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GB" sz="1600" b="1" dirty="0">
                        <a:solidFill>
                          <a:schemeClr val="tx1"/>
                        </a:solidFill>
                        <a:latin typeface="Ink Free" panose="03080402000500000000"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7546">
                <a:tc>
                  <a:txBody>
                    <a:bodyPr/>
                    <a:lstStyle/>
                    <a:p>
                      <a:pPr algn="l"/>
                      <a:r>
                        <a:rPr lang="en-GB" sz="1600" b="1" dirty="0" smtClean="0">
                          <a:solidFill>
                            <a:schemeClr val="tx1"/>
                          </a:solidFill>
                          <a:latin typeface="Ink Free" panose="03080402000500000000" pitchFamily="66" charset="0"/>
                        </a:rPr>
                        <a:t>Strengths of theory</a:t>
                      </a:r>
                      <a:endParaRPr lang="en-GB" sz="1600" b="1" dirty="0">
                        <a:solidFill>
                          <a:schemeClr val="tx1"/>
                        </a:solidFill>
                        <a:latin typeface="Ink Free" panose="03080402000500000000"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1600" b="1" dirty="0" smtClean="0">
                          <a:solidFill>
                            <a:schemeClr val="tx1"/>
                          </a:solidFill>
                          <a:latin typeface="Ink Free" panose="03080402000500000000" pitchFamily="66" charset="0"/>
                        </a:rPr>
                        <a:t>Limitations of theory</a:t>
                      </a:r>
                      <a:endParaRPr lang="en-GB" sz="1600" b="1" dirty="0">
                        <a:solidFill>
                          <a:schemeClr val="tx1"/>
                        </a:solidFill>
                        <a:latin typeface="Ink Free" panose="03080402000500000000"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2132294">
                <a:tc>
                  <a:txBody>
                    <a:bodyPr/>
                    <a:lstStyle/>
                    <a:p>
                      <a:pPr algn="l"/>
                      <a:endParaRPr lang="en-GB" sz="1600" b="1" dirty="0" smtClean="0">
                        <a:solidFill>
                          <a:schemeClr val="tx1"/>
                        </a:solidFill>
                        <a:latin typeface="Ink Free" panose="03080402000500000000" pitchFamily="66" charset="0"/>
                      </a:endParaRPr>
                    </a:p>
                    <a:p>
                      <a:pPr algn="l"/>
                      <a:endParaRPr lang="en-GB" sz="1600" b="1" dirty="0" smtClean="0">
                        <a:solidFill>
                          <a:schemeClr val="tx1"/>
                        </a:solidFill>
                        <a:latin typeface="Ink Free" panose="03080402000500000000" pitchFamily="66" charset="0"/>
                      </a:endParaRPr>
                    </a:p>
                    <a:p>
                      <a:pPr algn="l"/>
                      <a:endParaRPr lang="en-GB" sz="1600" b="1" dirty="0" smtClean="0">
                        <a:solidFill>
                          <a:schemeClr val="tx1"/>
                        </a:solidFill>
                        <a:latin typeface="Ink Free" panose="03080402000500000000" pitchFamily="66" charset="0"/>
                      </a:endParaRPr>
                    </a:p>
                    <a:p>
                      <a:pPr algn="l"/>
                      <a:endParaRPr lang="en-GB" sz="1600" b="1" dirty="0" smtClean="0">
                        <a:solidFill>
                          <a:schemeClr val="tx1"/>
                        </a:solidFill>
                        <a:latin typeface="Ink Free" panose="03080402000500000000" pitchFamily="66" charset="0"/>
                      </a:endParaRPr>
                    </a:p>
                    <a:p>
                      <a:pPr algn="l"/>
                      <a:endParaRPr lang="en-GB" sz="1600" b="1" dirty="0" smtClean="0">
                        <a:solidFill>
                          <a:schemeClr val="tx1"/>
                        </a:solidFill>
                        <a:latin typeface="Ink Free" panose="03080402000500000000" pitchFamily="66" charset="0"/>
                      </a:endParaRPr>
                    </a:p>
                    <a:p>
                      <a:pPr algn="l"/>
                      <a:endParaRPr lang="en-GB" sz="1600" b="1" dirty="0" smtClean="0">
                        <a:solidFill>
                          <a:schemeClr val="tx1"/>
                        </a:solidFill>
                        <a:latin typeface="Ink Free" panose="03080402000500000000" pitchFamily="66" charset="0"/>
                      </a:endParaRPr>
                    </a:p>
                    <a:p>
                      <a:pPr algn="l"/>
                      <a:endParaRPr lang="en-GB" sz="1600" b="1" dirty="0">
                        <a:solidFill>
                          <a:schemeClr val="tx1"/>
                        </a:solidFill>
                        <a:latin typeface="Ink Free" panose="03080402000500000000"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GB" sz="1600" b="1" dirty="0">
                        <a:solidFill>
                          <a:schemeClr val="tx1"/>
                        </a:solidFill>
                        <a:latin typeface="Ink Free" panose="03080402000500000000"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97546">
                <a:tc gridSpan="2">
                  <a:txBody>
                    <a:bodyPr/>
                    <a:lstStyle/>
                    <a:p>
                      <a:pPr algn="l"/>
                      <a:r>
                        <a:rPr lang="en-GB" sz="1600" b="1" dirty="0" smtClean="0">
                          <a:solidFill>
                            <a:schemeClr val="tx1"/>
                          </a:solidFill>
                          <a:latin typeface="Ink Free" panose="03080402000500000000" pitchFamily="66" charset="0"/>
                        </a:rPr>
                        <a:t>Examples</a:t>
                      </a:r>
                      <a:r>
                        <a:rPr lang="en-GB" sz="1600" b="1" baseline="0" dirty="0" smtClean="0">
                          <a:solidFill>
                            <a:schemeClr val="tx1"/>
                          </a:solidFill>
                          <a:latin typeface="Ink Free" panose="03080402000500000000" pitchFamily="66" charset="0"/>
                        </a:rPr>
                        <a:t> from media</a:t>
                      </a:r>
                      <a:endParaRPr lang="en-GB" sz="1600" b="1" dirty="0">
                        <a:solidFill>
                          <a:schemeClr val="tx1"/>
                        </a:solidFill>
                        <a:latin typeface="Ink Free" panose="03080402000500000000"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endParaRPr lang="en-GB" sz="1600" dirty="0">
                        <a:solidFill>
                          <a:schemeClr val="tx1"/>
                        </a:solidFill>
                        <a:latin typeface="Ink Free" panose="03080402000500000000"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132294">
                <a:tc gridSpan="2">
                  <a:txBody>
                    <a:bodyPr/>
                    <a:lstStyle/>
                    <a:p>
                      <a:pPr algn="l"/>
                      <a:endParaRPr lang="en-GB" sz="1600" b="1" dirty="0" smtClean="0">
                        <a:solidFill>
                          <a:schemeClr val="tx1"/>
                        </a:solidFill>
                        <a:latin typeface="Ink Free" panose="03080402000500000000" pitchFamily="66" charset="0"/>
                      </a:endParaRPr>
                    </a:p>
                    <a:p>
                      <a:pPr algn="l"/>
                      <a:endParaRPr lang="en-GB" sz="1600" b="1" dirty="0" smtClean="0">
                        <a:solidFill>
                          <a:schemeClr val="tx1"/>
                        </a:solidFill>
                        <a:latin typeface="Ink Free" panose="03080402000500000000" pitchFamily="66" charset="0"/>
                      </a:endParaRPr>
                    </a:p>
                    <a:p>
                      <a:pPr algn="l"/>
                      <a:endParaRPr lang="en-GB" sz="1600" b="1" dirty="0" smtClean="0">
                        <a:solidFill>
                          <a:schemeClr val="tx1"/>
                        </a:solidFill>
                        <a:latin typeface="Ink Free" panose="03080402000500000000" pitchFamily="66" charset="0"/>
                      </a:endParaRPr>
                    </a:p>
                    <a:p>
                      <a:pPr algn="l"/>
                      <a:endParaRPr lang="en-GB" sz="1600" b="1" dirty="0" smtClean="0">
                        <a:solidFill>
                          <a:schemeClr val="tx1"/>
                        </a:solidFill>
                        <a:latin typeface="Ink Free" panose="03080402000500000000" pitchFamily="66" charset="0"/>
                      </a:endParaRPr>
                    </a:p>
                    <a:p>
                      <a:pPr algn="l"/>
                      <a:endParaRPr lang="en-GB" sz="1600" b="1" dirty="0" smtClean="0">
                        <a:solidFill>
                          <a:schemeClr val="tx1"/>
                        </a:solidFill>
                        <a:latin typeface="Ink Free" panose="03080402000500000000" pitchFamily="66" charset="0"/>
                      </a:endParaRPr>
                    </a:p>
                    <a:p>
                      <a:pPr algn="l"/>
                      <a:endParaRPr lang="en-GB" sz="1600" b="1" dirty="0" smtClean="0">
                        <a:solidFill>
                          <a:schemeClr val="tx1"/>
                        </a:solidFill>
                        <a:latin typeface="Ink Free" panose="03080402000500000000" pitchFamily="66" charset="0"/>
                      </a:endParaRPr>
                    </a:p>
                    <a:p>
                      <a:pPr algn="l"/>
                      <a:endParaRPr lang="en-GB" sz="1600" b="1" dirty="0">
                        <a:solidFill>
                          <a:schemeClr val="tx1"/>
                        </a:solidFill>
                        <a:latin typeface="Ink Free" panose="03080402000500000000"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lang="en-GB" sz="1600" b="1" dirty="0">
                        <a:solidFill>
                          <a:schemeClr val="tx1"/>
                        </a:solidFill>
                        <a:latin typeface="Ink Free" panose="03080402000500000000"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10" name="Title 1"/>
          <p:cNvSpPr txBox="1">
            <a:spLocks/>
          </p:cNvSpPr>
          <p:nvPr/>
        </p:nvSpPr>
        <p:spPr>
          <a:xfrm>
            <a:off x="342900" y="0"/>
            <a:ext cx="6172200"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500" b="1" dirty="0" smtClean="0">
                <a:solidFill>
                  <a:srgbClr val="FF0000"/>
                </a:solidFill>
                <a:latin typeface="Ink Free" panose="03080402000500000000" pitchFamily="66" charset="0"/>
              </a:rPr>
              <a:t>Passive audience </a:t>
            </a:r>
            <a:r>
              <a:rPr lang="en-GB" sz="3500" b="1" dirty="0" smtClean="0">
                <a:latin typeface="Ink Free" panose="03080402000500000000" pitchFamily="66" charset="0"/>
              </a:rPr>
              <a:t>theory: Bandura</a:t>
            </a:r>
            <a:endParaRPr lang="en-GB" sz="3500" b="1" dirty="0">
              <a:latin typeface="Ink Free" panose="03080402000500000000" pitchFamily="66" charset="0"/>
            </a:endParaRPr>
          </a:p>
        </p:txBody>
      </p:sp>
      <p:pic>
        <p:nvPicPr>
          <p:cNvPr id="7" name="Picture 6" descr="Quote Marks Outline Circle Vector Icons Stock Vector ..."/>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7500" t="6988" r="71500" b="73012"/>
          <a:stretch/>
        </p:blipFill>
        <p:spPr bwMode="auto">
          <a:xfrm>
            <a:off x="6288167" y="3508704"/>
            <a:ext cx="315322" cy="30030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Quote Marks Outline Circle Vector Icons Stock Vector ..."/>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7500" t="6988" r="71500" b="73012"/>
          <a:stretch/>
        </p:blipFill>
        <p:spPr bwMode="auto">
          <a:xfrm flipH="1">
            <a:off x="3429000" y="1718644"/>
            <a:ext cx="315322" cy="30030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descr="Pencil Outline Images, Stock Photos &amp; Vectors | Shutterstock"/>
          <p:cNvPicPr>
            <a:picLocks noChangeAspect="1" noChangeArrowheads="1"/>
          </p:cNvPicPr>
          <p:nvPr/>
        </p:nvPicPr>
        <p:blipFill rotWithShape="1">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l="17966" t="5832" r="15868" b="16402"/>
          <a:stretch/>
        </p:blipFill>
        <p:spPr bwMode="auto">
          <a:xfrm rot="1795277" flipH="1">
            <a:off x="97370" y="1757647"/>
            <a:ext cx="586035" cy="97400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Cross plus outline - Transparent PNG &amp; SVG vector fi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14446" y="4234078"/>
            <a:ext cx="424078" cy="42407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Minus Clipart | Free download on ClipArtMag"/>
          <p:cNvPicPr>
            <a:picLocks noChangeAspect="1" noChangeArrowheads="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l="11196" t="39240" r="9575" b="39330"/>
          <a:stretch/>
        </p:blipFill>
        <p:spPr bwMode="auto">
          <a:xfrm>
            <a:off x="6096000" y="4267200"/>
            <a:ext cx="457200" cy="98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6794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graphicFrame>
        <p:nvGraphicFramePr>
          <p:cNvPr id="82" name="Google Shape;82;p16"/>
          <p:cNvGraphicFramePr/>
          <p:nvPr>
            <p:extLst>
              <p:ext uri="{D42A27DB-BD31-4B8C-83A1-F6EECF244321}">
                <p14:modId xmlns:p14="http://schemas.microsoft.com/office/powerpoint/2010/main" val="4200961839"/>
              </p:ext>
            </p:extLst>
          </p:nvPr>
        </p:nvGraphicFramePr>
        <p:xfrm>
          <a:off x="316830" y="1938560"/>
          <a:ext cx="6350669" cy="7098872"/>
        </p:xfrm>
        <a:graphic>
          <a:graphicData uri="http://schemas.openxmlformats.org/drawingml/2006/table">
            <a:tbl>
              <a:tblPr>
                <a:noFill/>
              </a:tblPr>
              <a:tblGrid>
                <a:gridCol w="360949">
                  <a:extLst>
                    <a:ext uri="{9D8B030D-6E8A-4147-A177-3AD203B41FA5}">
                      <a16:colId xmlns:a16="http://schemas.microsoft.com/office/drawing/2014/main" val="20000"/>
                    </a:ext>
                  </a:extLst>
                </a:gridCol>
                <a:gridCol w="2890113">
                  <a:extLst>
                    <a:ext uri="{9D8B030D-6E8A-4147-A177-3AD203B41FA5}">
                      <a16:colId xmlns:a16="http://schemas.microsoft.com/office/drawing/2014/main" val="20001"/>
                    </a:ext>
                  </a:extLst>
                </a:gridCol>
                <a:gridCol w="3099607">
                  <a:extLst>
                    <a:ext uri="{9D8B030D-6E8A-4147-A177-3AD203B41FA5}">
                      <a16:colId xmlns:a16="http://schemas.microsoft.com/office/drawing/2014/main" val="20002"/>
                    </a:ext>
                  </a:extLst>
                </a:gridCol>
              </a:tblGrid>
              <a:tr h="809481">
                <a:tc>
                  <a:txBody>
                    <a:bodyPr/>
                    <a:lstStyle/>
                    <a:p>
                      <a:pPr marL="0" lvl="0" indent="0" algn="l" rtl="0">
                        <a:spcBef>
                          <a:spcPts val="0"/>
                        </a:spcBef>
                        <a:spcAft>
                          <a:spcPts val="0"/>
                        </a:spcAft>
                        <a:buNone/>
                      </a:pPr>
                      <a:r>
                        <a:rPr lang="en-GB" sz="1800" b="1" dirty="0" smtClean="0">
                          <a:latin typeface="Ink Free" panose="03080402000500000000" pitchFamily="66" charset="0"/>
                          <a:ea typeface="Georgia"/>
                          <a:cs typeface="Georgia"/>
                          <a:sym typeface="Georgia"/>
                        </a:rPr>
                        <a:t>#</a:t>
                      </a:r>
                      <a:endParaRPr sz="1800" b="1" dirty="0">
                        <a:latin typeface="Ink Free" panose="03080402000500000000" pitchFamily="66" charset="0"/>
                        <a:ea typeface="Georgia"/>
                        <a:cs typeface="Georgia"/>
                        <a:sym typeface="Georgia"/>
                      </a:endParaRPr>
                    </a:p>
                  </a:txBody>
                  <a:tcPr marL="91425" marR="91425" marT="91425" marB="91425">
                    <a:solidFill>
                      <a:schemeClr val="bg1">
                        <a:lumMod val="85000"/>
                      </a:schemeClr>
                    </a:solidFill>
                  </a:tcPr>
                </a:tc>
                <a:tc>
                  <a:txBody>
                    <a:bodyPr/>
                    <a:lstStyle/>
                    <a:p>
                      <a:pPr marL="0" lvl="0" indent="0" algn="l" rtl="0">
                        <a:spcBef>
                          <a:spcPts val="0"/>
                        </a:spcBef>
                        <a:spcAft>
                          <a:spcPts val="0"/>
                        </a:spcAft>
                        <a:buNone/>
                      </a:pPr>
                      <a:r>
                        <a:rPr lang="en-GB" sz="1800" b="1" dirty="0">
                          <a:latin typeface="Ink Free" panose="03080402000500000000" pitchFamily="66" charset="0"/>
                          <a:ea typeface="Georgia"/>
                          <a:cs typeface="Georgia"/>
                          <a:sym typeface="Georgia"/>
                        </a:rPr>
                        <a:t>Title of book, website, article </a:t>
                      </a:r>
                      <a:r>
                        <a:rPr lang="en-GB" sz="1800" b="1" baseline="0" dirty="0" smtClean="0">
                          <a:latin typeface="Ink Free" panose="03080402000500000000" pitchFamily="66" charset="0"/>
                          <a:ea typeface="Georgia"/>
                          <a:cs typeface="Georgia"/>
                          <a:sym typeface="Georgia"/>
                        </a:rPr>
                        <a:t>or </a:t>
                      </a:r>
                      <a:r>
                        <a:rPr lang="en-GB" sz="1800" b="1" dirty="0" smtClean="0">
                          <a:latin typeface="Ink Free" panose="03080402000500000000" pitchFamily="66" charset="0"/>
                          <a:ea typeface="Georgia"/>
                          <a:cs typeface="Georgia"/>
                          <a:sym typeface="Georgia"/>
                        </a:rPr>
                        <a:t>video</a:t>
                      </a:r>
                      <a:endParaRPr sz="1800" b="1" dirty="0">
                        <a:latin typeface="Ink Free" panose="03080402000500000000" pitchFamily="66" charset="0"/>
                        <a:ea typeface="Georgia"/>
                        <a:cs typeface="Georgia"/>
                        <a:sym typeface="Georgia"/>
                      </a:endParaRPr>
                    </a:p>
                  </a:txBody>
                  <a:tcPr marL="91425" marR="91425" marT="91425" marB="91425">
                    <a:solidFill>
                      <a:schemeClr val="bg1">
                        <a:lumMod val="85000"/>
                      </a:schemeClr>
                    </a:solidFill>
                  </a:tcPr>
                </a:tc>
                <a:tc>
                  <a:txBody>
                    <a:bodyPr/>
                    <a:lstStyle/>
                    <a:p>
                      <a:pPr marL="0" lvl="0" indent="0" algn="l" rtl="0">
                        <a:spcBef>
                          <a:spcPts val="0"/>
                        </a:spcBef>
                        <a:spcAft>
                          <a:spcPts val="0"/>
                        </a:spcAft>
                        <a:buNone/>
                      </a:pPr>
                      <a:r>
                        <a:rPr lang="en-GB" sz="1800" b="1" dirty="0">
                          <a:latin typeface="Ink Free" panose="03080402000500000000" pitchFamily="66" charset="0"/>
                          <a:ea typeface="Georgia"/>
                          <a:cs typeface="Georgia"/>
                          <a:sym typeface="Georgia"/>
                        </a:rPr>
                        <a:t>Summary of the information </a:t>
                      </a:r>
                      <a:r>
                        <a:rPr lang="en-GB" sz="1800" b="1" dirty="0" smtClean="0">
                          <a:latin typeface="Ink Free" panose="03080402000500000000" pitchFamily="66" charset="0"/>
                          <a:ea typeface="Georgia"/>
                          <a:cs typeface="Georgia"/>
                          <a:sym typeface="Georgia"/>
                        </a:rPr>
                        <a:t>learnt</a:t>
                      </a:r>
                      <a:endParaRPr sz="1800" b="1" dirty="0">
                        <a:latin typeface="Ink Free" panose="03080402000500000000" pitchFamily="66" charset="0"/>
                        <a:ea typeface="Georgia"/>
                        <a:cs typeface="Georgia"/>
                        <a:sym typeface="Georgia"/>
                      </a:endParaRPr>
                    </a:p>
                  </a:txBody>
                  <a:tcPr marL="91425" marR="91425" marT="91425" marB="91425">
                    <a:solidFill>
                      <a:schemeClr val="bg1">
                        <a:lumMod val="85000"/>
                      </a:schemeClr>
                    </a:solidFill>
                  </a:tcPr>
                </a:tc>
                <a:extLst>
                  <a:ext uri="{0D108BD9-81ED-4DB2-BD59-A6C34878D82A}">
                    <a16:rowId xmlns:a16="http://schemas.microsoft.com/office/drawing/2014/main" val="10000"/>
                  </a:ext>
                </a:extLst>
              </a:tr>
              <a:tr h="1096678">
                <a:tc>
                  <a:txBody>
                    <a:bodyPr/>
                    <a:lstStyle/>
                    <a:p>
                      <a:pPr marL="0" lvl="0" indent="0" algn="l" rtl="0">
                        <a:spcBef>
                          <a:spcPts val="0"/>
                        </a:spcBef>
                        <a:spcAft>
                          <a:spcPts val="0"/>
                        </a:spcAft>
                        <a:buNone/>
                      </a:pPr>
                      <a:r>
                        <a:rPr lang="en-GB" sz="1800" dirty="0">
                          <a:latin typeface="Ink Free" panose="03080402000500000000" pitchFamily="66" charset="0"/>
                          <a:ea typeface="Georgia"/>
                          <a:cs typeface="Georgia"/>
                          <a:sym typeface="Georgia"/>
                        </a:rPr>
                        <a:t>1</a:t>
                      </a:r>
                      <a:endParaRPr sz="1800" dirty="0">
                        <a:latin typeface="Ink Free" panose="03080402000500000000" pitchFamily="66" charset="0"/>
                        <a:ea typeface="Georgia"/>
                        <a:cs typeface="Georgia"/>
                        <a:sym typeface="Georgia"/>
                      </a:endParaRPr>
                    </a:p>
                  </a:txBody>
                  <a:tcPr marL="91425" marR="91425" marT="91425" marB="91425">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Ink Free" panose="03080402000500000000" pitchFamily="66" charset="0"/>
                        </a:rPr>
                        <a:t>Summary</a:t>
                      </a:r>
                      <a:r>
                        <a:rPr lang="en-GB" sz="1400" baseline="0" dirty="0" smtClean="0">
                          <a:latin typeface="Ink Free" panose="03080402000500000000" pitchFamily="66" charset="0"/>
                        </a:rPr>
                        <a:t> of Bobo doll experiment:</a:t>
                      </a:r>
                      <a:endParaRPr lang="en-GB" sz="1400" dirty="0" smtClean="0">
                        <a:latin typeface="Ink Free" panose="03080402000500000000" pitchFamily="66" charset="0"/>
                        <a:hlinkClick r:id="rId3"/>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Ink Free" panose="03080402000500000000" pitchFamily="66" charset="0"/>
                          <a:hlinkClick r:id="rId3"/>
                        </a:rPr>
                        <a:t>https://www.psychologistworld.com/behavior/bobo-doll-experiment-albert-bandura-learning-aggression</a:t>
                      </a:r>
                      <a:endParaRPr lang="en-GB" sz="1400" dirty="0" smtClean="0">
                        <a:latin typeface="Ink Free" panose="03080402000500000000" pitchFamily="66" charset="0"/>
                      </a:endParaRPr>
                    </a:p>
                  </a:txBody>
                  <a:tcPr marL="91425" marR="91425" marT="91425" marB="91425"/>
                </a:tc>
                <a:tc>
                  <a:txBody>
                    <a:bodyPr/>
                    <a:lstStyle/>
                    <a:p>
                      <a:pPr marL="0" lvl="0" indent="0" algn="l" rtl="0">
                        <a:spcBef>
                          <a:spcPts val="0"/>
                        </a:spcBef>
                        <a:spcAft>
                          <a:spcPts val="0"/>
                        </a:spcAft>
                        <a:buNone/>
                      </a:pPr>
                      <a:endParaRPr sz="1800">
                        <a:latin typeface="Ink Free" panose="03080402000500000000" pitchFamily="66" charset="0"/>
                        <a:ea typeface="Georgia"/>
                        <a:cs typeface="Georgia"/>
                        <a:sym typeface="Georgia"/>
                      </a:endParaRPr>
                    </a:p>
                  </a:txBody>
                  <a:tcPr marL="91425" marR="91425" marT="91425" marB="91425"/>
                </a:tc>
                <a:extLst>
                  <a:ext uri="{0D108BD9-81ED-4DB2-BD59-A6C34878D82A}">
                    <a16:rowId xmlns:a16="http://schemas.microsoft.com/office/drawing/2014/main" val="10001"/>
                  </a:ext>
                </a:extLst>
              </a:tr>
              <a:tr h="1645033">
                <a:tc>
                  <a:txBody>
                    <a:bodyPr/>
                    <a:lstStyle/>
                    <a:p>
                      <a:pPr marL="0" lvl="0" indent="0" algn="l" rtl="0">
                        <a:spcBef>
                          <a:spcPts val="0"/>
                        </a:spcBef>
                        <a:spcAft>
                          <a:spcPts val="0"/>
                        </a:spcAft>
                        <a:buNone/>
                      </a:pPr>
                      <a:r>
                        <a:rPr lang="en-GB" sz="1800" dirty="0">
                          <a:latin typeface="Ink Free" panose="03080402000500000000" pitchFamily="66" charset="0"/>
                          <a:ea typeface="Georgia"/>
                          <a:cs typeface="Georgia"/>
                          <a:sym typeface="Georgia"/>
                        </a:rPr>
                        <a:t>2</a:t>
                      </a:r>
                      <a:endParaRPr sz="1800" dirty="0">
                        <a:latin typeface="Ink Free" panose="03080402000500000000" pitchFamily="66" charset="0"/>
                        <a:ea typeface="Georgia"/>
                        <a:cs typeface="Georgia"/>
                        <a:sym typeface="Georgia"/>
                      </a:endParaRPr>
                    </a:p>
                  </a:txBody>
                  <a:tcPr marL="91425" marR="91425" marT="91425" marB="91425">
                    <a:solidFill>
                      <a:schemeClr val="bg1"/>
                    </a:solidFill>
                  </a:tcPr>
                </a:tc>
                <a:tc>
                  <a:txBody>
                    <a:bodyPr/>
                    <a:lstStyle/>
                    <a:p>
                      <a:pPr marL="0" lvl="0" indent="0" algn="l" rtl="0">
                        <a:spcBef>
                          <a:spcPts val="0"/>
                        </a:spcBef>
                        <a:spcAft>
                          <a:spcPts val="0"/>
                        </a:spcAft>
                        <a:buNone/>
                      </a:pPr>
                      <a:r>
                        <a:rPr lang="en-GB" dirty="0" smtClean="0">
                          <a:latin typeface="Ink Free" panose="03080402000500000000" pitchFamily="66" charset="0"/>
                        </a:rPr>
                        <a:t>Media Effects </a:t>
                      </a:r>
                      <a:r>
                        <a:rPr lang="en-GB" dirty="0" smtClean="0">
                          <a:latin typeface="Ink Free" panose="03080402000500000000" pitchFamily="66" charset="0"/>
                          <a:hlinkClick r:id="rId4"/>
                        </a:rPr>
                        <a:t>https://assets.publishing.service.gov.uk/media/57a08b6de5274a27b2000b2b/MediaEffectsweb.pdf</a:t>
                      </a:r>
                      <a:r>
                        <a:rPr lang="en-GB" dirty="0" smtClean="0">
                          <a:latin typeface="Ink Free" panose="03080402000500000000" pitchFamily="66" charset="0"/>
                        </a:rPr>
                        <a:t> </a:t>
                      </a:r>
                      <a:endParaRPr sz="1800" dirty="0">
                        <a:latin typeface="Ink Free" panose="03080402000500000000" pitchFamily="66" charset="0"/>
                        <a:ea typeface="Georgia"/>
                        <a:cs typeface="Georgia"/>
                        <a:sym typeface="Georgia"/>
                      </a:endParaRPr>
                    </a:p>
                  </a:txBody>
                  <a:tcPr marL="91425" marR="91425" marT="91425" marB="91425"/>
                </a:tc>
                <a:tc>
                  <a:txBody>
                    <a:bodyPr/>
                    <a:lstStyle/>
                    <a:p>
                      <a:pPr marL="0" lvl="0" indent="0" algn="l" rtl="0">
                        <a:spcBef>
                          <a:spcPts val="0"/>
                        </a:spcBef>
                        <a:spcAft>
                          <a:spcPts val="0"/>
                        </a:spcAft>
                        <a:buNone/>
                      </a:pPr>
                      <a:endParaRPr sz="1800">
                        <a:latin typeface="Ink Free" panose="03080402000500000000" pitchFamily="66" charset="0"/>
                        <a:ea typeface="Georgia"/>
                        <a:cs typeface="Georgia"/>
                        <a:sym typeface="Georgia"/>
                      </a:endParaRPr>
                    </a:p>
                  </a:txBody>
                  <a:tcPr marL="91425" marR="91425" marT="91425" marB="91425"/>
                </a:tc>
                <a:extLst>
                  <a:ext uri="{0D108BD9-81ED-4DB2-BD59-A6C34878D82A}">
                    <a16:rowId xmlns:a16="http://schemas.microsoft.com/office/drawing/2014/main" val="10002"/>
                  </a:ext>
                </a:extLst>
              </a:tr>
              <a:tr h="1520648">
                <a:tc>
                  <a:txBody>
                    <a:bodyPr/>
                    <a:lstStyle/>
                    <a:p>
                      <a:pPr marL="0" lvl="0" indent="0" algn="l" rtl="0">
                        <a:spcBef>
                          <a:spcPts val="0"/>
                        </a:spcBef>
                        <a:spcAft>
                          <a:spcPts val="0"/>
                        </a:spcAft>
                        <a:buNone/>
                      </a:pPr>
                      <a:r>
                        <a:rPr lang="en-GB" sz="1800" dirty="0">
                          <a:latin typeface="Ink Free" panose="03080402000500000000" pitchFamily="66" charset="0"/>
                          <a:ea typeface="Georgia"/>
                          <a:cs typeface="Georgia"/>
                          <a:sym typeface="Georgia"/>
                        </a:rPr>
                        <a:t>3</a:t>
                      </a:r>
                      <a:endParaRPr sz="1800" dirty="0">
                        <a:latin typeface="Ink Free" panose="03080402000500000000" pitchFamily="66" charset="0"/>
                        <a:ea typeface="Georgia"/>
                        <a:cs typeface="Georgia"/>
                        <a:sym typeface="Georgia"/>
                      </a:endParaRPr>
                    </a:p>
                  </a:txBody>
                  <a:tcPr marL="91425" marR="91425" marT="91425" marB="91425">
                    <a:solidFill>
                      <a:schemeClr val="bg1"/>
                    </a:solidFill>
                  </a:tcPr>
                </a:tc>
                <a:tc>
                  <a:txBody>
                    <a:bodyPr/>
                    <a:lstStyle/>
                    <a:p>
                      <a:pPr marL="0" lvl="0" indent="0" algn="l" rtl="0">
                        <a:spcBef>
                          <a:spcPts val="0"/>
                        </a:spcBef>
                        <a:spcAft>
                          <a:spcPts val="0"/>
                        </a:spcAft>
                        <a:buNone/>
                      </a:pPr>
                      <a:r>
                        <a:rPr lang="en-US" sz="1800" dirty="0" smtClean="0">
                          <a:latin typeface="Ink Free" panose="03080402000500000000" pitchFamily="66" charset="0"/>
                          <a:ea typeface="Georgia"/>
                          <a:cs typeface="Georgia"/>
                          <a:sym typeface="Georgia"/>
                        </a:rPr>
                        <a:t>MANHUNT VIDEO GAME </a:t>
                      </a:r>
                      <a:r>
                        <a:rPr lang="en-US" sz="1800" dirty="0" smtClean="0">
                          <a:latin typeface="Ink Free" panose="03080402000500000000" pitchFamily="66" charset="0"/>
                          <a:ea typeface="Georgia"/>
                          <a:cs typeface="Georgia"/>
                          <a:sym typeface="Georgia"/>
                          <a:hlinkClick r:id="rId5"/>
                        </a:rPr>
                        <a:t>https://www.gamespot.com/articles/manhunt-blamed-for-uk-murder/1100-6103718/</a:t>
                      </a:r>
                      <a:r>
                        <a:rPr lang="en-US" sz="1800" dirty="0" smtClean="0">
                          <a:latin typeface="Ink Free" panose="03080402000500000000" pitchFamily="66" charset="0"/>
                          <a:ea typeface="Georgia"/>
                          <a:cs typeface="Georgia"/>
                          <a:sym typeface="Georgia"/>
                        </a:rPr>
                        <a:t>  </a:t>
                      </a:r>
                    </a:p>
                    <a:p>
                      <a:pPr marL="0" lvl="0" indent="0" algn="l" rtl="0">
                        <a:spcBef>
                          <a:spcPts val="0"/>
                        </a:spcBef>
                        <a:spcAft>
                          <a:spcPts val="0"/>
                        </a:spcAft>
                        <a:buNone/>
                      </a:pPr>
                      <a:endParaRPr sz="1800" dirty="0">
                        <a:latin typeface="Ink Free" panose="03080402000500000000" pitchFamily="66" charset="0"/>
                        <a:ea typeface="Georgia"/>
                        <a:cs typeface="Georgia"/>
                        <a:sym typeface="Georgia"/>
                      </a:endParaRPr>
                    </a:p>
                  </a:txBody>
                  <a:tcPr marL="91425" marR="91425" marT="91425" marB="91425"/>
                </a:tc>
                <a:tc>
                  <a:txBody>
                    <a:bodyPr/>
                    <a:lstStyle/>
                    <a:p>
                      <a:pPr marL="0" lvl="0" indent="0" algn="l" rtl="0">
                        <a:spcBef>
                          <a:spcPts val="0"/>
                        </a:spcBef>
                        <a:spcAft>
                          <a:spcPts val="0"/>
                        </a:spcAft>
                        <a:buNone/>
                      </a:pPr>
                      <a:endParaRPr sz="1800" dirty="0">
                        <a:latin typeface="Ink Free" panose="03080402000500000000" pitchFamily="66" charset="0"/>
                        <a:ea typeface="Georgia"/>
                        <a:cs typeface="Georgia"/>
                        <a:sym typeface="Georgia"/>
                      </a:endParaRPr>
                    </a:p>
                  </a:txBody>
                  <a:tcPr marL="91425" marR="91425" marT="91425" marB="91425"/>
                </a:tc>
                <a:extLst>
                  <a:ext uri="{0D108BD9-81ED-4DB2-BD59-A6C34878D82A}">
                    <a16:rowId xmlns:a16="http://schemas.microsoft.com/office/drawing/2014/main" val="10003"/>
                  </a:ext>
                </a:extLst>
              </a:tr>
              <a:tr h="859455">
                <a:tc>
                  <a:txBody>
                    <a:bodyPr/>
                    <a:lstStyle/>
                    <a:p>
                      <a:pPr marL="0" lvl="0" indent="0" algn="l" rtl="0">
                        <a:spcBef>
                          <a:spcPts val="0"/>
                        </a:spcBef>
                        <a:spcAft>
                          <a:spcPts val="0"/>
                        </a:spcAft>
                        <a:buNone/>
                      </a:pPr>
                      <a:r>
                        <a:rPr lang="en-GB" sz="1800" dirty="0">
                          <a:latin typeface="Ink Free" panose="03080402000500000000" pitchFamily="66" charset="0"/>
                          <a:ea typeface="Georgia"/>
                          <a:cs typeface="Georgia"/>
                          <a:sym typeface="Georgia"/>
                        </a:rPr>
                        <a:t>4</a:t>
                      </a:r>
                      <a:endParaRPr sz="1800" dirty="0">
                        <a:latin typeface="Ink Free" panose="03080402000500000000" pitchFamily="66" charset="0"/>
                        <a:ea typeface="Georgia"/>
                        <a:cs typeface="Georgia"/>
                        <a:sym typeface="Georgia"/>
                      </a:endParaRPr>
                    </a:p>
                  </a:txBody>
                  <a:tcPr marL="91425" marR="91425" marT="91425" marB="91425">
                    <a:solidFill>
                      <a:schemeClr val="bg1"/>
                    </a:solidFill>
                  </a:tcPr>
                </a:tc>
                <a:tc>
                  <a:txBody>
                    <a:bodyPr/>
                    <a:lstStyle/>
                    <a:p>
                      <a:pPr marL="0" lvl="0" indent="0" algn="l" rtl="0">
                        <a:spcBef>
                          <a:spcPts val="0"/>
                        </a:spcBef>
                        <a:spcAft>
                          <a:spcPts val="0"/>
                        </a:spcAft>
                        <a:buNone/>
                      </a:pPr>
                      <a:r>
                        <a:rPr lang="en-US" sz="1800" dirty="0" smtClean="0">
                          <a:latin typeface="Ink Free" panose="03080402000500000000" pitchFamily="66" charset="0"/>
                          <a:ea typeface="Georgia"/>
                          <a:cs typeface="Georgia"/>
                          <a:sym typeface="Georgia"/>
                        </a:rPr>
                        <a:t>OWN CASE STUDY 1</a:t>
                      </a:r>
                      <a:endParaRPr sz="1800" dirty="0">
                        <a:latin typeface="Ink Free" panose="03080402000500000000" pitchFamily="66" charset="0"/>
                        <a:ea typeface="Georgia"/>
                        <a:cs typeface="Georgia"/>
                        <a:sym typeface="Georgia"/>
                      </a:endParaRPr>
                    </a:p>
                  </a:txBody>
                  <a:tcPr marL="91425" marR="91425" marT="91425" marB="91425"/>
                </a:tc>
                <a:tc>
                  <a:txBody>
                    <a:bodyPr/>
                    <a:lstStyle/>
                    <a:p>
                      <a:pPr marL="0" lvl="0" indent="0" algn="l" rtl="0">
                        <a:spcBef>
                          <a:spcPts val="0"/>
                        </a:spcBef>
                        <a:spcAft>
                          <a:spcPts val="0"/>
                        </a:spcAft>
                        <a:buNone/>
                      </a:pPr>
                      <a:endParaRPr sz="1800" dirty="0">
                        <a:latin typeface="Ink Free" panose="03080402000500000000" pitchFamily="66" charset="0"/>
                        <a:ea typeface="Georgia"/>
                        <a:cs typeface="Georgia"/>
                        <a:sym typeface="Georgia"/>
                      </a:endParaRPr>
                    </a:p>
                  </a:txBody>
                  <a:tcPr marL="91425" marR="91425" marT="91425" marB="91425"/>
                </a:tc>
                <a:extLst>
                  <a:ext uri="{0D108BD9-81ED-4DB2-BD59-A6C34878D82A}">
                    <a16:rowId xmlns:a16="http://schemas.microsoft.com/office/drawing/2014/main" val="10004"/>
                  </a:ext>
                </a:extLst>
              </a:tr>
              <a:tr h="859455">
                <a:tc>
                  <a:txBody>
                    <a:bodyPr/>
                    <a:lstStyle/>
                    <a:p>
                      <a:pPr marL="0" lvl="0" indent="0" algn="l" rtl="0">
                        <a:spcBef>
                          <a:spcPts val="0"/>
                        </a:spcBef>
                        <a:spcAft>
                          <a:spcPts val="0"/>
                        </a:spcAft>
                        <a:buNone/>
                      </a:pPr>
                      <a:r>
                        <a:rPr lang="en-GB" sz="1800" dirty="0">
                          <a:latin typeface="Ink Free" panose="03080402000500000000" pitchFamily="66" charset="0"/>
                          <a:ea typeface="Georgia"/>
                          <a:cs typeface="Georgia"/>
                          <a:sym typeface="Georgia"/>
                        </a:rPr>
                        <a:t>5</a:t>
                      </a:r>
                      <a:endParaRPr sz="1800" dirty="0">
                        <a:latin typeface="Ink Free" panose="03080402000500000000" pitchFamily="66" charset="0"/>
                        <a:ea typeface="Georgia"/>
                        <a:cs typeface="Georgia"/>
                        <a:sym typeface="Georgia"/>
                      </a:endParaRPr>
                    </a:p>
                  </a:txBody>
                  <a:tcPr marL="91425" marR="91425" marT="91425" marB="91425">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Ink Free" panose="03080402000500000000" pitchFamily="66" charset="0"/>
                          <a:ea typeface="Georgia"/>
                          <a:cs typeface="Georgia"/>
                          <a:sym typeface="Georgia"/>
                        </a:rPr>
                        <a:t>OWN CASE STUDY 2</a:t>
                      </a:r>
                    </a:p>
                    <a:p>
                      <a:pPr marL="0" lvl="0" indent="0" algn="l" rtl="0">
                        <a:spcBef>
                          <a:spcPts val="0"/>
                        </a:spcBef>
                        <a:spcAft>
                          <a:spcPts val="0"/>
                        </a:spcAft>
                        <a:buNone/>
                      </a:pPr>
                      <a:endParaRPr sz="1800" dirty="0">
                        <a:latin typeface="Ink Free" panose="03080402000500000000" pitchFamily="66" charset="0"/>
                        <a:ea typeface="Georgia"/>
                        <a:cs typeface="Georgia"/>
                        <a:sym typeface="Georgia"/>
                      </a:endParaRPr>
                    </a:p>
                  </a:txBody>
                  <a:tcPr marL="91425" marR="91425" marT="91425" marB="91425"/>
                </a:tc>
                <a:tc>
                  <a:txBody>
                    <a:bodyPr/>
                    <a:lstStyle/>
                    <a:p>
                      <a:pPr marL="0" lvl="0" indent="0" algn="l" rtl="0">
                        <a:spcBef>
                          <a:spcPts val="0"/>
                        </a:spcBef>
                        <a:spcAft>
                          <a:spcPts val="0"/>
                        </a:spcAft>
                        <a:buNone/>
                      </a:pPr>
                      <a:endParaRPr sz="1800" dirty="0">
                        <a:latin typeface="Ink Free" panose="03080402000500000000" pitchFamily="66" charset="0"/>
                        <a:ea typeface="Georgia"/>
                        <a:cs typeface="Georgia"/>
                        <a:sym typeface="Georgia"/>
                      </a:endParaRPr>
                    </a:p>
                  </a:txBody>
                  <a:tcPr marL="91425" marR="91425" marT="91425" marB="91425"/>
                </a:tc>
                <a:extLst>
                  <a:ext uri="{0D108BD9-81ED-4DB2-BD59-A6C34878D82A}">
                    <a16:rowId xmlns:a16="http://schemas.microsoft.com/office/drawing/2014/main" val="10005"/>
                  </a:ext>
                </a:extLst>
              </a:tr>
            </a:tbl>
          </a:graphicData>
        </a:graphic>
      </p:graphicFrame>
      <p:sp>
        <p:nvSpPr>
          <p:cNvPr id="8" name="Title 1"/>
          <p:cNvSpPr txBox="1">
            <a:spLocks/>
          </p:cNvSpPr>
          <p:nvPr/>
        </p:nvSpPr>
        <p:spPr>
          <a:xfrm>
            <a:off x="495300" y="-76200"/>
            <a:ext cx="6172200" cy="15240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3500" b="1" dirty="0">
              <a:latin typeface="Ink Free" panose="03080402000500000000" pitchFamily="66" charset="0"/>
            </a:endParaRPr>
          </a:p>
        </p:txBody>
      </p:sp>
      <p:sp>
        <p:nvSpPr>
          <p:cNvPr id="9" name="Title 1"/>
          <p:cNvSpPr txBox="1">
            <a:spLocks/>
          </p:cNvSpPr>
          <p:nvPr/>
        </p:nvSpPr>
        <p:spPr>
          <a:xfrm>
            <a:off x="342900" y="0"/>
            <a:ext cx="6172200" cy="15240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500" b="1" dirty="0" smtClean="0">
                <a:latin typeface="Ink Free" panose="03080402000500000000" pitchFamily="66" charset="0"/>
              </a:rPr>
              <a:t>Research record: </a:t>
            </a:r>
          </a:p>
          <a:p>
            <a:r>
              <a:rPr lang="en-GB" sz="3500" b="1" dirty="0" smtClean="0">
                <a:solidFill>
                  <a:srgbClr val="FF0000"/>
                </a:solidFill>
                <a:latin typeface="Ink Free" panose="03080402000500000000" pitchFamily="66" charset="0"/>
              </a:rPr>
              <a:t>The Effects Argument</a:t>
            </a:r>
            <a:endParaRPr lang="en-GB" sz="3500" b="1" dirty="0">
              <a:solidFill>
                <a:srgbClr val="FF0000"/>
              </a:solidFill>
              <a:latin typeface="Ink Free" panose="03080402000500000000" pitchFamily="66" charset="0"/>
            </a:endParaRPr>
          </a:p>
        </p:txBody>
      </p:sp>
      <p:sp>
        <p:nvSpPr>
          <p:cNvPr id="2" name="Rectangle 1"/>
          <p:cNvSpPr/>
          <p:nvPr/>
        </p:nvSpPr>
        <p:spPr>
          <a:xfrm>
            <a:off x="316829" y="1524685"/>
            <a:ext cx="6172200" cy="369332"/>
          </a:xfrm>
          <a:prstGeom prst="rect">
            <a:avLst/>
          </a:prstGeom>
        </p:spPr>
        <p:txBody>
          <a:bodyPr wrap="square">
            <a:spAutoFit/>
          </a:bodyPr>
          <a:lstStyle/>
          <a:p>
            <a:r>
              <a:rPr lang="en-GB" dirty="0" smtClean="0">
                <a:latin typeface="Ink Free" panose="03080402000500000000" pitchFamily="66" charset="0"/>
              </a:rPr>
              <a:t>Record your findings on passive audiences here</a:t>
            </a:r>
            <a:endParaRPr lang="en-GB" dirty="0"/>
          </a:p>
        </p:txBody>
      </p:sp>
      <p:pic>
        <p:nvPicPr>
          <p:cNvPr id="10" name="Picture 2" descr="Hand Pen Images, Stock Photos &amp; Vectors | Shutterstock"/>
          <p:cNvPicPr>
            <a:picLocks noChangeAspect="1" noChangeArrowheads="1"/>
          </p:cNvPicPr>
          <p:nvPr/>
        </p:nvPicPr>
        <p:blipFill rotWithShape="1">
          <a:blip r:embed="rId6">
            <a:clrChange>
              <a:clrFrom>
                <a:srgbClr val="FEFEFE"/>
              </a:clrFrom>
              <a:clrTo>
                <a:srgbClr val="FEFEFE">
                  <a:alpha val="0"/>
                </a:srgbClr>
              </a:clrTo>
            </a:clrChange>
            <a:extLst>
              <a:ext uri="{28A0092B-C50C-407E-A947-70E740481C1C}">
                <a14:useLocalDpi xmlns:a14="http://schemas.microsoft.com/office/drawing/2010/main" val="0"/>
              </a:ext>
            </a:extLst>
          </a:blip>
          <a:srcRect l="15385" t="19304" r="19599" b="23035"/>
          <a:stretch/>
        </p:blipFill>
        <p:spPr bwMode="auto">
          <a:xfrm>
            <a:off x="5565361" y="-24304"/>
            <a:ext cx="1267239" cy="1210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37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82;p16"/>
          <p:cNvGraphicFramePr/>
          <p:nvPr>
            <p:extLst>
              <p:ext uri="{D42A27DB-BD31-4B8C-83A1-F6EECF244321}">
                <p14:modId xmlns:p14="http://schemas.microsoft.com/office/powerpoint/2010/main" val="134854143"/>
              </p:ext>
            </p:extLst>
          </p:nvPr>
        </p:nvGraphicFramePr>
        <p:xfrm>
          <a:off x="466531" y="2590800"/>
          <a:ext cx="6057899" cy="6316499"/>
        </p:xfrm>
        <a:graphic>
          <a:graphicData uri="http://schemas.openxmlformats.org/drawingml/2006/table">
            <a:tbl>
              <a:tblPr>
                <a:noFill/>
              </a:tblPr>
              <a:tblGrid>
                <a:gridCol w="2923010">
                  <a:extLst>
                    <a:ext uri="{9D8B030D-6E8A-4147-A177-3AD203B41FA5}">
                      <a16:colId xmlns:a16="http://schemas.microsoft.com/office/drawing/2014/main" val="20001"/>
                    </a:ext>
                  </a:extLst>
                </a:gridCol>
                <a:gridCol w="3134889">
                  <a:extLst>
                    <a:ext uri="{9D8B030D-6E8A-4147-A177-3AD203B41FA5}">
                      <a16:colId xmlns:a16="http://schemas.microsoft.com/office/drawing/2014/main" val="20002"/>
                    </a:ext>
                  </a:extLst>
                </a:gridCol>
              </a:tblGrid>
              <a:tr h="271240">
                <a:tc>
                  <a:txBody>
                    <a:bodyPr/>
                    <a:lstStyle/>
                    <a:p>
                      <a:pPr marL="0" lvl="0" indent="0" algn="l" rtl="0">
                        <a:spcBef>
                          <a:spcPts val="0"/>
                        </a:spcBef>
                        <a:spcAft>
                          <a:spcPts val="0"/>
                        </a:spcAft>
                        <a:buNone/>
                      </a:pPr>
                      <a:r>
                        <a:rPr lang="en-GB" sz="1800" b="1" dirty="0" smtClean="0">
                          <a:latin typeface="Ink Free" panose="03080402000500000000" pitchFamily="66" charset="0"/>
                          <a:ea typeface="Georgia"/>
                          <a:cs typeface="Georgia"/>
                          <a:sym typeface="Georgia"/>
                        </a:rPr>
                        <a:t>Media </a:t>
                      </a:r>
                      <a:r>
                        <a:rPr lang="en-GB" sz="2000" b="1" u="sng" dirty="0" smtClean="0">
                          <a:latin typeface="Ink Free" panose="03080402000500000000" pitchFamily="66" charset="0"/>
                          <a:ea typeface="Georgia"/>
                          <a:cs typeface="Georgia"/>
                          <a:sym typeface="Georgia"/>
                        </a:rPr>
                        <a:t>doesn’t</a:t>
                      </a:r>
                      <a:r>
                        <a:rPr lang="en-GB" sz="1800" b="1" dirty="0" smtClean="0">
                          <a:latin typeface="Ink Free" panose="03080402000500000000" pitchFamily="66" charset="0"/>
                          <a:ea typeface="Georgia"/>
                          <a:cs typeface="Georgia"/>
                          <a:sym typeface="Georgia"/>
                        </a:rPr>
                        <a:t> course real –life</a:t>
                      </a:r>
                      <a:r>
                        <a:rPr lang="en-GB" sz="1800" b="1" baseline="0" dirty="0" smtClean="0">
                          <a:latin typeface="Ink Free" panose="03080402000500000000" pitchFamily="66" charset="0"/>
                          <a:ea typeface="Georgia"/>
                          <a:cs typeface="Georgia"/>
                          <a:sym typeface="Georgia"/>
                        </a:rPr>
                        <a:t> violence.</a:t>
                      </a:r>
                      <a:endParaRPr sz="1800" b="1" dirty="0">
                        <a:latin typeface="Ink Free" panose="03080402000500000000" pitchFamily="66" charset="0"/>
                        <a:ea typeface="Georgia"/>
                        <a:cs typeface="Georgia"/>
                        <a:sym typeface="Georgia"/>
                      </a:endParaRPr>
                    </a:p>
                  </a:txBody>
                  <a:tcPr marL="91425" marR="91425" marT="91425" marB="91425">
                    <a:solidFill>
                      <a:schemeClr val="bg1">
                        <a:lumMod val="85000"/>
                      </a:schemeClr>
                    </a:solidFill>
                  </a:tcPr>
                </a:tc>
                <a:tc>
                  <a:txBody>
                    <a:bodyPr/>
                    <a:lstStyle/>
                    <a:p>
                      <a:pPr marL="0" lvl="0" indent="0" algn="l" rtl="0">
                        <a:spcBef>
                          <a:spcPts val="0"/>
                        </a:spcBef>
                        <a:spcAft>
                          <a:spcPts val="0"/>
                        </a:spcAft>
                        <a:buNone/>
                      </a:pPr>
                      <a:r>
                        <a:rPr lang="en-US" sz="1800" b="1" dirty="0" smtClean="0">
                          <a:latin typeface="Ink Free" panose="03080402000500000000" pitchFamily="66" charset="0"/>
                          <a:ea typeface="Georgia"/>
                          <a:cs typeface="Georgia"/>
                          <a:sym typeface="Georgia"/>
                        </a:rPr>
                        <a:t>Media </a:t>
                      </a:r>
                      <a:r>
                        <a:rPr lang="en-US" sz="2000" b="1" u="sng" dirty="0" smtClean="0">
                          <a:latin typeface="Ink Free" panose="03080402000500000000" pitchFamily="66" charset="0"/>
                          <a:ea typeface="Georgia"/>
                          <a:cs typeface="Georgia"/>
                          <a:sym typeface="Georgia"/>
                        </a:rPr>
                        <a:t>does</a:t>
                      </a:r>
                      <a:r>
                        <a:rPr lang="en-US" sz="1800" b="1" dirty="0" smtClean="0">
                          <a:latin typeface="Ink Free" panose="03080402000500000000" pitchFamily="66" charset="0"/>
                          <a:ea typeface="Georgia"/>
                          <a:cs typeface="Georgia"/>
                          <a:sym typeface="Georgia"/>
                        </a:rPr>
                        <a:t> course real –life</a:t>
                      </a:r>
                      <a:r>
                        <a:rPr lang="en-US" sz="1800" b="1" baseline="0" dirty="0" smtClean="0">
                          <a:latin typeface="Ink Free" panose="03080402000500000000" pitchFamily="66" charset="0"/>
                          <a:ea typeface="Georgia"/>
                          <a:cs typeface="Georgia"/>
                          <a:sym typeface="Georgia"/>
                        </a:rPr>
                        <a:t> violence.</a:t>
                      </a:r>
                      <a:endParaRPr lang="en-US" sz="1800" b="1" dirty="0">
                        <a:latin typeface="Ink Free" panose="03080402000500000000" pitchFamily="66" charset="0"/>
                        <a:ea typeface="Georgia"/>
                        <a:cs typeface="Georgia"/>
                        <a:sym typeface="Georgia"/>
                      </a:endParaRPr>
                    </a:p>
                  </a:txBody>
                  <a:tcPr marL="91425" marR="91425" marT="91425" marB="91425">
                    <a:solidFill>
                      <a:schemeClr val="bg1">
                        <a:lumMod val="85000"/>
                      </a:schemeClr>
                    </a:solidFill>
                  </a:tcPr>
                </a:tc>
                <a:extLst>
                  <a:ext uri="{0D108BD9-81ED-4DB2-BD59-A6C34878D82A}">
                    <a16:rowId xmlns:a16="http://schemas.microsoft.com/office/drawing/2014/main" val="10000"/>
                  </a:ext>
                </a:extLst>
              </a:tr>
              <a:tr h="5554529">
                <a:tc>
                  <a:txBody>
                    <a:bodyPr/>
                    <a:lstStyle/>
                    <a:p>
                      <a:pPr marL="0" lvl="0" indent="0">
                        <a:buNone/>
                      </a:pPr>
                      <a:endParaRPr lang="en-GB" sz="1400" dirty="0" smtClean="0">
                        <a:latin typeface="Ink Free" panose="03080402000500000000" pitchFamily="66" charset="0"/>
                      </a:endParaRPr>
                    </a:p>
                  </a:txBody>
                  <a:tcPr marL="91425" marR="91425" marT="91425" marB="91425"/>
                </a:tc>
                <a:tc>
                  <a:txBody>
                    <a:bodyPr/>
                    <a:lstStyle/>
                    <a:p>
                      <a:pPr marL="0" lvl="0" indent="0" algn="l" rtl="0">
                        <a:spcBef>
                          <a:spcPts val="0"/>
                        </a:spcBef>
                        <a:spcAft>
                          <a:spcPts val="0"/>
                        </a:spcAft>
                        <a:buNone/>
                      </a:pPr>
                      <a:endParaRPr sz="1800" dirty="0">
                        <a:latin typeface="Ink Free" panose="03080402000500000000" pitchFamily="66" charset="0"/>
                        <a:ea typeface="Georgia"/>
                        <a:cs typeface="Georgia"/>
                        <a:sym typeface="Georgia"/>
                      </a:endParaRPr>
                    </a:p>
                  </a:txBody>
                  <a:tcPr marL="91425" marR="91425" marT="91425" marB="91425"/>
                </a:tc>
                <a:extLst>
                  <a:ext uri="{0D108BD9-81ED-4DB2-BD59-A6C34878D82A}">
                    <a16:rowId xmlns:a16="http://schemas.microsoft.com/office/drawing/2014/main" val="10001"/>
                  </a:ext>
                </a:extLst>
              </a:tr>
            </a:tbl>
          </a:graphicData>
        </a:graphic>
      </p:graphicFrame>
      <p:sp>
        <p:nvSpPr>
          <p:cNvPr id="5" name="Title 1"/>
          <p:cNvSpPr txBox="1">
            <a:spLocks/>
          </p:cNvSpPr>
          <p:nvPr/>
        </p:nvSpPr>
        <p:spPr>
          <a:xfrm>
            <a:off x="457200" y="0"/>
            <a:ext cx="6172200"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500" b="1" dirty="0" smtClean="0">
                <a:latin typeface="Ink Free" panose="03080402000500000000" pitchFamily="66" charset="0"/>
              </a:rPr>
              <a:t>Opinion: reflections</a:t>
            </a:r>
            <a:endParaRPr lang="en-GB" sz="3500" b="1" dirty="0">
              <a:latin typeface="Ink Free" panose="03080402000500000000" pitchFamily="66" charset="0"/>
            </a:endParaRPr>
          </a:p>
        </p:txBody>
      </p:sp>
      <p:sp>
        <p:nvSpPr>
          <p:cNvPr id="8" name="Content Placeholder 2"/>
          <p:cNvSpPr>
            <a:spLocks noGrp="1"/>
          </p:cNvSpPr>
          <p:nvPr>
            <p:ph idx="1"/>
          </p:nvPr>
        </p:nvSpPr>
        <p:spPr>
          <a:xfrm>
            <a:off x="466531" y="990600"/>
            <a:ext cx="6172200" cy="1600200"/>
          </a:xfrm>
        </p:spPr>
        <p:txBody>
          <a:bodyPr>
            <a:normAutofit/>
          </a:bodyPr>
          <a:lstStyle/>
          <a:p>
            <a:pPr marL="0" indent="0">
              <a:spcBef>
                <a:spcPts val="0"/>
              </a:spcBef>
              <a:buNone/>
            </a:pPr>
            <a:r>
              <a:rPr lang="en-GB" sz="1800" dirty="0" smtClean="0">
                <a:latin typeface="Ink Free" panose="03080402000500000000" pitchFamily="66" charset="0"/>
              </a:rPr>
              <a:t>Before you begin planning your discursive writing,  make notes summarising the effects debate. Include theorists you have researched, examples and finally, your opinion</a:t>
            </a:r>
            <a:endParaRPr lang="en-GB" sz="1800" dirty="0" smtClean="0">
              <a:latin typeface="Ink Free" panose="03080402000500000000" pitchFamily="66" charset="0"/>
              <a:ea typeface="Georgia"/>
              <a:cs typeface="Georgia"/>
              <a:sym typeface="Georgia"/>
            </a:endParaRPr>
          </a:p>
          <a:p>
            <a:pPr marL="0" indent="0">
              <a:buNone/>
            </a:pPr>
            <a:endParaRPr lang="en-GB" sz="1800" dirty="0">
              <a:latin typeface="Ink Free" panose="03080402000500000000" pitchFamily="66" charset="0"/>
            </a:endParaRPr>
          </a:p>
        </p:txBody>
      </p:sp>
    </p:spTree>
    <p:extLst>
      <p:ext uri="{BB962C8B-B14F-4D97-AF65-F5344CB8AC3E}">
        <p14:creationId xmlns:p14="http://schemas.microsoft.com/office/powerpoint/2010/main" val="1995662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752600"/>
            <a:ext cx="6172200" cy="6553200"/>
          </a:xfrm>
        </p:spPr>
        <p:txBody>
          <a:bodyPr>
            <a:normAutofit/>
          </a:bodyPr>
          <a:lstStyle/>
          <a:p>
            <a:pPr marL="0" indent="0">
              <a:spcBef>
                <a:spcPts val="0"/>
              </a:spcBef>
              <a:buNone/>
            </a:pPr>
            <a:r>
              <a:rPr lang="en-GB" sz="1800" dirty="0" smtClean="0">
                <a:latin typeface="Ink Free" panose="03080402000500000000" pitchFamily="66" charset="0"/>
              </a:rPr>
              <a:t>It </a:t>
            </a:r>
            <a:r>
              <a:rPr lang="en-GB" sz="1800" dirty="0">
                <a:latin typeface="Ink Free" panose="03080402000500000000" pitchFamily="66" charset="0"/>
              </a:rPr>
              <a:t>is important to plan your essay before you start writing. An essay has a clear structure with an introduction, paragraphs with evidence and a conclusion. Evidence, in the form of quotations and examples is the foundation of an effective essay and provides proof for your points.</a:t>
            </a:r>
          </a:p>
          <a:p>
            <a:pPr marL="0" lvl="0" indent="0">
              <a:spcBef>
                <a:spcPts val="1600"/>
              </a:spcBef>
              <a:buNone/>
            </a:pPr>
            <a:r>
              <a:rPr lang="en-GB" sz="1800" dirty="0" smtClean="0">
                <a:latin typeface="Ink Free" panose="03080402000500000000" pitchFamily="66" charset="0"/>
                <a:ea typeface="Georgia"/>
                <a:cs typeface="Georgia"/>
                <a:sym typeface="Georgia"/>
              </a:rPr>
              <a:t>Planning </a:t>
            </a:r>
            <a:r>
              <a:rPr lang="en-GB" sz="1800" dirty="0">
                <a:latin typeface="Ink Free" panose="03080402000500000000" pitchFamily="66" charset="0"/>
                <a:ea typeface="Georgia"/>
                <a:cs typeface="Georgia"/>
                <a:sym typeface="Georgia"/>
              </a:rPr>
              <a:t>your answers is a crucial part in essay </a:t>
            </a:r>
            <a:r>
              <a:rPr lang="en-GB" sz="1800" dirty="0" smtClean="0">
                <a:latin typeface="Ink Free" panose="03080402000500000000" pitchFamily="66" charset="0"/>
                <a:ea typeface="Georgia"/>
                <a:cs typeface="Georgia"/>
                <a:sym typeface="Georgia"/>
              </a:rPr>
              <a:t>writing and getting </a:t>
            </a:r>
            <a:r>
              <a:rPr lang="en-GB" sz="1800" dirty="0">
                <a:latin typeface="Ink Free" panose="03080402000500000000" pitchFamily="66" charset="0"/>
                <a:ea typeface="Georgia"/>
                <a:cs typeface="Georgia"/>
                <a:sym typeface="Georgia"/>
              </a:rPr>
              <a:t>into the habit </a:t>
            </a:r>
            <a:r>
              <a:rPr lang="en-GB" sz="1800" dirty="0" smtClean="0">
                <a:latin typeface="Ink Free" panose="03080402000500000000" pitchFamily="66" charset="0"/>
                <a:ea typeface="Georgia"/>
                <a:cs typeface="Georgia"/>
                <a:sym typeface="Georgia"/>
              </a:rPr>
              <a:t>now will support you in further education.</a:t>
            </a:r>
          </a:p>
          <a:p>
            <a:pPr marL="0" lvl="0" indent="0">
              <a:spcBef>
                <a:spcPts val="1600"/>
              </a:spcBef>
              <a:buNone/>
            </a:pPr>
            <a:r>
              <a:rPr lang="en-GB" sz="1800" dirty="0" smtClean="0">
                <a:latin typeface="Ink Free" panose="03080402000500000000" pitchFamily="66" charset="0"/>
                <a:ea typeface="Georgia"/>
                <a:cs typeface="Georgia"/>
                <a:sym typeface="Georgia"/>
              </a:rPr>
              <a:t>Complete the table on the next page, thinking carefully about the vocabulary and quotations you will use to ensure your paragraphs are focused and concise.</a:t>
            </a:r>
          </a:p>
          <a:p>
            <a:pPr marL="0" lvl="0" indent="0">
              <a:spcBef>
                <a:spcPts val="1600"/>
              </a:spcBef>
              <a:buNone/>
            </a:pPr>
            <a:endParaRPr lang="en-GB" sz="1800" dirty="0" smtClean="0">
              <a:solidFill>
                <a:srgbClr val="000000"/>
              </a:solidFill>
              <a:latin typeface="Ink Free" panose="03080402000500000000" pitchFamily="66" charset="0"/>
              <a:ea typeface="Georgia"/>
              <a:cs typeface="Georgia"/>
              <a:sym typeface="Georgia"/>
            </a:endParaRPr>
          </a:p>
          <a:p>
            <a:pPr marL="0" indent="0">
              <a:buNone/>
            </a:pPr>
            <a:endParaRPr lang="en-GB" sz="1800" dirty="0">
              <a:latin typeface="Ink Free" panose="03080402000500000000" pitchFamily="66" charset="0"/>
            </a:endParaRPr>
          </a:p>
        </p:txBody>
      </p:sp>
      <p:sp>
        <p:nvSpPr>
          <p:cNvPr id="4" name="Title 1"/>
          <p:cNvSpPr txBox="1">
            <a:spLocks/>
          </p:cNvSpPr>
          <p:nvPr/>
        </p:nvSpPr>
        <p:spPr>
          <a:xfrm>
            <a:off x="457200" y="0"/>
            <a:ext cx="6172200"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500" b="1" dirty="0" smtClean="0">
                <a:latin typeface="Ink Free" panose="03080402000500000000" pitchFamily="66" charset="0"/>
              </a:rPr>
              <a:t>Essay planning</a:t>
            </a:r>
            <a:endParaRPr lang="en-GB" sz="3500" b="1" dirty="0">
              <a:latin typeface="Ink Free" panose="03080402000500000000" pitchFamily="66" charset="0"/>
            </a:endParaRPr>
          </a:p>
        </p:txBody>
      </p:sp>
    </p:spTree>
    <p:extLst>
      <p:ext uri="{BB962C8B-B14F-4D97-AF65-F5344CB8AC3E}">
        <p14:creationId xmlns:p14="http://schemas.microsoft.com/office/powerpoint/2010/main" val="2138347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371600"/>
            <a:ext cx="6172200" cy="7543800"/>
          </a:xfrm>
        </p:spPr>
        <p:txBody>
          <a:bodyPr>
            <a:noAutofit/>
          </a:bodyPr>
          <a:lstStyle/>
          <a:p>
            <a:pPr marL="0" indent="0">
              <a:buNone/>
            </a:pPr>
            <a:r>
              <a:rPr lang="en-GB" sz="2000" b="1" dirty="0" smtClean="0">
                <a:latin typeface="Ink Free" panose="03080402000500000000" pitchFamily="66" charset="0"/>
              </a:rPr>
              <a:t>Introduction</a:t>
            </a:r>
          </a:p>
          <a:p>
            <a:pPr marL="0" indent="0">
              <a:buNone/>
            </a:pPr>
            <a:r>
              <a:rPr lang="en-GB" sz="2000" dirty="0">
                <a:latin typeface="Ink Free" panose="03080402000500000000" pitchFamily="66" charset="0"/>
              </a:rPr>
              <a:t>Introduce a hook sentence at the very starting point-something that would sound interesting to the readers. Where you can provide a brief explanation of the issue, or use a quote or rhetorical question. Then pose the arguments on both sides, and summarise. The introduction should be brief where the knowledge needs to be explained specifically. </a:t>
            </a:r>
            <a:endParaRPr lang="en-GB" sz="2000" dirty="0" smtClean="0">
              <a:latin typeface="Ink Free" panose="03080402000500000000" pitchFamily="66" charset="0"/>
            </a:endParaRPr>
          </a:p>
          <a:p>
            <a:pPr marL="0" indent="0">
              <a:buNone/>
            </a:pPr>
            <a:r>
              <a:rPr lang="en-GB" sz="2000" b="1" dirty="0" smtClean="0">
                <a:latin typeface="Ink Free" panose="03080402000500000000" pitchFamily="66" charset="0"/>
              </a:rPr>
              <a:t>Main body [4 paragraphs]</a:t>
            </a:r>
            <a:endParaRPr lang="en-GB" sz="2000" dirty="0" smtClean="0">
              <a:latin typeface="Ink Free" panose="03080402000500000000" pitchFamily="66" charset="0"/>
            </a:endParaRPr>
          </a:p>
          <a:p>
            <a:pPr marL="0" indent="0">
              <a:buNone/>
            </a:pPr>
            <a:r>
              <a:rPr lang="en-GB" sz="2000" dirty="0">
                <a:latin typeface="Ink Free" panose="03080402000500000000" pitchFamily="66" charset="0"/>
              </a:rPr>
              <a:t>You might want to start with a topic sentence that summarises the main point of the paragraph. This sentence acts like a mini introduction for this paragraph of the </a:t>
            </a:r>
            <a:r>
              <a:rPr lang="en-GB" sz="2000" dirty="0" smtClean="0">
                <a:latin typeface="Ink Free" panose="03080402000500000000" pitchFamily="66" charset="0"/>
              </a:rPr>
              <a:t>essay. The </a:t>
            </a:r>
            <a:r>
              <a:rPr lang="en-GB" sz="2000" dirty="0">
                <a:latin typeface="Ink Free" panose="03080402000500000000" pitchFamily="66" charset="0"/>
              </a:rPr>
              <a:t>rest of the paragraph should then develop this main point by providing more explanation, detail and </a:t>
            </a:r>
            <a:r>
              <a:rPr lang="en-GB" sz="2000" dirty="0" smtClean="0">
                <a:latin typeface="Ink Free" panose="03080402000500000000" pitchFamily="66" charset="0"/>
              </a:rPr>
              <a:t>evidence.</a:t>
            </a:r>
            <a:endParaRPr lang="en-GB" sz="2000" dirty="0">
              <a:latin typeface="Ink Free" panose="03080402000500000000" pitchFamily="66" charset="0"/>
            </a:endParaRPr>
          </a:p>
          <a:p>
            <a:pPr marL="0" indent="0">
              <a:buNone/>
            </a:pPr>
            <a:r>
              <a:rPr lang="en-GB" sz="2000" b="1" dirty="0" smtClean="0">
                <a:latin typeface="Ink Free" panose="03080402000500000000" pitchFamily="66" charset="0"/>
              </a:rPr>
              <a:t>Conclusion </a:t>
            </a:r>
          </a:p>
          <a:p>
            <a:pPr marL="0" indent="0">
              <a:buNone/>
            </a:pPr>
            <a:r>
              <a:rPr lang="en-GB" sz="2000" dirty="0">
                <a:latin typeface="Ink Free" panose="03080402000500000000" pitchFamily="66" charset="0"/>
              </a:rPr>
              <a:t>A conclusion is the final paragraph of your essay. It should tie all the loose ends of your argument together.</a:t>
            </a:r>
          </a:p>
          <a:p>
            <a:pPr marL="0" indent="0">
              <a:buNone/>
            </a:pPr>
            <a:r>
              <a:rPr lang="en-GB" sz="2000" dirty="0">
                <a:latin typeface="Ink Free" panose="03080402000500000000" pitchFamily="66" charset="0"/>
              </a:rPr>
              <a:t>An effective conclusion </a:t>
            </a:r>
            <a:r>
              <a:rPr lang="en-GB" sz="2000" dirty="0" smtClean="0">
                <a:latin typeface="Ink Free" panose="03080402000500000000" pitchFamily="66" charset="0"/>
              </a:rPr>
              <a:t>may: restate</a:t>
            </a:r>
            <a:r>
              <a:rPr lang="en-GB" sz="2000" dirty="0">
                <a:latin typeface="Ink Free" panose="03080402000500000000" pitchFamily="66" charset="0"/>
              </a:rPr>
              <a:t> your main </a:t>
            </a:r>
            <a:r>
              <a:rPr lang="en-GB" sz="2000" dirty="0" smtClean="0">
                <a:latin typeface="Ink Free" panose="03080402000500000000" pitchFamily="66" charset="0"/>
              </a:rPr>
              <a:t>idea, directly</a:t>
            </a:r>
            <a:r>
              <a:rPr lang="en-GB" sz="2000" dirty="0">
                <a:latin typeface="Ink Free" panose="03080402000500000000" pitchFamily="66" charset="0"/>
              </a:rPr>
              <a:t> link back to the essay title or </a:t>
            </a:r>
            <a:r>
              <a:rPr lang="en-GB" sz="2000" dirty="0" smtClean="0">
                <a:latin typeface="Ink Free" panose="03080402000500000000" pitchFamily="66" charset="0"/>
              </a:rPr>
              <a:t>question, briefly</a:t>
            </a:r>
            <a:r>
              <a:rPr lang="en-GB" sz="2000" dirty="0">
                <a:latin typeface="Ink Free" panose="03080402000500000000" pitchFamily="66" charset="0"/>
              </a:rPr>
              <a:t> summarise the key supporting </a:t>
            </a:r>
            <a:r>
              <a:rPr lang="en-GB" sz="2000" dirty="0" smtClean="0">
                <a:latin typeface="Ink Free" panose="03080402000500000000" pitchFamily="66" charset="0"/>
              </a:rPr>
              <a:t>points, give </a:t>
            </a:r>
            <a:r>
              <a:rPr lang="en-GB" sz="2000" dirty="0">
                <a:latin typeface="Ink Free" panose="03080402000500000000" pitchFamily="66" charset="0"/>
              </a:rPr>
              <a:t>readers something to remember - a final thoughtful idea or reflection</a:t>
            </a:r>
          </a:p>
          <a:p>
            <a:endParaRPr lang="en-GB" sz="2000" dirty="0" smtClean="0">
              <a:latin typeface="Ink Free" panose="03080402000500000000" pitchFamily="66" charset="0"/>
            </a:endParaRPr>
          </a:p>
        </p:txBody>
      </p:sp>
      <p:sp>
        <p:nvSpPr>
          <p:cNvPr id="4" name="Title 1"/>
          <p:cNvSpPr txBox="1">
            <a:spLocks/>
          </p:cNvSpPr>
          <p:nvPr/>
        </p:nvSpPr>
        <p:spPr>
          <a:xfrm>
            <a:off x="457200" y="0"/>
            <a:ext cx="6172200"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500" b="1" dirty="0" smtClean="0">
                <a:latin typeface="Ink Free" panose="03080402000500000000" pitchFamily="66" charset="0"/>
              </a:rPr>
              <a:t>Guide to… essay writing</a:t>
            </a:r>
            <a:endParaRPr lang="en-GB" sz="3500" b="1" dirty="0">
              <a:latin typeface="Ink Free" panose="03080402000500000000" pitchFamily="66" charset="0"/>
            </a:endParaRPr>
          </a:p>
        </p:txBody>
      </p:sp>
    </p:spTree>
    <p:extLst>
      <p:ext uri="{BB962C8B-B14F-4D97-AF65-F5344CB8AC3E}">
        <p14:creationId xmlns:p14="http://schemas.microsoft.com/office/powerpoint/2010/main" val="12002925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03924493"/>
              </p:ext>
            </p:extLst>
          </p:nvPr>
        </p:nvGraphicFramePr>
        <p:xfrm>
          <a:off x="381000" y="2691067"/>
          <a:ext cx="6096000" cy="6148133"/>
        </p:xfrm>
        <a:graphic>
          <a:graphicData uri="http://schemas.openxmlformats.org/drawingml/2006/table">
            <a:tbl>
              <a:tblPr firstRow="1" bandRow="1">
                <a:tableStyleId>{5940675A-B579-460E-94D1-54222C63F5DA}</a:tableStyleId>
              </a:tblPr>
              <a:tblGrid>
                <a:gridCol w="1447800">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tblGrid>
              <a:tr h="387413">
                <a:tc>
                  <a:txBody>
                    <a:bodyPr/>
                    <a:lstStyle/>
                    <a:p>
                      <a:r>
                        <a:rPr lang="en-GB" sz="1800" b="1" dirty="0" smtClean="0">
                          <a:latin typeface="Ink Free" panose="03080402000500000000" pitchFamily="66" charset="0"/>
                        </a:rPr>
                        <a:t>Key word</a:t>
                      </a:r>
                      <a:endParaRPr lang="en-GB" sz="1800" b="1" dirty="0">
                        <a:latin typeface="Ink Free" panose="03080402000500000000" pitchFamily="66" charset="0"/>
                      </a:endParaRPr>
                    </a:p>
                  </a:txBody>
                  <a:tcPr>
                    <a:solidFill>
                      <a:schemeClr val="bg1">
                        <a:lumMod val="85000"/>
                      </a:schemeClr>
                    </a:solidFill>
                  </a:tcPr>
                </a:tc>
                <a:tc>
                  <a:txBody>
                    <a:bodyPr/>
                    <a:lstStyle/>
                    <a:p>
                      <a:r>
                        <a:rPr lang="en-GB" sz="1800" b="1" dirty="0" smtClean="0">
                          <a:latin typeface="Ink Free" panose="03080402000500000000" pitchFamily="66" charset="0"/>
                        </a:rPr>
                        <a:t>Where</a:t>
                      </a:r>
                      <a:r>
                        <a:rPr lang="en-GB" sz="1800" b="1" baseline="0" dirty="0" smtClean="0">
                          <a:latin typeface="Ink Free" panose="03080402000500000000" pitchFamily="66" charset="0"/>
                        </a:rPr>
                        <a:t> will I include them specifically?</a:t>
                      </a:r>
                      <a:endParaRPr lang="en-GB" sz="1800" b="1" dirty="0">
                        <a:latin typeface="Ink Free" panose="03080402000500000000" pitchFamily="66" charset="0"/>
                      </a:endParaRPr>
                    </a:p>
                  </a:txBody>
                  <a:tcPr>
                    <a:solidFill>
                      <a:schemeClr val="bg1">
                        <a:lumMod val="85000"/>
                      </a:schemeClr>
                    </a:solidFill>
                  </a:tcPr>
                </a:tc>
                <a:extLst>
                  <a:ext uri="{0D108BD9-81ED-4DB2-BD59-A6C34878D82A}">
                    <a16:rowId xmlns:a16="http://schemas.microsoft.com/office/drawing/2014/main" val="10000"/>
                  </a:ext>
                </a:extLst>
              </a:tr>
              <a:tr h="6258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Ink Free" panose="03080402000500000000" pitchFamily="66" charset="0"/>
                        </a:rPr>
                        <a:t>Consumption</a:t>
                      </a:r>
                    </a:p>
                    <a:p>
                      <a:endParaRPr lang="en-GB" sz="1800" dirty="0">
                        <a:latin typeface="Ink Free" panose="03080402000500000000" pitchFamily="66" charset="0"/>
                      </a:endParaRPr>
                    </a:p>
                  </a:txBody>
                  <a:tcPr/>
                </a:tc>
                <a:tc>
                  <a:txBody>
                    <a:bodyPr/>
                    <a:lstStyle/>
                    <a:p>
                      <a:endParaRPr lang="en-GB" sz="1800" dirty="0">
                        <a:latin typeface="Ink Free" panose="03080402000500000000" pitchFamily="66" charset="0"/>
                      </a:endParaRPr>
                    </a:p>
                  </a:txBody>
                  <a:tcPr/>
                </a:tc>
                <a:extLst>
                  <a:ext uri="{0D108BD9-81ED-4DB2-BD59-A6C34878D82A}">
                    <a16:rowId xmlns:a16="http://schemas.microsoft.com/office/drawing/2014/main" val="10001"/>
                  </a:ext>
                </a:extLst>
              </a:tr>
              <a:tr h="625821">
                <a:tc>
                  <a:txBody>
                    <a:bodyPr/>
                    <a:lstStyle/>
                    <a:p>
                      <a:r>
                        <a:rPr lang="en-GB" sz="1800" dirty="0" smtClean="0">
                          <a:latin typeface="Ink Free" panose="03080402000500000000" pitchFamily="66" charset="0"/>
                        </a:rPr>
                        <a:t>Influence</a:t>
                      </a:r>
                    </a:p>
                    <a:p>
                      <a:endParaRPr lang="en-GB" sz="1800" dirty="0">
                        <a:latin typeface="Ink Free" panose="03080402000500000000" pitchFamily="66" charset="0"/>
                      </a:endParaRPr>
                    </a:p>
                  </a:txBody>
                  <a:tcPr/>
                </a:tc>
                <a:tc>
                  <a:txBody>
                    <a:bodyPr/>
                    <a:lstStyle/>
                    <a:p>
                      <a:endParaRPr lang="en-GB" sz="1800" dirty="0">
                        <a:latin typeface="Ink Free" panose="03080402000500000000" pitchFamily="66" charset="0"/>
                      </a:endParaRPr>
                    </a:p>
                  </a:txBody>
                  <a:tcPr/>
                </a:tc>
                <a:extLst>
                  <a:ext uri="{0D108BD9-81ED-4DB2-BD59-A6C34878D82A}">
                    <a16:rowId xmlns:a16="http://schemas.microsoft.com/office/drawing/2014/main" val="10002"/>
                  </a:ext>
                </a:extLst>
              </a:tr>
              <a:tr h="625821">
                <a:tc>
                  <a:txBody>
                    <a:bodyPr/>
                    <a:lstStyle/>
                    <a:p>
                      <a:r>
                        <a:rPr lang="en-GB" sz="1800" dirty="0" smtClean="0">
                          <a:latin typeface="Ink Free" panose="03080402000500000000" pitchFamily="66" charset="0"/>
                        </a:rPr>
                        <a:t>Hypodermic</a:t>
                      </a:r>
                    </a:p>
                    <a:p>
                      <a:endParaRPr lang="en-GB" sz="1800" dirty="0">
                        <a:latin typeface="Ink Free" panose="03080402000500000000" pitchFamily="66" charset="0"/>
                      </a:endParaRPr>
                    </a:p>
                  </a:txBody>
                  <a:tcPr/>
                </a:tc>
                <a:tc>
                  <a:txBody>
                    <a:bodyPr/>
                    <a:lstStyle/>
                    <a:p>
                      <a:r>
                        <a:rPr lang="en-GB" sz="1800" dirty="0" smtClean="0">
                          <a:solidFill>
                            <a:srgbClr val="FF0000"/>
                          </a:solidFill>
                          <a:latin typeface="Ink Free" panose="03080402000500000000" pitchFamily="66" charset="0"/>
                        </a:rPr>
                        <a:t>Passive</a:t>
                      </a:r>
                      <a:r>
                        <a:rPr lang="en-GB" sz="1800" baseline="0" dirty="0" smtClean="0">
                          <a:solidFill>
                            <a:srgbClr val="FF0000"/>
                          </a:solidFill>
                          <a:latin typeface="Ink Free" panose="03080402000500000000" pitchFamily="66" charset="0"/>
                        </a:rPr>
                        <a:t> audience theory paragraph </a:t>
                      </a:r>
                      <a:endParaRPr lang="en-GB" sz="1800" dirty="0">
                        <a:solidFill>
                          <a:srgbClr val="FF0000"/>
                        </a:solidFill>
                        <a:latin typeface="Ink Free" panose="03080402000500000000" pitchFamily="66" charset="0"/>
                      </a:endParaRPr>
                    </a:p>
                  </a:txBody>
                  <a:tcPr/>
                </a:tc>
                <a:extLst>
                  <a:ext uri="{0D108BD9-81ED-4DB2-BD59-A6C34878D82A}">
                    <a16:rowId xmlns:a16="http://schemas.microsoft.com/office/drawing/2014/main" val="10003"/>
                  </a:ext>
                </a:extLst>
              </a:tr>
              <a:tr h="625821">
                <a:tc>
                  <a:txBody>
                    <a:bodyPr/>
                    <a:lstStyle/>
                    <a:p>
                      <a:r>
                        <a:rPr lang="en-GB" sz="1800" dirty="0" smtClean="0">
                          <a:latin typeface="Ink Free" panose="03080402000500000000" pitchFamily="66" charset="0"/>
                        </a:rPr>
                        <a:t>Audience</a:t>
                      </a:r>
                    </a:p>
                    <a:p>
                      <a:endParaRPr lang="en-GB" sz="1800" dirty="0">
                        <a:latin typeface="Ink Free" panose="03080402000500000000" pitchFamily="66" charset="0"/>
                      </a:endParaRPr>
                    </a:p>
                  </a:txBody>
                  <a:tcPr/>
                </a:tc>
                <a:tc>
                  <a:txBody>
                    <a:bodyPr/>
                    <a:lstStyle/>
                    <a:p>
                      <a:endParaRPr lang="en-GB" sz="1800">
                        <a:latin typeface="Ink Free" panose="03080402000500000000" pitchFamily="66" charset="0"/>
                      </a:endParaRPr>
                    </a:p>
                  </a:txBody>
                  <a:tcPr/>
                </a:tc>
                <a:extLst>
                  <a:ext uri="{0D108BD9-81ED-4DB2-BD59-A6C34878D82A}">
                    <a16:rowId xmlns:a16="http://schemas.microsoft.com/office/drawing/2014/main" val="10004"/>
                  </a:ext>
                </a:extLst>
              </a:tr>
              <a:tr h="625821">
                <a:tc>
                  <a:txBody>
                    <a:bodyPr/>
                    <a:lstStyle/>
                    <a:p>
                      <a:r>
                        <a:rPr lang="en-GB" sz="1800" dirty="0" smtClean="0">
                          <a:latin typeface="Ink Free" panose="03080402000500000000" pitchFamily="66" charset="0"/>
                        </a:rPr>
                        <a:t>Gratification</a:t>
                      </a:r>
                    </a:p>
                    <a:p>
                      <a:endParaRPr lang="en-GB" sz="1800" dirty="0">
                        <a:latin typeface="Ink Free" panose="03080402000500000000" pitchFamily="66" charset="0"/>
                      </a:endParaRPr>
                    </a:p>
                  </a:txBody>
                  <a:tcPr/>
                </a:tc>
                <a:tc>
                  <a:txBody>
                    <a:bodyPr/>
                    <a:lstStyle/>
                    <a:p>
                      <a:r>
                        <a:rPr lang="en-GB" sz="1800" dirty="0" smtClean="0">
                          <a:solidFill>
                            <a:srgbClr val="00B050"/>
                          </a:solidFill>
                          <a:latin typeface="Ink Free" panose="03080402000500000000" pitchFamily="66" charset="0"/>
                        </a:rPr>
                        <a:t>Active audience theory paragraph</a:t>
                      </a:r>
                      <a:r>
                        <a:rPr lang="en-GB" sz="1800" baseline="0" dirty="0" smtClean="0">
                          <a:solidFill>
                            <a:srgbClr val="00B050"/>
                          </a:solidFill>
                          <a:latin typeface="Ink Free" panose="03080402000500000000" pitchFamily="66" charset="0"/>
                        </a:rPr>
                        <a:t> </a:t>
                      </a:r>
                      <a:endParaRPr lang="en-GB" sz="1800" dirty="0">
                        <a:solidFill>
                          <a:srgbClr val="00B050"/>
                        </a:solidFill>
                        <a:latin typeface="Ink Free" panose="03080402000500000000" pitchFamily="66" charset="0"/>
                      </a:endParaRPr>
                    </a:p>
                  </a:txBody>
                  <a:tcPr/>
                </a:tc>
                <a:extLst>
                  <a:ext uri="{0D108BD9-81ED-4DB2-BD59-A6C34878D82A}">
                    <a16:rowId xmlns:a16="http://schemas.microsoft.com/office/drawing/2014/main" val="10005"/>
                  </a:ext>
                </a:extLst>
              </a:tr>
              <a:tr h="625821">
                <a:tc>
                  <a:txBody>
                    <a:bodyPr/>
                    <a:lstStyle/>
                    <a:p>
                      <a:r>
                        <a:rPr lang="en-GB" sz="1800" dirty="0" smtClean="0">
                          <a:latin typeface="Ink Free" panose="03080402000500000000" pitchFamily="66" charset="0"/>
                        </a:rPr>
                        <a:t>Active</a:t>
                      </a:r>
                    </a:p>
                    <a:p>
                      <a:endParaRPr lang="en-GB" sz="1800" dirty="0">
                        <a:latin typeface="Ink Free" panose="03080402000500000000" pitchFamily="66" charset="0"/>
                      </a:endParaRPr>
                    </a:p>
                  </a:txBody>
                  <a:tcPr/>
                </a:tc>
                <a:tc>
                  <a:txBody>
                    <a:bodyPr/>
                    <a:lstStyle/>
                    <a:p>
                      <a:endParaRPr lang="en-GB" sz="1800" dirty="0">
                        <a:latin typeface="Ink Free" panose="03080402000500000000" pitchFamily="66" charset="0"/>
                      </a:endParaRPr>
                    </a:p>
                  </a:txBody>
                  <a:tcPr/>
                </a:tc>
                <a:extLst>
                  <a:ext uri="{0D108BD9-81ED-4DB2-BD59-A6C34878D82A}">
                    <a16:rowId xmlns:a16="http://schemas.microsoft.com/office/drawing/2014/main" val="10006"/>
                  </a:ext>
                </a:extLst>
              </a:tr>
              <a:tr h="625821">
                <a:tc>
                  <a:txBody>
                    <a:bodyPr/>
                    <a:lstStyle/>
                    <a:p>
                      <a:r>
                        <a:rPr lang="en-GB" sz="1800" dirty="0" smtClean="0">
                          <a:latin typeface="Ink Free" panose="03080402000500000000" pitchFamily="66" charset="0"/>
                        </a:rPr>
                        <a:t>Passive</a:t>
                      </a:r>
                    </a:p>
                    <a:p>
                      <a:endParaRPr lang="en-GB" sz="1800" dirty="0">
                        <a:latin typeface="Ink Free" panose="03080402000500000000" pitchFamily="66" charset="0"/>
                      </a:endParaRPr>
                    </a:p>
                  </a:txBody>
                  <a:tcPr/>
                </a:tc>
                <a:tc>
                  <a:txBody>
                    <a:bodyPr/>
                    <a:lstStyle/>
                    <a:p>
                      <a:endParaRPr lang="en-GB" sz="1800" dirty="0">
                        <a:latin typeface="Ink Free" panose="03080402000500000000" pitchFamily="66" charset="0"/>
                      </a:endParaRPr>
                    </a:p>
                  </a:txBody>
                  <a:tcPr/>
                </a:tc>
                <a:extLst>
                  <a:ext uri="{0D108BD9-81ED-4DB2-BD59-A6C34878D82A}">
                    <a16:rowId xmlns:a16="http://schemas.microsoft.com/office/drawing/2014/main" val="10007"/>
                  </a:ext>
                </a:extLst>
              </a:tr>
              <a:tr h="625821">
                <a:tc>
                  <a:txBody>
                    <a:bodyPr/>
                    <a:lstStyle/>
                    <a:p>
                      <a:r>
                        <a:rPr lang="en-GB" sz="1800" dirty="0" smtClean="0">
                          <a:latin typeface="Ink Free" panose="03080402000500000000" pitchFamily="66" charset="0"/>
                        </a:rPr>
                        <a:t>Ideology</a:t>
                      </a:r>
                    </a:p>
                    <a:p>
                      <a:endParaRPr lang="en-GB" sz="1800" dirty="0">
                        <a:latin typeface="Ink Free" panose="03080402000500000000" pitchFamily="66" charset="0"/>
                      </a:endParaRPr>
                    </a:p>
                  </a:txBody>
                  <a:tcPr/>
                </a:tc>
                <a:tc>
                  <a:txBody>
                    <a:bodyPr/>
                    <a:lstStyle/>
                    <a:p>
                      <a:endParaRPr lang="en-GB" sz="1800" dirty="0">
                        <a:latin typeface="Ink Free" panose="03080402000500000000" pitchFamily="66" charset="0"/>
                      </a:endParaRPr>
                    </a:p>
                  </a:txBody>
                  <a:tcPr/>
                </a:tc>
                <a:extLst>
                  <a:ext uri="{0D108BD9-81ED-4DB2-BD59-A6C34878D82A}">
                    <a16:rowId xmlns:a16="http://schemas.microsoft.com/office/drawing/2014/main" val="10008"/>
                  </a:ext>
                </a:extLst>
              </a:tr>
              <a:tr h="625821">
                <a:tc>
                  <a:txBody>
                    <a:bodyPr/>
                    <a:lstStyle/>
                    <a:p>
                      <a:r>
                        <a:rPr lang="en-GB" sz="1800" dirty="0" smtClean="0">
                          <a:latin typeface="Ink Free" panose="03080402000500000000" pitchFamily="66" charset="0"/>
                        </a:rPr>
                        <a:t>Prosumer</a:t>
                      </a:r>
                    </a:p>
                    <a:p>
                      <a:endParaRPr lang="en-GB" sz="1800" dirty="0">
                        <a:latin typeface="Ink Free" panose="03080402000500000000" pitchFamily="66" charset="0"/>
                      </a:endParaRPr>
                    </a:p>
                  </a:txBody>
                  <a:tcPr/>
                </a:tc>
                <a:tc>
                  <a:txBody>
                    <a:bodyPr/>
                    <a:lstStyle/>
                    <a:p>
                      <a:endParaRPr lang="en-GB" sz="1800" dirty="0">
                        <a:latin typeface="Ink Free" panose="03080402000500000000" pitchFamily="66" charset="0"/>
                      </a:endParaRPr>
                    </a:p>
                  </a:txBody>
                  <a:tcPr/>
                </a:tc>
                <a:extLst>
                  <a:ext uri="{0D108BD9-81ED-4DB2-BD59-A6C34878D82A}">
                    <a16:rowId xmlns:a16="http://schemas.microsoft.com/office/drawing/2014/main" val="10009"/>
                  </a:ext>
                </a:extLst>
              </a:tr>
            </a:tbl>
          </a:graphicData>
        </a:graphic>
      </p:graphicFrame>
      <p:sp>
        <p:nvSpPr>
          <p:cNvPr id="3" name="Rectangle 2"/>
          <p:cNvSpPr/>
          <p:nvPr/>
        </p:nvSpPr>
        <p:spPr>
          <a:xfrm>
            <a:off x="381000" y="1371600"/>
            <a:ext cx="6096000" cy="1200329"/>
          </a:xfrm>
          <a:prstGeom prst="rect">
            <a:avLst/>
          </a:prstGeom>
        </p:spPr>
        <p:txBody>
          <a:bodyPr wrap="square">
            <a:spAutoFit/>
          </a:bodyPr>
          <a:lstStyle/>
          <a:p>
            <a:r>
              <a:rPr lang="en-GB" dirty="0" smtClean="0">
                <a:latin typeface="Ink Free" panose="03080402000500000000" pitchFamily="66" charset="0"/>
              </a:rPr>
              <a:t>You should now be familiar with these key words, plot them into your essay plan on the next page [some of them can be use in more than one section e.g. audience will feature heavily]</a:t>
            </a:r>
            <a:endParaRPr lang="en-GB" dirty="0"/>
          </a:p>
        </p:txBody>
      </p:sp>
      <p:sp>
        <p:nvSpPr>
          <p:cNvPr id="5" name="Title 1"/>
          <p:cNvSpPr txBox="1">
            <a:spLocks/>
          </p:cNvSpPr>
          <p:nvPr/>
        </p:nvSpPr>
        <p:spPr>
          <a:xfrm>
            <a:off x="342900" y="0"/>
            <a:ext cx="6172200"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500" b="1" dirty="0" smtClean="0">
                <a:latin typeface="Ink Free" panose="03080402000500000000" pitchFamily="66" charset="0"/>
              </a:rPr>
              <a:t>Key words</a:t>
            </a:r>
            <a:endParaRPr lang="en-GB" sz="3500" b="1" dirty="0">
              <a:latin typeface="Ink Free" panose="03080402000500000000" pitchFamily="66" charset="0"/>
            </a:endParaRPr>
          </a:p>
        </p:txBody>
      </p:sp>
    </p:spTree>
    <p:extLst>
      <p:ext uri="{BB962C8B-B14F-4D97-AF65-F5344CB8AC3E}">
        <p14:creationId xmlns:p14="http://schemas.microsoft.com/office/powerpoint/2010/main" val="4186868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143000"/>
            <a:ext cx="5257800" cy="6986528"/>
          </a:xfrm>
          <a:prstGeom prst="rect">
            <a:avLst/>
          </a:prstGeom>
          <a:noFill/>
          <a:ln w="76200">
            <a:solidFill>
              <a:srgbClr val="7030A0"/>
            </a:solidFill>
          </a:ln>
        </p:spPr>
        <p:txBody>
          <a:bodyPr wrap="square" rtlCol="0">
            <a:spAutoFit/>
          </a:bodyPr>
          <a:lstStyle/>
          <a:p>
            <a:r>
              <a:rPr lang="en-US" sz="3200" i="1" dirty="0" smtClean="0">
                <a:latin typeface="Ink Free" panose="03080402000500000000" pitchFamily="66" charset="0"/>
              </a:rPr>
              <a:t>Across the course you will be asked to apply 19 key theories. So that you are ready to apply them to the set media products on your media A level course, now is the time to find out what the key ideas are. For each theorist and theory, provide a paragraph that explains their theory. If you paste material, highlight key words and supply the URL (exact web address).</a:t>
            </a:r>
            <a:endParaRPr lang="en-GB" sz="3200" i="1" dirty="0">
              <a:latin typeface="Ink Free" panose="03080402000500000000" pitchFamily="66" charset="0"/>
            </a:endParaRPr>
          </a:p>
        </p:txBody>
      </p:sp>
      <p:pic>
        <p:nvPicPr>
          <p:cNvPr id="4" name="Picture 3"/>
          <p:cNvPicPr>
            <a:picLocks noChangeAspect="1"/>
          </p:cNvPicPr>
          <p:nvPr/>
        </p:nvPicPr>
        <p:blipFill>
          <a:blip r:embed="rId2"/>
          <a:stretch>
            <a:fillRect/>
          </a:stretch>
        </p:blipFill>
        <p:spPr>
          <a:xfrm>
            <a:off x="2362200" y="0"/>
            <a:ext cx="1866900" cy="981075"/>
          </a:xfrm>
          <a:prstGeom prst="rect">
            <a:avLst/>
          </a:prstGeom>
        </p:spPr>
      </p:pic>
      <p:pic>
        <p:nvPicPr>
          <p:cNvPr id="5" name="Picture 4"/>
          <p:cNvPicPr>
            <a:picLocks noChangeAspect="1"/>
          </p:cNvPicPr>
          <p:nvPr/>
        </p:nvPicPr>
        <p:blipFill>
          <a:blip r:embed="rId3"/>
          <a:stretch>
            <a:fillRect/>
          </a:stretch>
        </p:blipFill>
        <p:spPr>
          <a:xfrm>
            <a:off x="2362200" y="8262270"/>
            <a:ext cx="2097526" cy="745787"/>
          </a:xfrm>
          <a:prstGeom prst="rect">
            <a:avLst/>
          </a:prstGeom>
        </p:spPr>
      </p:pic>
    </p:spTree>
    <p:extLst>
      <p:ext uri="{BB962C8B-B14F-4D97-AF65-F5344CB8AC3E}">
        <p14:creationId xmlns:p14="http://schemas.microsoft.com/office/powerpoint/2010/main" val="173533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00013578"/>
              </p:ext>
            </p:extLst>
          </p:nvPr>
        </p:nvGraphicFramePr>
        <p:xfrm>
          <a:off x="190500" y="1463040"/>
          <a:ext cx="6515100" cy="5852160"/>
        </p:xfrm>
        <a:graphic>
          <a:graphicData uri="http://schemas.openxmlformats.org/drawingml/2006/table">
            <a:tbl>
              <a:tblPr firstRow="1" bandRow="1">
                <a:tableStyleId>{5940675A-B579-460E-94D1-54222C63F5DA}</a:tableStyleId>
              </a:tblPr>
              <a:tblGrid>
                <a:gridCol w="2171700">
                  <a:extLst>
                    <a:ext uri="{9D8B030D-6E8A-4147-A177-3AD203B41FA5}">
                      <a16:colId xmlns:a16="http://schemas.microsoft.com/office/drawing/2014/main" val="20000"/>
                    </a:ext>
                  </a:extLst>
                </a:gridCol>
                <a:gridCol w="2171700">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tblGrid>
              <a:tr h="257331">
                <a:tc>
                  <a:txBody>
                    <a:bodyPr/>
                    <a:lstStyle/>
                    <a:p>
                      <a:r>
                        <a:rPr lang="en-GB" b="1" dirty="0" smtClean="0">
                          <a:latin typeface="Ink Free" panose="03080402000500000000" pitchFamily="66" charset="0"/>
                        </a:rPr>
                        <a:t>Introduction</a:t>
                      </a:r>
                      <a:endParaRPr lang="en-GB" b="1" dirty="0">
                        <a:latin typeface="Ink Free" panose="03080402000500000000" pitchFamily="66" charset="0"/>
                      </a:endParaRPr>
                    </a:p>
                  </a:txBody>
                  <a:tcPr>
                    <a:solidFill>
                      <a:schemeClr val="bg1">
                        <a:lumMod val="85000"/>
                      </a:schemeClr>
                    </a:solidFill>
                  </a:tcPr>
                </a:tc>
                <a:tc>
                  <a:txBody>
                    <a:bodyPr/>
                    <a:lstStyle/>
                    <a:p>
                      <a:r>
                        <a:rPr lang="en-GB" b="1" dirty="0" smtClean="0">
                          <a:latin typeface="Ink Free" panose="03080402000500000000" pitchFamily="66" charset="0"/>
                        </a:rPr>
                        <a:t>Giving examples</a:t>
                      </a:r>
                      <a:endParaRPr lang="en-GB" b="1" dirty="0">
                        <a:latin typeface="Ink Free" panose="03080402000500000000" pitchFamily="66" charset="0"/>
                      </a:endParaRPr>
                    </a:p>
                  </a:txBody>
                  <a:tcPr>
                    <a:solidFill>
                      <a:schemeClr val="bg1">
                        <a:lumMod val="85000"/>
                      </a:schemeClr>
                    </a:solidFill>
                  </a:tcPr>
                </a:tc>
                <a:tc>
                  <a:txBody>
                    <a:bodyPr/>
                    <a:lstStyle/>
                    <a:p>
                      <a:r>
                        <a:rPr lang="en-GB" b="1" dirty="0" smtClean="0">
                          <a:latin typeface="Ink Free" panose="03080402000500000000" pitchFamily="66" charset="0"/>
                        </a:rPr>
                        <a:t>Analysis</a:t>
                      </a:r>
                      <a:endParaRPr lang="en-GB" b="1" dirty="0">
                        <a:latin typeface="Ink Free" panose="03080402000500000000" pitchFamily="66" charset="0"/>
                      </a:endParaRPr>
                    </a:p>
                  </a:txBody>
                  <a:tcPr>
                    <a:solidFill>
                      <a:schemeClr val="bg1">
                        <a:lumMod val="85000"/>
                      </a:schemeClr>
                    </a:solidFill>
                  </a:tcPr>
                </a:tc>
                <a:extLst>
                  <a:ext uri="{0D108BD9-81ED-4DB2-BD59-A6C34878D82A}">
                    <a16:rowId xmlns:a16="http://schemas.microsoft.com/office/drawing/2014/main" val="10000"/>
                  </a:ext>
                </a:extLst>
              </a:tr>
              <a:tr h="2380310">
                <a:tc>
                  <a:txBody>
                    <a:bodyPr/>
                    <a:lstStyle/>
                    <a:p>
                      <a:pPr marL="285750" indent="-285750">
                        <a:buFont typeface="Arial" panose="020B0604020202020204" pitchFamily="34" charset="0"/>
                        <a:buChar char="•"/>
                      </a:pPr>
                      <a:r>
                        <a:rPr lang="en-GB" dirty="0" smtClean="0">
                          <a:latin typeface="Ink Free" panose="03080402000500000000" pitchFamily="66" charset="0"/>
                        </a:rPr>
                        <a:t>The debate</a:t>
                      </a:r>
                      <a:r>
                        <a:rPr lang="en-GB" baseline="0" dirty="0" smtClean="0">
                          <a:latin typeface="Ink Free" panose="03080402000500000000" pitchFamily="66" charset="0"/>
                        </a:rPr>
                        <a:t> is focused on...</a:t>
                      </a:r>
                    </a:p>
                    <a:p>
                      <a:pPr marL="285750" indent="-285750">
                        <a:buFont typeface="Arial" panose="020B0604020202020204" pitchFamily="34" charset="0"/>
                        <a:buChar char="•"/>
                      </a:pPr>
                      <a:r>
                        <a:rPr lang="en-GB" baseline="0" dirty="0" smtClean="0">
                          <a:latin typeface="Ink Free" panose="03080402000500000000" pitchFamily="66" charset="0"/>
                        </a:rPr>
                        <a:t>The central theme</a:t>
                      </a:r>
                    </a:p>
                    <a:p>
                      <a:pPr marL="285750" indent="-285750">
                        <a:buFont typeface="Arial" panose="020B0604020202020204" pitchFamily="34" charset="0"/>
                        <a:buChar char="•"/>
                      </a:pPr>
                      <a:r>
                        <a:rPr lang="en-GB" baseline="0" dirty="0" smtClean="0">
                          <a:latin typeface="Ink Free" panose="03080402000500000000" pitchFamily="66" charset="0"/>
                        </a:rPr>
                        <a:t>...is defined as…</a:t>
                      </a:r>
                    </a:p>
                    <a:p>
                      <a:pPr marL="285750" indent="-285750">
                        <a:buFont typeface="Arial" panose="020B0604020202020204" pitchFamily="34" charset="0"/>
                        <a:buChar char="•"/>
                      </a:pPr>
                      <a:r>
                        <a:rPr lang="en-GB" baseline="0" dirty="0" smtClean="0">
                          <a:latin typeface="Ink Free" panose="03080402000500000000" pitchFamily="66" charset="0"/>
                        </a:rPr>
                        <a:t>The key aspects discussed…</a:t>
                      </a:r>
                      <a:endParaRPr lang="en-GB" dirty="0">
                        <a:latin typeface="Ink Free" panose="03080402000500000000" pitchFamily="66" charset="0"/>
                      </a:endParaRPr>
                    </a:p>
                  </a:txBody>
                  <a:tcPr/>
                </a:tc>
                <a:tc>
                  <a:txBody>
                    <a:bodyPr/>
                    <a:lstStyle/>
                    <a:p>
                      <a:pPr marL="285750" indent="-285750">
                        <a:buFont typeface="Arial" panose="020B0604020202020204" pitchFamily="34" charset="0"/>
                        <a:buChar char="•"/>
                      </a:pPr>
                      <a:r>
                        <a:rPr lang="en-GB" dirty="0" smtClean="0">
                          <a:latin typeface="Ink Free" panose="03080402000500000000" pitchFamily="66" charset="0"/>
                        </a:rPr>
                        <a:t>An illustration of</a:t>
                      </a:r>
                      <a:r>
                        <a:rPr lang="en-GB" baseline="0" dirty="0" smtClean="0">
                          <a:latin typeface="Ink Free" panose="03080402000500000000" pitchFamily="66" charset="0"/>
                        </a:rPr>
                        <a:t> this…</a:t>
                      </a:r>
                    </a:p>
                    <a:p>
                      <a:pPr marL="285750" indent="-285750">
                        <a:buFont typeface="Arial" panose="020B0604020202020204" pitchFamily="34" charset="0"/>
                        <a:buChar char="•"/>
                      </a:pPr>
                      <a:r>
                        <a:rPr lang="en-GB" baseline="0" dirty="0" smtClean="0">
                          <a:latin typeface="Ink Free" panose="03080402000500000000" pitchFamily="66" charset="0"/>
                        </a:rPr>
                        <a:t>For example…</a:t>
                      </a:r>
                    </a:p>
                    <a:p>
                      <a:pPr marL="285750" indent="-285750">
                        <a:buFont typeface="Arial" panose="020B0604020202020204" pitchFamily="34" charset="0"/>
                        <a:buChar char="•"/>
                      </a:pPr>
                      <a:r>
                        <a:rPr lang="en-GB" baseline="0" dirty="0" smtClean="0">
                          <a:latin typeface="Ink Free" panose="03080402000500000000" pitchFamily="66" charset="0"/>
                        </a:rPr>
                        <a:t>For instance…</a:t>
                      </a:r>
                    </a:p>
                    <a:p>
                      <a:pPr marL="285750" indent="-285750">
                        <a:buFont typeface="Arial" panose="020B0604020202020204" pitchFamily="34" charset="0"/>
                        <a:buChar char="•"/>
                      </a:pPr>
                      <a:r>
                        <a:rPr lang="en-GB" baseline="0" dirty="0" smtClean="0">
                          <a:latin typeface="Ink Free" panose="03080402000500000000" pitchFamily="66" charset="0"/>
                        </a:rPr>
                        <a:t>This can be seen…</a:t>
                      </a:r>
                    </a:p>
                    <a:p>
                      <a:endParaRPr lang="en-GB" dirty="0">
                        <a:latin typeface="Ink Free" panose="03080402000500000000" pitchFamily="66" charset="0"/>
                      </a:endParaRPr>
                    </a:p>
                  </a:txBody>
                  <a:tcPr/>
                </a:tc>
                <a:tc>
                  <a:txBody>
                    <a:bodyPr/>
                    <a:lstStyle/>
                    <a:p>
                      <a:r>
                        <a:rPr lang="en-GB" dirty="0" smtClean="0">
                          <a:latin typeface="Ink Free" panose="03080402000500000000" pitchFamily="66" charset="0"/>
                        </a:rPr>
                        <a:t>With certainty</a:t>
                      </a:r>
                    </a:p>
                    <a:p>
                      <a:pPr marL="285750" indent="-285750">
                        <a:buFont typeface="Arial" panose="020B0604020202020204" pitchFamily="34" charset="0"/>
                        <a:buChar char="•"/>
                      </a:pPr>
                      <a:r>
                        <a:rPr lang="en-GB" dirty="0" smtClean="0">
                          <a:latin typeface="Ink Free" panose="03080402000500000000" pitchFamily="66" charset="0"/>
                        </a:rPr>
                        <a:t>This means…</a:t>
                      </a:r>
                    </a:p>
                    <a:p>
                      <a:pPr marL="285750" indent="-285750">
                        <a:buFont typeface="Arial" panose="020B0604020202020204" pitchFamily="34" charset="0"/>
                        <a:buChar char="•"/>
                      </a:pPr>
                      <a:r>
                        <a:rPr lang="en-GB" dirty="0" smtClean="0">
                          <a:latin typeface="Ink Free" panose="03080402000500000000" pitchFamily="66" charset="0"/>
                        </a:rPr>
                        <a:t>This</a:t>
                      </a:r>
                      <a:r>
                        <a:rPr lang="en-GB" baseline="0" dirty="0" smtClean="0">
                          <a:latin typeface="Ink Free" panose="03080402000500000000" pitchFamily="66" charset="0"/>
                        </a:rPr>
                        <a:t> shows…</a:t>
                      </a:r>
                    </a:p>
                    <a:p>
                      <a:pPr marL="285750" indent="-285750">
                        <a:buFont typeface="Arial" panose="020B0604020202020204" pitchFamily="34" charset="0"/>
                        <a:buChar char="•"/>
                      </a:pPr>
                      <a:r>
                        <a:rPr lang="en-GB" baseline="0" dirty="0" smtClean="0">
                          <a:latin typeface="Ink Free" panose="03080402000500000000" pitchFamily="66" charset="0"/>
                        </a:rPr>
                        <a:t>This suggests…</a:t>
                      </a:r>
                    </a:p>
                    <a:p>
                      <a:endParaRPr lang="en-GB" baseline="0" dirty="0" smtClean="0">
                        <a:latin typeface="Ink Free" panose="03080402000500000000" pitchFamily="66" charset="0"/>
                      </a:endParaRPr>
                    </a:p>
                    <a:p>
                      <a:r>
                        <a:rPr lang="en-GB" baseline="0" dirty="0" smtClean="0">
                          <a:latin typeface="Ink Free" panose="03080402000500000000" pitchFamily="66" charset="0"/>
                        </a:rPr>
                        <a:t>Possible interpretations</a:t>
                      </a:r>
                    </a:p>
                    <a:p>
                      <a:pPr marL="285750" indent="-285750">
                        <a:buFont typeface="Arial" panose="020B0604020202020204" pitchFamily="34" charset="0"/>
                        <a:buChar char="•"/>
                      </a:pPr>
                      <a:r>
                        <a:rPr lang="en-GB" baseline="0" dirty="0" smtClean="0">
                          <a:latin typeface="Ink Free" panose="03080402000500000000" pitchFamily="66" charset="0"/>
                        </a:rPr>
                        <a:t>It can be inferred that...</a:t>
                      </a:r>
                    </a:p>
                    <a:p>
                      <a:pPr marL="285750" indent="-285750">
                        <a:buFont typeface="Arial" panose="020B0604020202020204" pitchFamily="34" charset="0"/>
                        <a:buChar char="•"/>
                      </a:pPr>
                      <a:r>
                        <a:rPr lang="en-GB" baseline="0" dirty="0" smtClean="0">
                          <a:latin typeface="Ink Free" panose="03080402000500000000" pitchFamily="66" charset="0"/>
                        </a:rPr>
                        <a:t>This implies…</a:t>
                      </a:r>
                    </a:p>
                    <a:p>
                      <a:pPr marL="285750" indent="-285750">
                        <a:buFont typeface="Arial" panose="020B0604020202020204" pitchFamily="34" charset="0"/>
                        <a:buChar char="•"/>
                      </a:pPr>
                      <a:r>
                        <a:rPr lang="en-GB" baseline="0" dirty="0" smtClean="0">
                          <a:latin typeface="Ink Free" panose="03080402000500000000" pitchFamily="66" charset="0"/>
                        </a:rPr>
                        <a:t>This possibly...</a:t>
                      </a:r>
                    </a:p>
                  </a:txBody>
                  <a:tcPr/>
                </a:tc>
                <a:extLst>
                  <a:ext uri="{0D108BD9-81ED-4DB2-BD59-A6C34878D82A}">
                    <a16:rowId xmlns:a16="http://schemas.microsoft.com/office/drawing/2014/main" val="10001"/>
                  </a:ext>
                </a:extLst>
              </a:tr>
              <a:tr h="450329">
                <a:tc>
                  <a:txBody>
                    <a:bodyPr/>
                    <a:lstStyle/>
                    <a:p>
                      <a:pPr marL="0" indent="0">
                        <a:buFont typeface="Arial" panose="020B0604020202020204" pitchFamily="34" charset="0"/>
                        <a:buNone/>
                      </a:pPr>
                      <a:r>
                        <a:rPr lang="en-GB" b="1" dirty="0" smtClean="0">
                          <a:latin typeface="Ink Free" panose="03080402000500000000" pitchFamily="66" charset="0"/>
                        </a:rPr>
                        <a:t>To</a:t>
                      </a:r>
                      <a:r>
                        <a:rPr lang="en-GB" b="1" baseline="0" dirty="0" smtClean="0">
                          <a:latin typeface="Ink Free" panose="03080402000500000000" pitchFamily="66" charset="0"/>
                        </a:rPr>
                        <a:t> add ideas</a:t>
                      </a:r>
                      <a:endParaRPr lang="en-GB" b="1" dirty="0">
                        <a:latin typeface="Ink Free" panose="03080402000500000000" pitchFamily="66" charset="0"/>
                      </a:endParaRPr>
                    </a:p>
                  </a:txBody>
                  <a:tcPr>
                    <a:solidFill>
                      <a:schemeClr val="bg1">
                        <a:lumMod val="85000"/>
                      </a:schemeClr>
                    </a:solidFill>
                  </a:tcPr>
                </a:tc>
                <a:tc>
                  <a:txBody>
                    <a:bodyPr/>
                    <a:lstStyle/>
                    <a:p>
                      <a:r>
                        <a:rPr lang="en-GB" b="1" dirty="0" smtClean="0">
                          <a:latin typeface="Ink Free" panose="03080402000500000000" pitchFamily="66" charset="0"/>
                        </a:rPr>
                        <a:t>To compare and contrast</a:t>
                      </a:r>
                      <a:endParaRPr lang="en-GB" b="1" dirty="0">
                        <a:latin typeface="Ink Free" panose="03080402000500000000" pitchFamily="66" charset="0"/>
                      </a:endParaRPr>
                    </a:p>
                  </a:txBody>
                  <a:tcPr>
                    <a:solidFill>
                      <a:schemeClr val="bg1">
                        <a:lumMod val="85000"/>
                      </a:schemeClr>
                    </a:solidFill>
                  </a:tcPr>
                </a:tc>
                <a:tc>
                  <a:txBody>
                    <a:bodyPr/>
                    <a:lstStyle/>
                    <a:p>
                      <a:r>
                        <a:rPr lang="en-GB" b="1" dirty="0" smtClean="0">
                          <a:latin typeface="Ink Free" panose="03080402000500000000" pitchFamily="66" charset="0"/>
                        </a:rPr>
                        <a:t>Conclusions</a:t>
                      </a:r>
                      <a:endParaRPr lang="en-GB" b="1" dirty="0">
                        <a:latin typeface="Ink Free" panose="03080402000500000000" pitchFamily="66" charset="0"/>
                      </a:endParaRPr>
                    </a:p>
                  </a:txBody>
                  <a:tcPr>
                    <a:solidFill>
                      <a:schemeClr val="bg1">
                        <a:lumMod val="85000"/>
                      </a:schemeClr>
                    </a:solidFill>
                  </a:tcPr>
                </a:tc>
                <a:extLst>
                  <a:ext uri="{0D108BD9-81ED-4DB2-BD59-A6C34878D82A}">
                    <a16:rowId xmlns:a16="http://schemas.microsoft.com/office/drawing/2014/main" val="10002"/>
                  </a:ext>
                </a:extLst>
              </a:tr>
              <a:tr h="1379838">
                <a:tc>
                  <a:txBody>
                    <a:bodyPr/>
                    <a:lstStyle/>
                    <a:p>
                      <a:pPr marL="285750" indent="-285750">
                        <a:buFont typeface="Arial" panose="020B0604020202020204" pitchFamily="34" charset="0"/>
                        <a:buChar char="•"/>
                      </a:pPr>
                      <a:r>
                        <a:rPr lang="en-GB" dirty="0" smtClean="0">
                          <a:latin typeface="Ink Free" panose="03080402000500000000" pitchFamily="66" charset="0"/>
                        </a:rPr>
                        <a:t>Also…</a:t>
                      </a:r>
                    </a:p>
                    <a:p>
                      <a:pPr marL="285750" indent="-285750">
                        <a:buFont typeface="Arial" panose="020B0604020202020204" pitchFamily="34" charset="0"/>
                        <a:buChar char="•"/>
                      </a:pPr>
                      <a:r>
                        <a:rPr lang="en-GB" dirty="0" smtClean="0">
                          <a:latin typeface="Ink Free" panose="03080402000500000000" pitchFamily="66" charset="0"/>
                        </a:rPr>
                        <a:t>Furthermore..</a:t>
                      </a:r>
                    </a:p>
                    <a:p>
                      <a:pPr marL="285750" indent="-285750">
                        <a:buFont typeface="Arial" panose="020B0604020202020204" pitchFamily="34" charset="0"/>
                        <a:buChar char="•"/>
                      </a:pPr>
                      <a:r>
                        <a:rPr lang="en-GB" dirty="0" smtClean="0">
                          <a:latin typeface="Ink Free" panose="03080402000500000000" pitchFamily="66" charset="0"/>
                        </a:rPr>
                        <a:t>Moreover…</a:t>
                      </a:r>
                    </a:p>
                    <a:p>
                      <a:pPr marL="285750" indent="-285750">
                        <a:buFont typeface="Arial" panose="020B0604020202020204" pitchFamily="34" charset="0"/>
                        <a:buChar char="•"/>
                      </a:pPr>
                      <a:r>
                        <a:rPr lang="en-GB" dirty="0" smtClean="0">
                          <a:latin typeface="Ink Free" panose="03080402000500000000" pitchFamily="66" charset="0"/>
                        </a:rPr>
                        <a:t>Additionally…</a:t>
                      </a:r>
                    </a:p>
                    <a:p>
                      <a:pPr marL="285750" indent="-285750">
                        <a:buFont typeface="Arial" panose="020B0604020202020204" pitchFamily="34" charset="0"/>
                        <a:buChar char="•"/>
                      </a:pPr>
                      <a:r>
                        <a:rPr lang="en-GB" dirty="0" smtClean="0">
                          <a:latin typeface="Ink Free" panose="03080402000500000000" pitchFamily="66" charset="0"/>
                        </a:rPr>
                        <a:t>Equally important is…</a:t>
                      </a:r>
                    </a:p>
                  </a:txBody>
                  <a:tcPr/>
                </a:tc>
                <a:tc>
                  <a:txBody>
                    <a:bodyPr/>
                    <a:lstStyle/>
                    <a:p>
                      <a:pPr marL="285750" indent="-285750">
                        <a:buFont typeface="Arial" panose="020B0604020202020204" pitchFamily="34" charset="0"/>
                        <a:buChar char="•"/>
                      </a:pPr>
                      <a:r>
                        <a:rPr lang="en-GB" dirty="0" smtClean="0">
                          <a:latin typeface="Ink Free" panose="03080402000500000000" pitchFamily="66" charset="0"/>
                        </a:rPr>
                        <a:t>Similarly…</a:t>
                      </a:r>
                    </a:p>
                    <a:p>
                      <a:pPr marL="285750" indent="-285750">
                        <a:buFont typeface="Arial" panose="020B0604020202020204" pitchFamily="34" charset="0"/>
                        <a:buChar char="•"/>
                      </a:pPr>
                      <a:r>
                        <a:rPr lang="en-GB" dirty="0" smtClean="0">
                          <a:latin typeface="Ink Free" panose="03080402000500000000" pitchFamily="66" charset="0"/>
                        </a:rPr>
                        <a:t>In comparison…</a:t>
                      </a:r>
                    </a:p>
                    <a:p>
                      <a:pPr marL="285750" indent="-285750">
                        <a:buFont typeface="Arial" panose="020B0604020202020204" pitchFamily="34" charset="0"/>
                        <a:buChar char="•"/>
                      </a:pPr>
                      <a:r>
                        <a:rPr lang="en-GB" dirty="0" smtClean="0">
                          <a:latin typeface="Ink Free" panose="03080402000500000000" pitchFamily="66" charset="0"/>
                        </a:rPr>
                        <a:t>However..</a:t>
                      </a:r>
                    </a:p>
                    <a:p>
                      <a:pPr marL="285750" indent="-285750">
                        <a:buFont typeface="Arial" panose="020B0604020202020204" pitchFamily="34" charset="0"/>
                        <a:buChar char="•"/>
                      </a:pPr>
                      <a:r>
                        <a:rPr lang="en-GB" dirty="0" smtClean="0">
                          <a:latin typeface="Ink Free" panose="03080402000500000000" pitchFamily="66" charset="0"/>
                        </a:rPr>
                        <a:t>Alternatively…</a:t>
                      </a:r>
                    </a:p>
                    <a:p>
                      <a:pPr marL="285750" indent="-285750">
                        <a:buFont typeface="Arial" panose="020B0604020202020204" pitchFamily="34" charset="0"/>
                        <a:buChar char="•"/>
                      </a:pPr>
                      <a:r>
                        <a:rPr lang="en-GB" dirty="0" smtClean="0">
                          <a:latin typeface="Ink Free" panose="03080402000500000000" pitchFamily="66" charset="0"/>
                        </a:rPr>
                        <a:t>Despite this…</a:t>
                      </a:r>
                      <a:endParaRPr lang="en-GB" dirty="0">
                        <a:latin typeface="Ink Free" panose="03080402000500000000" pitchFamily="66" charset="0"/>
                      </a:endParaRPr>
                    </a:p>
                  </a:txBody>
                  <a:tcPr/>
                </a:tc>
                <a:tc>
                  <a:txBody>
                    <a:bodyPr/>
                    <a:lstStyle/>
                    <a:p>
                      <a:r>
                        <a:rPr lang="en-GB" dirty="0" smtClean="0">
                          <a:latin typeface="Ink Free" panose="03080402000500000000" pitchFamily="66" charset="0"/>
                        </a:rPr>
                        <a:t>In summary…</a:t>
                      </a:r>
                    </a:p>
                    <a:p>
                      <a:r>
                        <a:rPr lang="en-GB" dirty="0" smtClean="0">
                          <a:latin typeface="Ink Free" panose="03080402000500000000" pitchFamily="66" charset="0"/>
                        </a:rPr>
                        <a:t>To conclude..</a:t>
                      </a:r>
                    </a:p>
                    <a:p>
                      <a:r>
                        <a:rPr lang="en-GB" dirty="0" smtClean="0">
                          <a:latin typeface="Ink Free" panose="03080402000500000000" pitchFamily="66" charset="0"/>
                        </a:rPr>
                        <a:t>In conclusion…</a:t>
                      </a:r>
                      <a:endParaRPr lang="en-GB" dirty="0">
                        <a:latin typeface="Ink Free" panose="03080402000500000000" pitchFamily="66" charset="0"/>
                      </a:endParaRPr>
                    </a:p>
                  </a:txBody>
                  <a:tcPr/>
                </a:tc>
                <a:extLst>
                  <a:ext uri="{0D108BD9-81ED-4DB2-BD59-A6C34878D82A}">
                    <a16:rowId xmlns:a16="http://schemas.microsoft.com/office/drawing/2014/main" val="10003"/>
                  </a:ext>
                </a:extLst>
              </a:tr>
            </a:tbl>
          </a:graphicData>
        </a:graphic>
      </p:graphicFrame>
      <p:sp>
        <p:nvSpPr>
          <p:cNvPr id="11" name="Title 1"/>
          <p:cNvSpPr txBox="1">
            <a:spLocks/>
          </p:cNvSpPr>
          <p:nvPr/>
        </p:nvSpPr>
        <p:spPr>
          <a:xfrm>
            <a:off x="457200" y="0"/>
            <a:ext cx="6172200"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500" b="1" dirty="0" smtClean="0">
                <a:latin typeface="Ink Free" panose="03080402000500000000" pitchFamily="66" charset="0"/>
              </a:rPr>
              <a:t>Essay writing support</a:t>
            </a:r>
            <a:endParaRPr lang="en-GB" sz="3500" b="1" dirty="0">
              <a:latin typeface="Ink Free" panose="03080402000500000000" pitchFamily="66" charset="0"/>
            </a:endParaRPr>
          </a:p>
        </p:txBody>
      </p:sp>
      <p:sp>
        <p:nvSpPr>
          <p:cNvPr id="5" name="Rectangle 4"/>
          <p:cNvSpPr/>
          <p:nvPr/>
        </p:nvSpPr>
        <p:spPr>
          <a:xfrm>
            <a:off x="107302" y="7659478"/>
            <a:ext cx="6722577" cy="923330"/>
          </a:xfrm>
          <a:prstGeom prst="rect">
            <a:avLst/>
          </a:prstGeom>
        </p:spPr>
        <p:txBody>
          <a:bodyPr wrap="square">
            <a:spAutoFit/>
          </a:bodyPr>
          <a:lstStyle/>
          <a:p>
            <a:r>
              <a:rPr lang="en-GB" dirty="0" smtClean="0">
                <a:latin typeface="Ink Free" panose="03080402000500000000" pitchFamily="66" charset="0"/>
              </a:rPr>
              <a:t>Don’t forget! You </a:t>
            </a:r>
            <a:r>
              <a:rPr lang="en-GB" dirty="0">
                <a:latin typeface="Ink Free" panose="03080402000500000000" pitchFamily="66" charset="0"/>
              </a:rPr>
              <a:t>must also read over your work for spelling errors and grammatical errors, </a:t>
            </a:r>
            <a:r>
              <a:rPr lang="en-GB" dirty="0" smtClean="0">
                <a:latin typeface="Ink Free" panose="03080402000500000000" pitchFamily="66" charset="0"/>
              </a:rPr>
              <a:t>to </a:t>
            </a:r>
            <a:r>
              <a:rPr lang="en-GB" dirty="0">
                <a:latin typeface="Ink Free" panose="03080402000500000000" pitchFamily="66" charset="0"/>
              </a:rPr>
              <a:t>check the structure of your essay, and to assess whether the argument is logical and coherent. </a:t>
            </a:r>
          </a:p>
        </p:txBody>
      </p:sp>
    </p:spTree>
    <p:extLst>
      <p:ext uri="{BB962C8B-B14F-4D97-AF65-F5344CB8AC3E}">
        <p14:creationId xmlns:p14="http://schemas.microsoft.com/office/powerpoint/2010/main" val="3770596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81000" y="1295400"/>
            <a:ext cx="6172200" cy="6096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latin typeface="Ink Free" panose="03080402000500000000" pitchFamily="66" charset="0"/>
              </a:rPr>
              <a:t>Reflecting on the research conducted, has your opinion changed?</a:t>
            </a:r>
            <a:endParaRPr lang="en-GB" sz="1800" dirty="0">
              <a:latin typeface="Ink Free" panose="03080402000500000000" pitchFamily="66" charset="0"/>
            </a:endParaRPr>
          </a:p>
        </p:txBody>
      </p:sp>
      <p:sp>
        <p:nvSpPr>
          <p:cNvPr id="8" name="Title 1"/>
          <p:cNvSpPr txBox="1">
            <a:spLocks/>
          </p:cNvSpPr>
          <p:nvPr/>
        </p:nvSpPr>
        <p:spPr>
          <a:xfrm>
            <a:off x="457200" y="0"/>
            <a:ext cx="6172200"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500" b="1" dirty="0" smtClean="0">
                <a:latin typeface="Ink Free" panose="03080402000500000000" pitchFamily="66" charset="0"/>
              </a:rPr>
              <a:t>Has your opinion changed?</a:t>
            </a:r>
            <a:endParaRPr lang="en-GB" sz="3500" b="1" dirty="0">
              <a:latin typeface="Ink Free" panose="03080402000500000000" pitchFamily="66" charset="0"/>
            </a:endParaRPr>
          </a:p>
        </p:txBody>
      </p:sp>
      <p:sp>
        <p:nvSpPr>
          <p:cNvPr id="11" name="Content Placeholder 2"/>
          <p:cNvSpPr>
            <a:spLocks noGrp="1"/>
          </p:cNvSpPr>
          <p:nvPr>
            <p:ph idx="1"/>
          </p:nvPr>
        </p:nvSpPr>
        <p:spPr>
          <a:xfrm>
            <a:off x="342900" y="2133601"/>
            <a:ext cx="6172200" cy="7315199"/>
          </a:xfrm>
        </p:spPr>
        <p:txBody>
          <a:bodyPr>
            <a:noAutofit/>
          </a:bodyPr>
          <a:lstStyle/>
          <a:p>
            <a:r>
              <a:rPr lang="en-GB" sz="1600" dirty="0" smtClean="0">
                <a:latin typeface="Ink Free" panose="03080402000500000000" pitchFamily="66" charset="0"/>
              </a:rPr>
              <a:t>Video </a:t>
            </a:r>
            <a:r>
              <a:rPr lang="en-GB" sz="1600" dirty="0">
                <a:latin typeface="Ink Free" panose="03080402000500000000" pitchFamily="66" charset="0"/>
              </a:rPr>
              <a:t>game publishers unethically train children in the use of weapons and, more importantly, harden them emotionally to the act of murder by simulating the killing of hundreds or thousands of opponents in a single typical video game. </a:t>
            </a:r>
            <a:endParaRPr lang="en-GB" sz="1600" dirty="0" smtClean="0">
              <a:latin typeface="Ink Free" panose="03080402000500000000" pitchFamily="66" charset="0"/>
            </a:endParaRPr>
          </a:p>
          <a:p>
            <a:pPr marL="0" indent="0">
              <a:lnSpc>
                <a:spcPct val="150000"/>
              </a:lnSpc>
              <a:buNone/>
            </a:pPr>
            <a:r>
              <a:rPr lang="en-GB" sz="1600" b="1" dirty="0">
                <a:solidFill>
                  <a:schemeClr val="bg1">
                    <a:lumMod val="65000"/>
                  </a:schemeClr>
                </a:solidFill>
                <a:latin typeface="Ink Free" panose="03080402000500000000" pitchFamily="66" charset="0"/>
              </a:rPr>
              <a:t>My opinion</a:t>
            </a:r>
            <a:r>
              <a:rPr lang="en-GB" sz="1600" b="1" dirty="0" smtClean="0">
                <a:solidFill>
                  <a:schemeClr val="bg1">
                    <a:lumMod val="65000"/>
                  </a:schemeClr>
                </a:solidFill>
                <a:latin typeface="Ink Free" panose="03080402000500000000" pitchFamily="66" charset="0"/>
              </a:rPr>
              <a:t>:___________________________________________________ ____________________________________________________________</a:t>
            </a:r>
            <a:endParaRPr lang="en-GB" sz="1600" b="1" dirty="0">
              <a:solidFill>
                <a:schemeClr val="bg1">
                  <a:lumMod val="65000"/>
                </a:schemeClr>
              </a:solidFill>
              <a:latin typeface="Ink Free" panose="03080402000500000000" pitchFamily="66" charset="0"/>
            </a:endParaRPr>
          </a:p>
          <a:p>
            <a:pPr marL="0" indent="0">
              <a:buNone/>
            </a:pPr>
            <a:endParaRPr lang="en-GB" sz="500" b="1" dirty="0" smtClean="0">
              <a:solidFill>
                <a:schemeClr val="bg1">
                  <a:lumMod val="65000"/>
                </a:schemeClr>
              </a:solidFill>
              <a:latin typeface="Ink Free" panose="03080402000500000000" pitchFamily="66" charset="0"/>
            </a:endParaRPr>
          </a:p>
          <a:p>
            <a:r>
              <a:rPr lang="en-GB" sz="1600" dirty="0" smtClean="0">
                <a:latin typeface="Ink Free" panose="03080402000500000000" pitchFamily="66" charset="0"/>
              </a:rPr>
              <a:t>Repetition </a:t>
            </a:r>
            <a:r>
              <a:rPr lang="en-GB" sz="1600" dirty="0">
                <a:latin typeface="Ink Free" panose="03080402000500000000" pitchFamily="66" charset="0"/>
              </a:rPr>
              <a:t>is a form of learning and a way of remembering things, and if children remember being rewarded for violence in virtual reality games, they are left prone to being more violent in reality expecting a reward. </a:t>
            </a:r>
            <a:endParaRPr lang="en-GB" sz="1600" dirty="0" smtClean="0">
              <a:latin typeface="Ink Free" panose="03080402000500000000" pitchFamily="66" charset="0"/>
            </a:endParaRPr>
          </a:p>
          <a:p>
            <a:pPr marL="0" indent="0">
              <a:lnSpc>
                <a:spcPct val="150000"/>
              </a:lnSpc>
              <a:buNone/>
            </a:pPr>
            <a:r>
              <a:rPr lang="en-GB" sz="1600" b="1" dirty="0">
                <a:solidFill>
                  <a:schemeClr val="bg1">
                    <a:lumMod val="65000"/>
                  </a:schemeClr>
                </a:solidFill>
                <a:latin typeface="Ink Free" panose="03080402000500000000" pitchFamily="66" charset="0"/>
              </a:rPr>
              <a:t>My opinion:___________________________________________________ ____________________________________________________________</a:t>
            </a:r>
          </a:p>
          <a:p>
            <a:pPr marL="0" indent="0">
              <a:buNone/>
            </a:pPr>
            <a:endParaRPr lang="en-GB" sz="500" b="1" dirty="0" smtClean="0">
              <a:solidFill>
                <a:schemeClr val="bg1">
                  <a:lumMod val="65000"/>
                </a:schemeClr>
              </a:solidFill>
              <a:latin typeface="Ink Free" panose="03080402000500000000" pitchFamily="66" charset="0"/>
            </a:endParaRPr>
          </a:p>
          <a:p>
            <a:r>
              <a:rPr lang="en-GB" sz="1600" dirty="0" smtClean="0">
                <a:latin typeface="Ink Free" panose="03080402000500000000" pitchFamily="66" charset="0"/>
              </a:rPr>
              <a:t>Audiences are able to question the media presented to them and form their own opinions such as reject media messages.</a:t>
            </a:r>
          </a:p>
          <a:p>
            <a:pPr marL="0" indent="0">
              <a:lnSpc>
                <a:spcPct val="150000"/>
              </a:lnSpc>
              <a:buNone/>
            </a:pPr>
            <a:r>
              <a:rPr lang="en-GB" sz="1600" b="1" dirty="0">
                <a:solidFill>
                  <a:schemeClr val="bg1">
                    <a:lumMod val="65000"/>
                  </a:schemeClr>
                </a:solidFill>
                <a:latin typeface="Ink Free" panose="03080402000500000000" pitchFamily="66" charset="0"/>
              </a:rPr>
              <a:t>My opinion:___________________________________________________ ____________________________________________________________</a:t>
            </a:r>
          </a:p>
          <a:p>
            <a:pPr marL="0" indent="0">
              <a:buNone/>
            </a:pPr>
            <a:endParaRPr lang="en-GB" sz="500" dirty="0" smtClean="0">
              <a:latin typeface="Ink Free" panose="03080402000500000000" pitchFamily="66" charset="0"/>
            </a:endParaRPr>
          </a:p>
          <a:p>
            <a:r>
              <a:rPr lang="en-GB" sz="1600" dirty="0" smtClean="0">
                <a:latin typeface="Ink Free" panose="03080402000500000000" pitchFamily="66" charset="0"/>
              </a:rPr>
              <a:t>People are able to distinguish between reality and what they see online. The media does not influence behaviours.</a:t>
            </a:r>
          </a:p>
          <a:p>
            <a:pPr marL="0" indent="0">
              <a:lnSpc>
                <a:spcPct val="150000"/>
              </a:lnSpc>
              <a:buNone/>
            </a:pPr>
            <a:r>
              <a:rPr lang="en-GB" sz="1600" b="1" dirty="0">
                <a:solidFill>
                  <a:schemeClr val="bg1">
                    <a:lumMod val="65000"/>
                  </a:schemeClr>
                </a:solidFill>
                <a:latin typeface="Ink Free" panose="03080402000500000000" pitchFamily="66" charset="0"/>
              </a:rPr>
              <a:t>My opinion:___________________________________________________ ____________________________________________________________</a:t>
            </a:r>
          </a:p>
        </p:txBody>
      </p:sp>
    </p:spTree>
    <p:extLst>
      <p:ext uri="{BB962C8B-B14F-4D97-AF65-F5344CB8AC3E}">
        <p14:creationId xmlns:p14="http://schemas.microsoft.com/office/powerpoint/2010/main" val="109954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1800" dirty="0" smtClean="0">
                <a:latin typeface="Ink Free" panose="03080402000500000000" pitchFamily="66" charset="0"/>
              </a:rPr>
              <a:t>Using your research findings and essay plan, you are now ready to start your discursive writing.</a:t>
            </a:r>
            <a:endParaRPr lang="en-GB" sz="1800" dirty="0">
              <a:latin typeface="Ink Free" panose="03080402000500000000" pitchFamily="66" charset="0"/>
            </a:endParaRPr>
          </a:p>
        </p:txBody>
      </p:sp>
      <p:sp>
        <p:nvSpPr>
          <p:cNvPr id="4" name="Title 1"/>
          <p:cNvSpPr txBox="1">
            <a:spLocks/>
          </p:cNvSpPr>
          <p:nvPr/>
        </p:nvSpPr>
        <p:spPr>
          <a:xfrm>
            <a:off x="381000" y="-76200"/>
            <a:ext cx="6172200"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dirty="0" smtClean="0">
                <a:latin typeface="Ink Free" panose="03080402000500000000" pitchFamily="66" charset="0"/>
              </a:rPr>
              <a:t>The write up</a:t>
            </a:r>
            <a:endParaRPr lang="en-GB" sz="4000" b="1" dirty="0">
              <a:latin typeface="Ink Free" panose="03080402000500000000" pitchFamily="66" charset="0"/>
            </a:endParaRPr>
          </a:p>
        </p:txBody>
      </p:sp>
      <p:sp>
        <p:nvSpPr>
          <p:cNvPr id="7" name="Rectangle 6"/>
          <p:cNvSpPr/>
          <p:nvPr/>
        </p:nvSpPr>
        <p:spPr>
          <a:xfrm>
            <a:off x="457200" y="3867182"/>
            <a:ext cx="6019800" cy="1938992"/>
          </a:xfrm>
          <a:prstGeom prst="rect">
            <a:avLst/>
          </a:prstGeom>
        </p:spPr>
        <p:txBody>
          <a:bodyPr wrap="square">
            <a:spAutoFit/>
          </a:bodyPr>
          <a:lstStyle/>
          <a:p>
            <a:pPr lvl="0" algn="ctr">
              <a:spcBef>
                <a:spcPts val="600"/>
              </a:spcBef>
              <a:defRPr>
                <a:solidFill>
                  <a:srgbClr val="000000"/>
                </a:solidFill>
              </a:defRPr>
            </a:pPr>
            <a:r>
              <a:rPr lang="en-GB" sz="4000" b="1" dirty="0">
                <a:latin typeface="Ink Free" panose="03080402000500000000" pitchFamily="66" charset="0"/>
              </a:rPr>
              <a:t>Does violence in media cause violence in the real world</a:t>
            </a:r>
            <a:r>
              <a:rPr lang="en-GB" sz="4000" b="1" dirty="0" smtClean="0">
                <a:latin typeface="Ink Free" panose="03080402000500000000" pitchFamily="66" charset="0"/>
              </a:rPr>
              <a:t>? </a:t>
            </a:r>
            <a:endParaRPr lang="en-GB" sz="4000" b="1" dirty="0">
              <a:latin typeface="Ink Free" panose="03080402000500000000" pitchFamily="66" charset="0"/>
            </a:endParaRPr>
          </a:p>
        </p:txBody>
      </p:sp>
      <p:pic>
        <p:nvPicPr>
          <p:cNvPr id="2050" name="Picture 2" descr="Keyboard Outline Stock Illustrations – 5,931 Keyboard Outline ..."/>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517" t="12724" r="3145" b="13310"/>
          <a:stretch/>
        </p:blipFill>
        <p:spPr bwMode="auto">
          <a:xfrm>
            <a:off x="5239407" y="0"/>
            <a:ext cx="1618593" cy="1282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806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905000"/>
            <a:ext cx="6172200" cy="6034617"/>
          </a:xfrm>
        </p:spPr>
        <p:txBody>
          <a:bodyPr>
            <a:normAutofit/>
          </a:bodyPr>
          <a:lstStyle/>
          <a:p>
            <a:pPr marL="0" indent="0" algn="ctr">
              <a:buNone/>
            </a:pPr>
            <a:r>
              <a:rPr lang="en-GB" sz="6000" dirty="0" smtClean="0">
                <a:latin typeface="Ink Free" panose="03080402000500000000"/>
              </a:rPr>
              <a:t>Congratulations!</a:t>
            </a:r>
          </a:p>
          <a:p>
            <a:pPr marL="0" indent="0" algn="ctr">
              <a:buNone/>
            </a:pPr>
            <a:endParaRPr lang="en-GB" sz="6000" dirty="0" smtClean="0">
              <a:latin typeface="Ink Free" panose="03080402000500000000"/>
            </a:endParaRPr>
          </a:p>
          <a:p>
            <a:pPr marL="0" indent="0" algn="ctr">
              <a:buNone/>
            </a:pPr>
            <a:r>
              <a:rPr lang="en-GB" sz="2800" dirty="0" smtClean="0">
                <a:latin typeface="Ink Free" panose="03080402000500000000"/>
              </a:rPr>
              <a:t>You have completed this writing project!</a:t>
            </a:r>
          </a:p>
          <a:p>
            <a:pPr marL="0" indent="0" algn="ctr">
              <a:buNone/>
            </a:pPr>
            <a:r>
              <a:rPr lang="en-GB" sz="2800" dirty="0" smtClean="0">
                <a:latin typeface="Ink Free" panose="03080402000500000000"/>
              </a:rPr>
              <a:t>Please </a:t>
            </a:r>
            <a:r>
              <a:rPr lang="en-GB" sz="2800" dirty="0">
                <a:latin typeface="Ink Free" panose="03080402000500000000"/>
              </a:rPr>
              <a:t>submit your </a:t>
            </a:r>
            <a:r>
              <a:rPr lang="en-GB" sz="2800" dirty="0" smtClean="0">
                <a:latin typeface="Ink Free" panose="03080402000500000000"/>
              </a:rPr>
              <a:t>essay and research findings to </a:t>
            </a:r>
            <a:r>
              <a:rPr lang="en-GB" sz="2800" smtClean="0">
                <a:latin typeface="Ink Free" panose="03080402000500000000"/>
              </a:rPr>
              <a:t>Mr Baines</a:t>
            </a:r>
            <a:endParaRPr lang="en-GB" sz="2800" dirty="0" smtClean="0">
              <a:latin typeface="Ink Free" panose="03080402000500000000"/>
            </a:endParaRPr>
          </a:p>
          <a:p>
            <a:pPr marL="0" indent="0" algn="ctr">
              <a:buNone/>
            </a:pPr>
            <a:r>
              <a:rPr lang="en-GB" sz="2800" dirty="0" smtClean="0">
                <a:latin typeface="Ink Free" panose="03080402000500000000"/>
                <a:hlinkClick r:id="rId2"/>
              </a:rPr>
              <a:t>abaines@raynespark.merton.sch.uk</a:t>
            </a:r>
            <a:r>
              <a:rPr lang="en-GB" sz="2800" dirty="0" smtClean="0">
                <a:latin typeface="Ink Free" panose="03080402000500000000"/>
              </a:rPr>
              <a:t> </a:t>
            </a:r>
          </a:p>
          <a:p>
            <a:pPr marL="0" indent="0" algn="ctr">
              <a:buNone/>
            </a:pPr>
            <a:endParaRPr lang="en-GB" sz="2800" dirty="0" smtClean="0">
              <a:latin typeface="Ink Free" panose="03080402000500000000"/>
            </a:endParaRPr>
          </a:p>
        </p:txBody>
      </p:sp>
      <p:sp>
        <p:nvSpPr>
          <p:cNvPr id="4" name="Title 1"/>
          <p:cNvSpPr txBox="1">
            <a:spLocks/>
          </p:cNvSpPr>
          <p:nvPr/>
        </p:nvSpPr>
        <p:spPr>
          <a:xfrm>
            <a:off x="457200" y="0"/>
            <a:ext cx="6172200"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500" b="1" dirty="0" smtClean="0">
                <a:latin typeface="Ink Free" panose="03080402000500000000" pitchFamily="66" charset="0"/>
              </a:rPr>
              <a:t>Submitting work</a:t>
            </a:r>
            <a:endParaRPr lang="en-GB" sz="3500" b="1" dirty="0">
              <a:latin typeface="Ink Free" panose="03080402000500000000" pitchFamily="66" charset="0"/>
            </a:endParaRPr>
          </a:p>
        </p:txBody>
      </p:sp>
      <p:pic>
        <p:nvPicPr>
          <p:cNvPr id="8" name="Picture 2" descr="Lazenby Computer Liquid">
            <a:extLst>
              <a:ext uri="{FF2B5EF4-FFF2-40B4-BE49-F238E27FC236}">
                <a16:creationId xmlns:a16="http://schemas.microsoft.com/office/drawing/2014/main" id="{1924AF57-37FB-4DF2-AFE9-2FFDA6374708}"/>
              </a:ext>
            </a:extLst>
          </p:cNvPr>
          <p:cNvPicPr>
            <a:picLocks noChangeAspect="1" noChangeArrowheads="1"/>
          </p:cNvPicPr>
          <p:nvPr/>
        </p:nvPicPr>
        <p:blipFill rotWithShape="1">
          <a:blip r:embed="rId3">
            <a:duotone>
              <a:schemeClr val="bg2">
                <a:shade val="45000"/>
                <a:satMod val="135000"/>
              </a:schemeClr>
              <a:prstClr val="white"/>
            </a:duotone>
            <a:extLst>
              <a:ext uri="{28A0092B-C50C-407E-A947-70E740481C1C}">
                <a14:useLocalDpi xmlns:a14="http://schemas.microsoft.com/office/drawing/2010/main" val="0"/>
              </a:ext>
            </a:extLst>
          </a:blip>
          <a:srcRect t="-18970" r="25391" b="1"/>
          <a:stretch/>
        </p:blipFill>
        <p:spPr bwMode="auto">
          <a:xfrm>
            <a:off x="1066800" y="8229600"/>
            <a:ext cx="4851400" cy="69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43334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524000"/>
            <a:ext cx="6172200" cy="6934200"/>
          </a:xfrm>
        </p:spPr>
        <p:txBody>
          <a:bodyPr>
            <a:normAutofit lnSpcReduction="10000"/>
          </a:bodyPr>
          <a:lstStyle/>
          <a:p>
            <a:pPr marL="0" lvl="0" indent="0">
              <a:spcBef>
                <a:spcPts val="0"/>
              </a:spcBef>
              <a:buNone/>
            </a:pPr>
            <a:r>
              <a:rPr lang="en-GB" sz="1800" dirty="0" smtClean="0">
                <a:solidFill>
                  <a:srgbClr val="000000"/>
                </a:solidFill>
                <a:latin typeface="Ink Free" panose="03080402000500000000" pitchFamily="66" charset="0"/>
                <a:ea typeface="Georgia"/>
                <a:cs typeface="Georgia"/>
                <a:sym typeface="Georgia"/>
              </a:rPr>
              <a:t>Now your project is complete and you are waiting on feedback, reflect on this project</a:t>
            </a:r>
          </a:p>
          <a:p>
            <a:pPr marL="0" lvl="0" indent="0">
              <a:spcBef>
                <a:spcPts val="0"/>
              </a:spcBef>
              <a:buNone/>
            </a:pPr>
            <a:endParaRPr lang="en-GB" sz="1800" dirty="0">
              <a:solidFill>
                <a:srgbClr val="000000"/>
              </a:solidFill>
              <a:latin typeface="Ink Free" panose="03080402000500000000" pitchFamily="66" charset="0"/>
              <a:ea typeface="Georgia"/>
              <a:cs typeface="Georgia"/>
              <a:sym typeface="Georgia"/>
            </a:endParaRPr>
          </a:p>
          <a:p>
            <a:pPr marL="514350" lvl="0" indent="-514350">
              <a:spcBef>
                <a:spcPts val="0"/>
              </a:spcBef>
              <a:buAutoNum type="arabicPeriod"/>
            </a:pPr>
            <a:r>
              <a:rPr lang="en-GB" sz="1800" dirty="0" smtClean="0">
                <a:solidFill>
                  <a:srgbClr val="000000"/>
                </a:solidFill>
                <a:latin typeface="Ink Free" panose="03080402000500000000" pitchFamily="66" charset="0"/>
                <a:ea typeface="Georgia"/>
                <a:cs typeface="Georgia"/>
                <a:sym typeface="Georgia"/>
              </a:rPr>
              <a:t>What did you find most enjoyable about this writing task?</a:t>
            </a:r>
          </a:p>
          <a:p>
            <a:pPr marL="514350" lvl="0" indent="-514350">
              <a:spcBef>
                <a:spcPts val="0"/>
              </a:spcBef>
              <a:buAutoNum type="arabicPeriod"/>
            </a:pPr>
            <a:endParaRPr lang="en-GB" sz="1800" dirty="0" smtClean="0">
              <a:solidFill>
                <a:srgbClr val="000000"/>
              </a:solidFill>
              <a:latin typeface="Ink Free" panose="03080402000500000000" pitchFamily="66" charset="0"/>
              <a:ea typeface="Georgia"/>
              <a:cs typeface="Georgia"/>
              <a:sym typeface="Georgia"/>
            </a:endParaRPr>
          </a:p>
          <a:p>
            <a:pPr marL="514350" lvl="0" indent="-514350">
              <a:spcBef>
                <a:spcPts val="0"/>
              </a:spcBef>
              <a:buAutoNum type="arabicPeriod"/>
            </a:pPr>
            <a:endParaRPr lang="en-GB" sz="1800" dirty="0" smtClean="0">
              <a:solidFill>
                <a:srgbClr val="000000"/>
              </a:solidFill>
              <a:latin typeface="Ink Free" panose="03080402000500000000" pitchFamily="66" charset="0"/>
              <a:ea typeface="Georgia"/>
              <a:cs typeface="Georgia"/>
              <a:sym typeface="Georgia"/>
            </a:endParaRPr>
          </a:p>
          <a:p>
            <a:pPr marL="514350" lvl="0" indent="-514350">
              <a:spcBef>
                <a:spcPts val="0"/>
              </a:spcBef>
              <a:buAutoNum type="arabicPeriod"/>
            </a:pPr>
            <a:r>
              <a:rPr lang="en-GB" sz="1800" dirty="0" smtClean="0">
                <a:solidFill>
                  <a:srgbClr val="000000"/>
                </a:solidFill>
                <a:latin typeface="Ink Free" panose="03080402000500000000" pitchFamily="66" charset="0"/>
                <a:ea typeface="Georgia"/>
                <a:cs typeface="Georgia"/>
                <a:sym typeface="Georgia"/>
              </a:rPr>
              <a:t>What tasks did you find most challenging;? How did you attempt to overcome them?</a:t>
            </a:r>
          </a:p>
          <a:p>
            <a:pPr marL="514350" lvl="0" indent="-514350">
              <a:spcBef>
                <a:spcPts val="0"/>
              </a:spcBef>
              <a:buAutoNum type="arabicPeriod"/>
            </a:pPr>
            <a:endParaRPr lang="en-GB" sz="1800" dirty="0" smtClean="0">
              <a:solidFill>
                <a:srgbClr val="000000"/>
              </a:solidFill>
              <a:latin typeface="Ink Free" panose="03080402000500000000" pitchFamily="66" charset="0"/>
              <a:ea typeface="Georgia"/>
              <a:cs typeface="Georgia"/>
              <a:sym typeface="Georgia"/>
            </a:endParaRPr>
          </a:p>
          <a:p>
            <a:pPr marL="514350" lvl="0" indent="-514350">
              <a:spcBef>
                <a:spcPts val="0"/>
              </a:spcBef>
              <a:buAutoNum type="arabicPeriod"/>
            </a:pPr>
            <a:endParaRPr lang="en-GB" sz="1800" dirty="0" smtClean="0">
              <a:solidFill>
                <a:srgbClr val="000000"/>
              </a:solidFill>
              <a:latin typeface="Ink Free" panose="03080402000500000000" pitchFamily="66" charset="0"/>
              <a:ea typeface="Georgia"/>
              <a:cs typeface="Georgia"/>
              <a:sym typeface="Georgia"/>
            </a:endParaRPr>
          </a:p>
          <a:p>
            <a:pPr marL="514350" lvl="0" indent="-514350">
              <a:spcBef>
                <a:spcPts val="0"/>
              </a:spcBef>
              <a:buAutoNum type="arabicPeriod"/>
            </a:pPr>
            <a:r>
              <a:rPr lang="en-GB" sz="1800" dirty="0" smtClean="0">
                <a:solidFill>
                  <a:srgbClr val="000000"/>
                </a:solidFill>
                <a:latin typeface="Ink Free" panose="03080402000500000000" pitchFamily="66" charset="0"/>
                <a:ea typeface="Georgia"/>
                <a:cs typeface="Georgia"/>
                <a:sym typeface="Georgia"/>
              </a:rPr>
              <a:t>What research/theories have interested you the most?</a:t>
            </a:r>
          </a:p>
          <a:p>
            <a:pPr marL="514350" lvl="0" indent="-514350">
              <a:spcBef>
                <a:spcPts val="0"/>
              </a:spcBef>
              <a:buAutoNum type="arabicPeriod"/>
            </a:pPr>
            <a:endParaRPr lang="en-GB" sz="1800" dirty="0" smtClean="0">
              <a:solidFill>
                <a:srgbClr val="000000"/>
              </a:solidFill>
              <a:latin typeface="Ink Free" panose="03080402000500000000" pitchFamily="66" charset="0"/>
              <a:ea typeface="Georgia"/>
              <a:cs typeface="Georgia"/>
              <a:sym typeface="Georgia"/>
            </a:endParaRPr>
          </a:p>
          <a:p>
            <a:pPr marL="514350" lvl="0" indent="-514350">
              <a:spcBef>
                <a:spcPts val="0"/>
              </a:spcBef>
              <a:buAutoNum type="arabicPeriod"/>
            </a:pPr>
            <a:endParaRPr lang="en-GB" sz="1800" dirty="0" smtClean="0">
              <a:solidFill>
                <a:srgbClr val="000000"/>
              </a:solidFill>
              <a:latin typeface="Ink Free" panose="03080402000500000000" pitchFamily="66" charset="0"/>
              <a:ea typeface="Georgia"/>
              <a:cs typeface="Georgia"/>
              <a:sym typeface="Georgia"/>
            </a:endParaRPr>
          </a:p>
          <a:p>
            <a:pPr marL="514350" lvl="0" indent="-514350">
              <a:spcBef>
                <a:spcPts val="0"/>
              </a:spcBef>
              <a:buAutoNum type="arabicPeriod"/>
            </a:pPr>
            <a:r>
              <a:rPr lang="en-GB" sz="1800" dirty="0" smtClean="0">
                <a:solidFill>
                  <a:srgbClr val="000000"/>
                </a:solidFill>
                <a:latin typeface="Ink Free" panose="03080402000500000000" pitchFamily="66" charset="0"/>
                <a:ea typeface="Georgia"/>
                <a:cs typeface="Georgia"/>
                <a:sym typeface="Georgia"/>
              </a:rPr>
              <a:t>Has your viewpoint of media and audience consumption changed? How?</a:t>
            </a:r>
          </a:p>
          <a:p>
            <a:pPr marL="514350" lvl="0" indent="-514350">
              <a:spcBef>
                <a:spcPts val="0"/>
              </a:spcBef>
              <a:buAutoNum type="arabicPeriod"/>
            </a:pPr>
            <a:endParaRPr lang="en-GB" sz="1800" dirty="0" smtClean="0">
              <a:solidFill>
                <a:srgbClr val="000000"/>
              </a:solidFill>
              <a:latin typeface="Ink Free" panose="03080402000500000000" pitchFamily="66" charset="0"/>
              <a:ea typeface="Georgia"/>
              <a:cs typeface="Georgia"/>
              <a:sym typeface="Georgia"/>
            </a:endParaRPr>
          </a:p>
          <a:p>
            <a:pPr marL="514350" lvl="0" indent="-514350">
              <a:spcBef>
                <a:spcPts val="0"/>
              </a:spcBef>
              <a:buAutoNum type="arabicPeriod"/>
            </a:pPr>
            <a:endParaRPr lang="en-GB" sz="1800" dirty="0">
              <a:solidFill>
                <a:srgbClr val="000000"/>
              </a:solidFill>
              <a:latin typeface="Ink Free" panose="03080402000500000000" pitchFamily="66" charset="0"/>
              <a:sym typeface="Georgia"/>
            </a:endParaRPr>
          </a:p>
          <a:p>
            <a:pPr marL="514350" lvl="0" indent="-514350">
              <a:spcBef>
                <a:spcPts val="0"/>
              </a:spcBef>
              <a:buAutoNum type="arabicPeriod"/>
            </a:pPr>
            <a:r>
              <a:rPr lang="en-GB" sz="1800" dirty="0" smtClean="0">
                <a:solidFill>
                  <a:srgbClr val="000000"/>
                </a:solidFill>
                <a:latin typeface="Ink Free" panose="03080402000500000000" pitchFamily="66" charset="0"/>
                <a:sym typeface="Georgia"/>
              </a:rPr>
              <a:t>What research or questions would you like to explore further?</a:t>
            </a:r>
          </a:p>
          <a:p>
            <a:pPr marL="514350" lvl="0" indent="-514350">
              <a:spcBef>
                <a:spcPts val="0"/>
              </a:spcBef>
              <a:buAutoNum type="arabicPeriod"/>
            </a:pPr>
            <a:endParaRPr lang="en-GB" sz="1800" dirty="0" smtClean="0">
              <a:solidFill>
                <a:srgbClr val="000000"/>
              </a:solidFill>
              <a:latin typeface="Ink Free" panose="03080402000500000000" pitchFamily="66" charset="0"/>
              <a:sym typeface="Georgia"/>
            </a:endParaRPr>
          </a:p>
          <a:p>
            <a:pPr marL="514350" lvl="0" indent="-514350">
              <a:spcBef>
                <a:spcPts val="0"/>
              </a:spcBef>
              <a:buAutoNum type="arabicPeriod"/>
            </a:pPr>
            <a:endParaRPr lang="en-GB" sz="1800" dirty="0">
              <a:solidFill>
                <a:srgbClr val="000000"/>
              </a:solidFill>
              <a:latin typeface="Ink Free" panose="03080402000500000000" pitchFamily="66" charset="0"/>
              <a:sym typeface="Georgia"/>
            </a:endParaRPr>
          </a:p>
          <a:p>
            <a:pPr marL="514350" lvl="0" indent="-514350">
              <a:spcBef>
                <a:spcPts val="0"/>
              </a:spcBef>
              <a:buAutoNum type="arabicPeriod"/>
            </a:pPr>
            <a:r>
              <a:rPr lang="en-GB" sz="1800" dirty="0" smtClean="0">
                <a:solidFill>
                  <a:srgbClr val="000000"/>
                </a:solidFill>
                <a:latin typeface="Ink Free" panose="03080402000500000000" pitchFamily="66" charset="0"/>
                <a:sym typeface="Georgia"/>
              </a:rPr>
              <a:t>Finally, how has this project helped you prepare for further education? What skills have you had to employ to ensure success?</a:t>
            </a:r>
            <a:endParaRPr lang="en-GB" sz="1800" dirty="0">
              <a:solidFill>
                <a:srgbClr val="000000"/>
              </a:solidFill>
              <a:latin typeface="Ink Free" panose="03080402000500000000" pitchFamily="66" charset="0"/>
              <a:sym typeface="Georgia"/>
            </a:endParaRPr>
          </a:p>
          <a:p>
            <a:pPr marL="514350" lvl="0" indent="-514350">
              <a:spcBef>
                <a:spcPts val="0"/>
              </a:spcBef>
              <a:buAutoNum type="arabicPeriod"/>
            </a:pPr>
            <a:endParaRPr lang="en-GB" sz="1800" dirty="0">
              <a:latin typeface="Ink Free" panose="03080402000500000000" pitchFamily="66" charset="0"/>
            </a:endParaRPr>
          </a:p>
        </p:txBody>
      </p:sp>
      <p:sp>
        <p:nvSpPr>
          <p:cNvPr id="4" name="Title 1"/>
          <p:cNvSpPr txBox="1">
            <a:spLocks/>
          </p:cNvSpPr>
          <p:nvPr/>
        </p:nvSpPr>
        <p:spPr>
          <a:xfrm>
            <a:off x="457200" y="0"/>
            <a:ext cx="6172200"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500" b="1" dirty="0" smtClean="0">
                <a:latin typeface="Ink Free" panose="03080402000500000000" pitchFamily="66" charset="0"/>
              </a:rPr>
              <a:t>Final reflections </a:t>
            </a:r>
            <a:endParaRPr lang="en-GB" sz="3500" b="1" dirty="0">
              <a:latin typeface="Ink Free" panose="03080402000500000000" pitchFamily="66" charset="0"/>
            </a:endParaRPr>
          </a:p>
        </p:txBody>
      </p:sp>
      <p:pic>
        <p:nvPicPr>
          <p:cNvPr id="9" name="Picture 16" descr="Outline Thought Bubble Clipart"/>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79217" y="168757"/>
            <a:ext cx="1350183" cy="897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712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39807624"/>
              </p:ext>
            </p:extLst>
          </p:nvPr>
        </p:nvGraphicFramePr>
        <p:xfrm>
          <a:off x="533400" y="152401"/>
          <a:ext cx="5943599" cy="8508908"/>
        </p:xfrm>
        <a:graphic>
          <a:graphicData uri="http://schemas.openxmlformats.org/drawingml/2006/table">
            <a:tbl>
              <a:tblPr firstRow="1" firstCol="1" bandRow="1">
                <a:tableStyleId>{5C22544A-7EE6-4342-B048-85BDC9FD1C3A}</a:tableStyleId>
              </a:tblPr>
              <a:tblGrid>
                <a:gridCol w="1384379">
                  <a:extLst>
                    <a:ext uri="{9D8B030D-6E8A-4147-A177-3AD203B41FA5}">
                      <a16:colId xmlns:a16="http://schemas.microsoft.com/office/drawing/2014/main" val="2332764839"/>
                    </a:ext>
                  </a:extLst>
                </a:gridCol>
                <a:gridCol w="1206421">
                  <a:extLst>
                    <a:ext uri="{9D8B030D-6E8A-4147-A177-3AD203B41FA5}">
                      <a16:colId xmlns:a16="http://schemas.microsoft.com/office/drawing/2014/main" val="3226117775"/>
                    </a:ext>
                  </a:extLst>
                </a:gridCol>
                <a:gridCol w="3352799">
                  <a:extLst>
                    <a:ext uri="{9D8B030D-6E8A-4147-A177-3AD203B41FA5}">
                      <a16:colId xmlns:a16="http://schemas.microsoft.com/office/drawing/2014/main" val="1693314516"/>
                    </a:ext>
                  </a:extLst>
                </a:gridCol>
              </a:tblGrid>
              <a:tr h="329656">
                <a:tc>
                  <a:txBody>
                    <a:bodyPr/>
                    <a:lstStyle/>
                    <a:p>
                      <a:pPr>
                        <a:lnSpc>
                          <a:spcPct val="107000"/>
                        </a:lnSpc>
                        <a:spcAft>
                          <a:spcPts val="0"/>
                        </a:spcAft>
                      </a:pPr>
                      <a:r>
                        <a:rPr lang="en-GB" sz="2400" dirty="0">
                          <a:effectLst/>
                        </a:rPr>
                        <a:t>Theorist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2800" dirty="0">
                          <a:effectLst/>
                        </a:rPr>
                        <a:t>Theory</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US" sz="1200" dirty="0" smtClean="0">
                          <a:solidFill>
                            <a:schemeClr val="bg1"/>
                          </a:solidFill>
                          <a:effectLst/>
                          <a:latin typeface="+mn-lt"/>
                          <a:ea typeface="+mn-ea"/>
                          <a:cs typeface="+mn-cs"/>
                        </a:rPr>
                        <a:t>Explanation</a:t>
                      </a:r>
                      <a:r>
                        <a:rPr lang="en-US" sz="1200" baseline="0" dirty="0" smtClean="0">
                          <a:solidFill>
                            <a:schemeClr val="bg1"/>
                          </a:solidFill>
                          <a:effectLst/>
                          <a:latin typeface="+mn-lt"/>
                          <a:ea typeface="+mn-ea"/>
                          <a:cs typeface="+mn-cs"/>
                        </a:rPr>
                        <a:t> of theory (and URL of research source)</a:t>
                      </a:r>
                      <a:endParaRPr lang="en-GB" sz="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1867775932"/>
                  </a:ext>
                </a:extLst>
              </a:tr>
              <a:tr h="1790291">
                <a:tc>
                  <a:txBody>
                    <a:bodyPr/>
                    <a:lstStyle/>
                    <a:p>
                      <a:pPr>
                        <a:lnSpc>
                          <a:spcPct val="107000"/>
                        </a:lnSpc>
                        <a:spcAft>
                          <a:spcPts val="0"/>
                        </a:spcAft>
                      </a:pPr>
                      <a:r>
                        <a:rPr lang="en-GB" sz="1800" dirty="0">
                          <a:effectLst/>
                        </a:rPr>
                        <a:t>Roland Barthes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400" dirty="0">
                          <a:effectLst/>
                        </a:rPr>
                        <a:t>Semiotics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600" dirty="0">
                          <a:effectLst/>
                        </a:rPr>
                        <a:t> </a:t>
                      </a:r>
                    </a:p>
                    <a:p>
                      <a:pPr>
                        <a:lnSpc>
                          <a:spcPct val="107000"/>
                        </a:lnSpc>
                        <a:spcAft>
                          <a:spcPts val="0"/>
                        </a:spcAft>
                      </a:pPr>
                      <a:r>
                        <a:rPr lang="en-GB" sz="600" dirty="0">
                          <a:effectLst/>
                        </a:rPr>
                        <a:t> </a:t>
                      </a:r>
                    </a:p>
                    <a:p>
                      <a:pPr>
                        <a:lnSpc>
                          <a:spcPct val="107000"/>
                        </a:lnSpc>
                        <a:spcAft>
                          <a:spcPts val="0"/>
                        </a:spcAft>
                      </a:pPr>
                      <a:r>
                        <a:rPr lang="en-GB" sz="600" dirty="0">
                          <a:effectLst/>
                        </a:rPr>
                        <a:t> </a:t>
                      </a:r>
                    </a:p>
                    <a:p>
                      <a:pPr>
                        <a:lnSpc>
                          <a:spcPct val="107000"/>
                        </a:lnSpc>
                        <a:spcAft>
                          <a:spcPts val="0"/>
                        </a:spcAft>
                      </a:pPr>
                      <a:r>
                        <a:rPr lang="en-GB" sz="600" dirty="0">
                          <a:effectLst/>
                        </a:rPr>
                        <a:t> </a:t>
                      </a:r>
                    </a:p>
                    <a:p>
                      <a:pPr>
                        <a:lnSpc>
                          <a:spcPct val="107000"/>
                        </a:lnSpc>
                        <a:spcAft>
                          <a:spcPts val="0"/>
                        </a:spcAft>
                      </a:pPr>
                      <a:r>
                        <a:rPr lang="en-GB" sz="600" dirty="0">
                          <a:effectLst/>
                        </a:rPr>
                        <a:t> </a:t>
                      </a:r>
                    </a:p>
                    <a:p>
                      <a:pPr>
                        <a:lnSpc>
                          <a:spcPct val="107000"/>
                        </a:lnSpc>
                        <a:spcAft>
                          <a:spcPts val="0"/>
                        </a:spcAft>
                      </a:pPr>
                      <a:r>
                        <a:rPr lang="en-GB" sz="600" dirty="0">
                          <a:effectLst/>
                        </a:rPr>
                        <a:t> </a:t>
                      </a:r>
                    </a:p>
                    <a:p>
                      <a:pPr>
                        <a:lnSpc>
                          <a:spcPct val="107000"/>
                        </a:lnSpc>
                        <a:spcAft>
                          <a:spcPts val="0"/>
                        </a:spcAft>
                      </a:pPr>
                      <a:r>
                        <a:rPr lang="en-GB" sz="600" dirty="0">
                          <a:effectLst/>
                        </a:rPr>
                        <a:t> </a:t>
                      </a:r>
                    </a:p>
                    <a:p>
                      <a:pPr>
                        <a:lnSpc>
                          <a:spcPct val="107000"/>
                        </a:lnSpc>
                        <a:spcAft>
                          <a:spcPts val="0"/>
                        </a:spcAft>
                      </a:pPr>
                      <a:r>
                        <a:rPr lang="en-GB" sz="600" dirty="0">
                          <a:effectLst/>
                        </a:rPr>
                        <a:t> </a:t>
                      </a:r>
                    </a:p>
                    <a:p>
                      <a:pPr>
                        <a:lnSpc>
                          <a:spcPct val="107000"/>
                        </a:lnSpc>
                        <a:spcAft>
                          <a:spcPts val="0"/>
                        </a:spcAft>
                      </a:pPr>
                      <a:r>
                        <a:rPr lang="en-GB" sz="600" dirty="0">
                          <a:effectLst/>
                        </a:rPr>
                        <a:t> </a:t>
                      </a:r>
                    </a:p>
                    <a:p>
                      <a:pPr>
                        <a:lnSpc>
                          <a:spcPct val="107000"/>
                        </a:lnSpc>
                        <a:spcAft>
                          <a:spcPts val="0"/>
                        </a:spcAft>
                      </a:pPr>
                      <a:r>
                        <a:rPr lang="en-GB" sz="600" dirty="0">
                          <a:effectLst/>
                        </a:rPr>
                        <a:t> </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776770152"/>
                  </a:ext>
                </a:extLst>
              </a:tr>
              <a:tr h="1790291">
                <a:tc>
                  <a:txBody>
                    <a:bodyPr/>
                    <a:lstStyle/>
                    <a:p>
                      <a:pPr>
                        <a:lnSpc>
                          <a:spcPct val="107000"/>
                        </a:lnSpc>
                        <a:spcAft>
                          <a:spcPts val="0"/>
                        </a:spcAft>
                      </a:pPr>
                      <a:r>
                        <a:rPr lang="en-GB" sz="1800">
                          <a:effectLst/>
                        </a:rPr>
                        <a:t>Tzvetan Todorov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400">
                          <a:effectLst/>
                        </a:rPr>
                        <a:t>Narratology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2079682247"/>
                  </a:ext>
                </a:extLst>
              </a:tr>
              <a:tr h="1610469">
                <a:tc>
                  <a:txBody>
                    <a:bodyPr/>
                    <a:lstStyle/>
                    <a:p>
                      <a:pPr>
                        <a:lnSpc>
                          <a:spcPct val="107000"/>
                        </a:lnSpc>
                        <a:spcAft>
                          <a:spcPts val="0"/>
                        </a:spcAft>
                      </a:pPr>
                      <a:r>
                        <a:rPr lang="en-GB" sz="1800">
                          <a:effectLst/>
                        </a:rPr>
                        <a:t>Steve Neale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400">
                          <a:effectLst/>
                        </a:rPr>
                        <a:t>Genre theory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1120573734"/>
                  </a:ext>
                </a:extLst>
              </a:tr>
              <a:tr h="1250823">
                <a:tc>
                  <a:txBody>
                    <a:bodyPr/>
                    <a:lstStyle/>
                    <a:p>
                      <a:pPr>
                        <a:lnSpc>
                          <a:spcPct val="107000"/>
                        </a:lnSpc>
                        <a:spcAft>
                          <a:spcPts val="0"/>
                        </a:spcAft>
                      </a:pPr>
                      <a:r>
                        <a:rPr lang="en-GB" sz="1800">
                          <a:effectLst/>
                        </a:rPr>
                        <a:t>Claude Lévi-Strauss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400">
                          <a:effectLst/>
                        </a:rPr>
                        <a:t>Structuralism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p>
                    <a:p>
                      <a:pPr>
                        <a:lnSpc>
                          <a:spcPct val="107000"/>
                        </a:lnSpc>
                        <a:spcAft>
                          <a:spcPts val="0"/>
                        </a:spcAft>
                      </a:pPr>
                      <a:r>
                        <a:rPr lang="en-GB" sz="6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3812448033"/>
                  </a:ext>
                </a:extLst>
              </a:tr>
              <a:tr h="1610469">
                <a:tc>
                  <a:txBody>
                    <a:bodyPr/>
                    <a:lstStyle/>
                    <a:p>
                      <a:pPr>
                        <a:lnSpc>
                          <a:spcPct val="107000"/>
                        </a:lnSpc>
                        <a:spcAft>
                          <a:spcPts val="0"/>
                        </a:spcAft>
                      </a:pPr>
                      <a:r>
                        <a:rPr lang="en-GB" sz="1800">
                          <a:effectLst/>
                        </a:rPr>
                        <a:t>Jean Baudrillard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400" dirty="0">
                          <a:effectLst/>
                        </a:rPr>
                        <a:t>Postmodernism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600" dirty="0">
                          <a:effectLst/>
                        </a:rPr>
                        <a:t> </a:t>
                      </a:r>
                    </a:p>
                    <a:p>
                      <a:pPr>
                        <a:lnSpc>
                          <a:spcPct val="107000"/>
                        </a:lnSpc>
                        <a:spcAft>
                          <a:spcPts val="0"/>
                        </a:spcAft>
                      </a:pPr>
                      <a:r>
                        <a:rPr lang="en-GB" sz="600" dirty="0">
                          <a:effectLst/>
                        </a:rPr>
                        <a:t> </a:t>
                      </a:r>
                    </a:p>
                    <a:p>
                      <a:pPr>
                        <a:lnSpc>
                          <a:spcPct val="107000"/>
                        </a:lnSpc>
                        <a:spcAft>
                          <a:spcPts val="0"/>
                        </a:spcAft>
                      </a:pPr>
                      <a:r>
                        <a:rPr lang="en-GB" sz="600" dirty="0">
                          <a:effectLst/>
                        </a:rPr>
                        <a:t> </a:t>
                      </a:r>
                    </a:p>
                    <a:p>
                      <a:pPr>
                        <a:lnSpc>
                          <a:spcPct val="107000"/>
                        </a:lnSpc>
                        <a:spcAft>
                          <a:spcPts val="0"/>
                        </a:spcAft>
                      </a:pPr>
                      <a:r>
                        <a:rPr lang="en-GB" sz="600" dirty="0">
                          <a:effectLst/>
                        </a:rPr>
                        <a:t> </a:t>
                      </a:r>
                    </a:p>
                    <a:p>
                      <a:pPr>
                        <a:lnSpc>
                          <a:spcPct val="107000"/>
                        </a:lnSpc>
                        <a:spcAft>
                          <a:spcPts val="0"/>
                        </a:spcAft>
                      </a:pPr>
                      <a:r>
                        <a:rPr lang="en-GB" sz="600" dirty="0">
                          <a:effectLst/>
                        </a:rPr>
                        <a:t> </a:t>
                      </a:r>
                    </a:p>
                    <a:p>
                      <a:pPr>
                        <a:lnSpc>
                          <a:spcPct val="107000"/>
                        </a:lnSpc>
                        <a:spcAft>
                          <a:spcPts val="0"/>
                        </a:spcAft>
                      </a:pPr>
                      <a:r>
                        <a:rPr lang="en-GB" sz="600" dirty="0">
                          <a:effectLst/>
                        </a:rPr>
                        <a:t> </a:t>
                      </a:r>
                    </a:p>
                    <a:p>
                      <a:pPr>
                        <a:lnSpc>
                          <a:spcPct val="107000"/>
                        </a:lnSpc>
                        <a:spcAft>
                          <a:spcPts val="0"/>
                        </a:spcAft>
                      </a:pPr>
                      <a:r>
                        <a:rPr lang="en-GB" sz="600" dirty="0">
                          <a:effectLst/>
                        </a:rPr>
                        <a:t> </a:t>
                      </a:r>
                    </a:p>
                    <a:p>
                      <a:pPr>
                        <a:lnSpc>
                          <a:spcPct val="107000"/>
                        </a:lnSpc>
                        <a:spcAft>
                          <a:spcPts val="0"/>
                        </a:spcAft>
                      </a:pPr>
                      <a:r>
                        <a:rPr lang="en-GB" sz="600" dirty="0">
                          <a:effectLst/>
                        </a:rPr>
                        <a:t> </a:t>
                      </a:r>
                    </a:p>
                    <a:p>
                      <a:pPr>
                        <a:lnSpc>
                          <a:spcPct val="107000"/>
                        </a:lnSpc>
                        <a:spcAft>
                          <a:spcPts val="0"/>
                        </a:spcAft>
                      </a:pPr>
                      <a:r>
                        <a:rPr lang="en-GB" sz="600" dirty="0">
                          <a:effectLst/>
                        </a:rPr>
                        <a:t> </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3371609033"/>
                  </a:ext>
                </a:extLst>
              </a:tr>
            </a:tbl>
          </a:graphicData>
        </a:graphic>
      </p:graphicFrame>
    </p:spTree>
    <p:extLst>
      <p:ext uri="{BB962C8B-B14F-4D97-AF65-F5344CB8AC3E}">
        <p14:creationId xmlns:p14="http://schemas.microsoft.com/office/powerpoint/2010/main" val="423606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04811932"/>
              </p:ext>
            </p:extLst>
          </p:nvPr>
        </p:nvGraphicFramePr>
        <p:xfrm>
          <a:off x="304800" y="152400"/>
          <a:ext cx="6172199" cy="8817186"/>
        </p:xfrm>
        <a:graphic>
          <a:graphicData uri="http://schemas.openxmlformats.org/drawingml/2006/table">
            <a:tbl>
              <a:tblPr firstRow="1" firstCol="1" bandRow="1">
                <a:tableStyleId>{5C22544A-7EE6-4342-B048-85BDC9FD1C3A}</a:tableStyleId>
              </a:tblPr>
              <a:tblGrid>
                <a:gridCol w="1683326">
                  <a:extLst>
                    <a:ext uri="{9D8B030D-6E8A-4147-A177-3AD203B41FA5}">
                      <a16:colId xmlns:a16="http://schemas.microsoft.com/office/drawing/2014/main" val="2332764839"/>
                    </a:ext>
                  </a:extLst>
                </a:gridCol>
                <a:gridCol w="1122219">
                  <a:extLst>
                    <a:ext uri="{9D8B030D-6E8A-4147-A177-3AD203B41FA5}">
                      <a16:colId xmlns:a16="http://schemas.microsoft.com/office/drawing/2014/main" val="3226117775"/>
                    </a:ext>
                  </a:extLst>
                </a:gridCol>
                <a:gridCol w="3366654">
                  <a:extLst>
                    <a:ext uri="{9D8B030D-6E8A-4147-A177-3AD203B41FA5}">
                      <a16:colId xmlns:a16="http://schemas.microsoft.com/office/drawing/2014/main" val="1693314516"/>
                    </a:ext>
                  </a:extLst>
                </a:gridCol>
              </a:tblGrid>
              <a:tr h="249977">
                <a:tc>
                  <a:txBody>
                    <a:bodyPr/>
                    <a:lstStyle/>
                    <a:p>
                      <a:pPr>
                        <a:lnSpc>
                          <a:spcPct val="107000"/>
                        </a:lnSpc>
                        <a:spcAft>
                          <a:spcPts val="0"/>
                        </a:spcAft>
                      </a:pPr>
                      <a:r>
                        <a:rPr lang="en-GB" sz="2400" dirty="0">
                          <a:effectLst/>
                        </a:rPr>
                        <a:t>Theorist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2800" dirty="0">
                          <a:effectLst/>
                        </a:rPr>
                        <a:t>Theory</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US" sz="1200" dirty="0" smtClean="0">
                          <a:solidFill>
                            <a:schemeClr val="bg1"/>
                          </a:solidFill>
                          <a:effectLst/>
                          <a:latin typeface="+mn-lt"/>
                          <a:ea typeface="+mn-ea"/>
                          <a:cs typeface="+mn-cs"/>
                        </a:rPr>
                        <a:t>Explanation</a:t>
                      </a:r>
                      <a:r>
                        <a:rPr lang="en-US" sz="1200" baseline="0" dirty="0" smtClean="0">
                          <a:solidFill>
                            <a:schemeClr val="bg1"/>
                          </a:solidFill>
                          <a:effectLst/>
                          <a:latin typeface="+mn-lt"/>
                          <a:ea typeface="+mn-ea"/>
                          <a:cs typeface="+mn-cs"/>
                        </a:rPr>
                        <a:t> of theory (and URL of research source)</a:t>
                      </a:r>
                      <a:endParaRPr lang="en-GB" sz="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1867775932"/>
                  </a:ext>
                </a:extLst>
              </a:tr>
              <a:tr h="1635774">
                <a:tc>
                  <a:txBody>
                    <a:bodyPr/>
                    <a:lstStyle/>
                    <a:p>
                      <a:pPr>
                        <a:lnSpc>
                          <a:spcPct val="107000"/>
                        </a:lnSpc>
                        <a:spcAft>
                          <a:spcPts val="0"/>
                        </a:spcAft>
                      </a:pPr>
                      <a:r>
                        <a:rPr lang="en-GB" sz="2400" dirty="0">
                          <a:effectLst/>
                        </a:rPr>
                        <a:t>Jean </a:t>
                      </a:r>
                      <a:r>
                        <a:rPr lang="en-GB" sz="2400" dirty="0" err="1">
                          <a:effectLst/>
                        </a:rPr>
                        <a:t>Baudrillard</a:t>
                      </a:r>
                      <a:r>
                        <a:rPr lang="en-GB" sz="24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200">
                          <a:effectLst/>
                        </a:rPr>
                        <a:t>Postmodernism</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800" dirty="0">
                          <a:effectLst/>
                        </a:rPr>
                        <a:t> </a:t>
                      </a:r>
                    </a:p>
                    <a:p>
                      <a:pPr>
                        <a:lnSpc>
                          <a:spcPct val="107000"/>
                        </a:lnSpc>
                        <a:spcAft>
                          <a:spcPts val="0"/>
                        </a:spcAft>
                      </a:pPr>
                      <a:r>
                        <a:rPr lang="en-GB" sz="800" dirty="0">
                          <a:effectLst/>
                        </a:rPr>
                        <a:t> </a:t>
                      </a:r>
                    </a:p>
                    <a:p>
                      <a:pPr>
                        <a:lnSpc>
                          <a:spcPct val="107000"/>
                        </a:lnSpc>
                        <a:spcAft>
                          <a:spcPts val="0"/>
                        </a:spcAft>
                      </a:pPr>
                      <a:r>
                        <a:rPr lang="en-GB" sz="800" dirty="0">
                          <a:effectLst/>
                        </a:rPr>
                        <a:t> </a:t>
                      </a:r>
                    </a:p>
                    <a:p>
                      <a:pPr>
                        <a:lnSpc>
                          <a:spcPct val="107000"/>
                        </a:lnSpc>
                        <a:spcAft>
                          <a:spcPts val="0"/>
                        </a:spcAft>
                      </a:pPr>
                      <a:r>
                        <a:rPr lang="en-GB" sz="800" dirty="0">
                          <a:effectLst/>
                        </a:rPr>
                        <a:t> </a:t>
                      </a:r>
                    </a:p>
                    <a:p>
                      <a:pPr>
                        <a:lnSpc>
                          <a:spcPct val="107000"/>
                        </a:lnSpc>
                        <a:spcAft>
                          <a:spcPts val="0"/>
                        </a:spcAft>
                      </a:pPr>
                      <a:r>
                        <a:rPr lang="en-GB" sz="800" dirty="0">
                          <a:effectLst/>
                        </a:rPr>
                        <a:t> </a:t>
                      </a:r>
                    </a:p>
                    <a:p>
                      <a:pPr>
                        <a:lnSpc>
                          <a:spcPct val="107000"/>
                        </a:lnSpc>
                        <a:spcAft>
                          <a:spcPts val="0"/>
                        </a:spcAft>
                      </a:pPr>
                      <a:r>
                        <a:rPr lang="en-GB" sz="800" dirty="0">
                          <a:effectLst/>
                        </a:rPr>
                        <a:t> </a:t>
                      </a:r>
                    </a:p>
                    <a:p>
                      <a:pPr>
                        <a:lnSpc>
                          <a:spcPct val="107000"/>
                        </a:lnSpc>
                        <a:spcAft>
                          <a:spcPts val="0"/>
                        </a:spcAft>
                      </a:pPr>
                      <a:r>
                        <a:rPr lang="en-GB" sz="800" dirty="0">
                          <a:effectLst/>
                        </a:rPr>
                        <a:t> </a:t>
                      </a:r>
                    </a:p>
                    <a:p>
                      <a:pPr>
                        <a:lnSpc>
                          <a:spcPct val="107000"/>
                        </a:lnSpc>
                        <a:spcAft>
                          <a:spcPts val="0"/>
                        </a:spcAft>
                      </a:pPr>
                      <a:r>
                        <a:rPr lang="en-GB" sz="800" dirty="0">
                          <a:effectLst/>
                        </a:rPr>
                        <a:t> </a:t>
                      </a:r>
                    </a:p>
                    <a:p>
                      <a:pPr>
                        <a:lnSpc>
                          <a:spcPct val="107000"/>
                        </a:lnSpc>
                        <a:spcAft>
                          <a:spcPts val="0"/>
                        </a:spcAft>
                      </a:pPr>
                      <a:r>
                        <a:rPr lang="en-GB" sz="8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3371609033"/>
                  </a:ext>
                </a:extLst>
              </a:tr>
              <a:tr h="1817526">
                <a:tc>
                  <a:txBody>
                    <a:bodyPr/>
                    <a:lstStyle/>
                    <a:p>
                      <a:pPr>
                        <a:lnSpc>
                          <a:spcPct val="107000"/>
                        </a:lnSpc>
                        <a:spcAft>
                          <a:spcPts val="0"/>
                        </a:spcAft>
                      </a:pPr>
                      <a:r>
                        <a:rPr lang="en-GB" sz="2400">
                          <a:effectLst/>
                        </a:rPr>
                        <a:t>Stuart Hall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200" dirty="0">
                          <a:effectLst/>
                        </a:rPr>
                        <a:t>Theories of representation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1426907058"/>
                  </a:ext>
                </a:extLst>
              </a:tr>
              <a:tr h="1999279">
                <a:tc>
                  <a:txBody>
                    <a:bodyPr/>
                    <a:lstStyle/>
                    <a:p>
                      <a:pPr>
                        <a:lnSpc>
                          <a:spcPct val="107000"/>
                        </a:lnSpc>
                        <a:spcAft>
                          <a:spcPts val="0"/>
                        </a:spcAft>
                      </a:pPr>
                      <a:r>
                        <a:rPr lang="en-GB" sz="2400">
                          <a:effectLst/>
                        </a:rPr>
                        <a:t>David Gauntlett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200">
                          <a:effectLst/>
                        </a:rPr>
                        <a:t>Theories of identity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1215567067"/>
                  </a:ext>
                </a:extLst>
              </a:tr>
              <a:tr h="1454021">
                <a:tc>
                  <a:txBody>
                    <a:bodyPr/>
                    <a:lstStyle/>
                    <a:p>
                      <a:pPr>
                        <a:lnSpc>
                          <a:spcPct val="107000"/>
                        </a:lnSpc>
                        <a:spcAft>
                          <a:spcPts val="0"/>
                        </a:spcAft>
                      </a:pPr>
                      <a:r>
                        <a:rPr lang="en-GB" sz="2400">
                          <a:effectLst/>
                        </a:rPr>
                        <a:t>Liesbet van Zoonen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200">
                          <a:effectLst/>
                        </a:rPr>
                        <a:t>Feminist theory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p>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1999469169"/>
                  </a:ext>
                </a:extLst>
              </a:tr>
              <a:tr h="1454021">
                <a:tc>
                  <a:txBody>
                    <a:bodyPr/>
                    <a:lstStyle/>
                    <a:p>
                      <a:pPr>
                        <a:lnSpc>
                          <a:spcPct val="107000"/>
                        </a:lnSpc>
                        <a:spcAft>
                          <a:spcPts val="0"/>
                        </a:spcAft>
                      </a:pPr>
                      <a:r>
                        <a:rPr lang="en-GB" sz="2400">
                          <a:effectLst/>
                        </a:rPr>
                        <a:t>bell hooks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200" dirty="0">
                          <a:effectLst/>
                        </a:rPr>
                        <a:t>Feminist theory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800" dirty="0">
                          <a:effectLst/>
                        </a:rPr>
                        <a:t> </a:t>
                      </a:r>
                    </a:p>
                    <a:p>
                      <a:pPr>
                        <a:lnSpc>
                          <a:spcPct val="107000"/>
                        </a:lnSpc>
                        <a:spcAft>
                          <a:spcPts val="0"/>
                        </a:spcAft>
                      </a:pPr>
                      <a:r>
                        <a:rPr lang="en-GB" sz="800" dirty="0">
                          <a:effectLst/>
                        </a:rPr>
                        <a:t> </a:t>
                      </a:r>
                    </a:p>
                    <a:p>
                      <a:pPr>
                        <a:lnSpc>
                          <a:spcPct val="107000"/>
                        </a:lnSpc>
                        <a:spcAft>
                          <a:spcPts val="0"/>
                        </a:spcAft>
                      </a:pPr>
                      <a:r>
                        <a:rPr lang="en-GB" sz="800" dirty="0">
                          <a:effectLst/>
                        </a:rPr>
                        <a:t> </a:t>
                      </a:r>
                    </a:p>
                    <a:p>
                      <a:pPr>
                        <a:lnSpc>
                          <a:spcPct val="107000"/>
                        </a:lnSpc>
                        <a:spcAft>
                          <a:spcPts val="0"/>
                        </a:spcAft>
                      </a:pPr>
                      <a:r>
                        <a:rPr lang="en-GB" sz="800" dirty="0">
                          <a:effectLst/>
                        </a:rPr>
                        <a:t> </a:t>
                      </a:r>
                    </a:p>
                    <a:p>
                      <a:pPr>
                        <a:lnSpc>
                          <a:spcPct val="107000"/>
                        </a:lnSpc>
                        <a:spcAft>
                          <a:spcPts val="0"/>
                        </a:spcAft>
                      </a:pPr>
                      <a:r>
                        <a:rPr lang="en-GB" sz="800" dirty="0">
                          <a:effectLst/>
                        </a:rPr>
                        <a:t> </a:t>
                      </a:r>
                    </a:p>
                    <a:p>
                      <a:pPr>
                        <a:lnSpc>
                          <a:spcPct val="107000"/>
                        </a:lnSpc>
                        <a:spcAft>
                          <a:spcPts val="0"/>
                        </a:spcAft>
                      </a:pPr>
                      <a:r>
                        <a:rPr lang="en-GB" sz="800" dirty="0">
                          <a:effectLst/>
                        </a:rPr>
                        <a:t> </a:t>
                      </a:r>
                    </a:p>
                    <a:p>
                      <a:pPr>
                        <a:lnSpc>
                          <a:spcPct val="107000"/>
                        </a:lnSpc>
                        <a:spcAft>
                          <a:spcPts val="0"/>
                        </a:spcAft>
                      </a:pPr>
                      <a:r>
                        <a:rPr lang="en-GB" sz="800" dirty="0">
                          <a:effectLst/>
                        </a:rPr>
                        <a:t> </a:t>
                      </a:r>
                    </a:p>
                    <a:p>
                      <a:pPr>
                        <a:lnSpc>
                          <a:spcPct val="107000"/>
                        </a:lnSpc>
                        <a:spcAft>
                          <a:spcPts val="0"/>
                        </a:spcAft>
                      </a:pPr>
                      <a:r>
                        <a:rPr lang="en-GB" sz="8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2349934921"/>
                  </a:ext>
                </a:extLst>
              </a:tr>
            </a:tbl>
          </a:graphicData>
        </a:graphic>
      </p:graphicFrame>
    </p:spTree>
    <p:extLst>
      <p:ext uri="{BB962C8B-B14F-4D97-AF65-F5344CB8AC3E}">
        <p14:creationId xmlns:p14="http://schemas.microsoft.com/office/powerpoint/2010/main" val="2773525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95806479"/>
              </p:ext>
            </p:extLst>
          </p:nvPr>
        </p:nvGraphicFramePr>
        <p:xfrm>
          <a:off x="380999" y="152399"/>
          <a:ext cx="6095999" cy="8458200"/>
        </p:xfrm>
        <a:graphic>
          <a:graphicData uri="http://schemas.openxmlformats.org/drawingml/2006/table">
            <a:tbl>
              <a:tblPr firstRow="1" firstCol="1" bandRow="1">
                <a:tableStyleId>{5C22544A-7EE6-4342-B048-85BDC9FD1C3A}</a:tableStyleId>
              </a:tblPr>
              <a:tblGrid>
                <a:gridCol w="1752601">
                  <a:extLst>
                    <a:ext uri="{9D8B030D-6E8A-4147-A177-3AD203B41FA5}">
                      <a16:colId xmlns:a16="http://schemas.microsoft.com/office/drawing/2014/main" val="2332764839"/>
                    </a:ext>
                  </a:extLst>
                </a:gridCol>
                <a:gridCol w="1143000">
                  <a:extLst>
                    <a:ext uri="{9D8B030D-6E8A-4147-A177-3AD203B41FA5}">
                      <a16:colId xmlns:a16="http://schemas.microsoft.com/office/drawing/2014/main" val="3226117775"/>
                    </a:ext>
                  </a:extLst>
                </a:gridCol>
                <a:gridCol w="3200398">
                  <a:extLst>
                    <a:ext uri="{9D8B030D-6E8A-4147-A177-3AD203B41FA5}">
                      <a16:colId xmlns:a16="http://schemas.microsoft.com/office/drawing/2014/main" val="1693314516"/>
                    </a:ext>
                  </a:extLst>
                </a:gridCol>
              </a:tblGrid>
              <a:tr h="497759">
                <a:tc>
                  <a:txBody>
                    <a:bodyPr/>
                    <a:lstStyle/>
                    <a:p>
                      <a:pPr>
                        <a:lnSpc>
                          <a:spcPct val="107000"/>
                        </a:lnSpc>
                        <a:spcAft>
                          <a:spcPts val="0"/>
                        </a:spcAft>
                      </a:pPr>
                      <a:r>
                        <a:rPr lang="en-GB" sz="2400" dirty="0">
                          <a:effectLst/>
                        </a:rPr>
                        <a:t>Theorist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600" dirty="0">
                          <a:effectLst/>
                        </a:rPr>
                        <a:t>Theory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US" sz="1200" dirty="0" smtClean="0">
                          <a:solidFill>
                            <a:schemeClr val="bg1"/>
                          </a:solidFill>
                          <a:effectLst/>
                          <a:latin typeface="+mn-lt"/>
                          <a:ea typeface="+mn-ea"/>
                          <a:cs typeface="+mn-cs"/>
                        </a:rPr>
                        <a:t>Explanation</a:t>
                      </a:r>
                      <a:r>
                        <a:rPr lang="en-US" sz="1200" baseline="0" dirty="0" smtClean="0">
                          <a:solidFill>
                            <a:schemeClr val="bg1"/>
                          </a:solidFill>
                          <a:effectLst/>
                          <a:latin typeface="+mn-lt"/>
                          <a:ea typeface="+mn-ea"/>
                          <a:cs typeface="+mn-cs"/>
                        </a:rPr>
                        <a:t> of theory (and URL of research source)</a:t>
                      </a:r>
                      <a:endParaRPr lang="en-GB" sz="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1867775932"/>
                  </a:ext>
                </a:extLst>
              </a:tr>
              <a:tr h="1991029">
                <a:tc>
                  <a:txBody>
                    <a:bodyPr/>
                    <a:lstStyle/>
                    <a:p>
                      <a:pPr>
                        <a:lnSpc>
                          <a:spcPct val="107000"/>
                        </a:lnSpc>
                        <a:spcAft>
                          <a:spcPts val="0"/>
                        </a:spcAft>
                      </a:pPr>
                      <a:r>
                        <a:rPr lang="en-GB" sz="2000" dirty="0">
                          <a:effectLst/>
                        </a:rPr>
                        <a:t>Judith Butler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400">
                          <a:effectLst/>
                        </a:rPr>
                        <a:t>Theories of gender performativity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endParaRPr lang="en-GB" sz="2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2432295996"/>
                  </a:ext>
                </a:extLst>
              </a:tr>
              <a:tr h="1962825">
                <a:tc>
                  <a:txBody>
                    <a:bodyPr/>
                    <a:lstStyle/>
                    <a:p>
                      <a:pPr>
                        <a:lnSpc>
                          <a:spcPct val="107000"/>
                        </a:lnSpc>
                        <a:spcAft>
                          <a:spcPts val="0"/>
                        </a:spcAft>
                      </a:pPr>
                      <a:r>
                        <a:rPr lang="en-GB" sz="2000">
                          <a:effectLst/>
                        </a:rPr>
                        <a:t>Paul Gilroy</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400">
                          <a:effectLst/>
                        </a:rPr>
                        <a:t>Theories around ethnicity and postcolonial theory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endParaRPr lang="en-GB" sz="2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746638805"/>
                  </a:ext>
                </a:extLst>
              </a:tr>
              <a:tr h="1493274">
                <a:tc>
                  <a:txBody>
                    <a:bodyPr/>
                    <a:lstStyle/>
                    <a:p>
                      <a:pPr>
                        <a:lnSpc>
                          <a:spcPct val="107000"/>
                        </a:lnSpc>
                        <a:spcAft>
                          <a:spcPts val="0"/>
                        </a:spcAft>
                      </a:pPr>
                      <a:r>
                        <a:rPr lang="en-GB" sz="2000">
                          <a:effectLst/>
                        </a:rPr>
                        <a:t>Curran and Seaton</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400">
                          <a:effectLst/>
                        </a:rPr>
                        <a:t>Power and media industries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endParaRPr lang="en-GB" sz="2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2528127071"/>
                  </a:ext>
                </a:extLst>
              </a:tr>
              <a:tr h="1322797">
                <a:tc>
                  <a:txBody>
                    <a:bodyPr/>
                    <a:lstStyle/>
                    <a:p>
                      <a:pPr>
                        <a:lnSpc>
                          <a:spcPct val="107000"/>
                        </a:lnSpc>
                        <a:spcAft>
                          <a:spcPts val="0"/>
                        </a:spcAft>
                      </a:pPr>
                      <a:r>
                        <a:rPr lang="en-GB" sz="2000">
                          <a:effectLst/>
                        </a:rPr>
                        <a:t>Sonia Livingstone and Peter Lunt</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400">
                          <a:effectLst/>
                        </a:rPr>
                        <a:t>Regulation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endParaRPr lang="en-GB" sz="2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2394929879"/>
                  </a:ext>
                </a:extLst>
              </a:tr>
              <a:tr h="1190516">
                <a:tc>
                  <a:txBody>
                    <a:bodyPr/>
                    <a:lstStyle/>
                    <a:p>
                      <a:pPr>
                        <a:lnSpc>
                          <a:spcPct val="107000"/>
                        </a:lnSpc>
                        <a:spcAft>
                          <a:spcPts val="0"/>
                        </a:spcAft>
                      </a:pPr>
                      <a:r>
                        <a:rPr lang="en-GB" sz="2000" dirty="0" smtClean="0">
                          <a:effectLst/>
                        </a:rPr>
                        <a:t>David </a:t>
                      </a:r>
                      <a:r>
                        <a:rPr lang="en-GB" sz="2000" dirty="0" err="1">
                          <a:effectLst/>
                        </a:rPr>
                        <a:t>Hesmondhalgh</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400" dirty="0">
                          <a:effectLst/>
                        </a:rPr>
                        <a:t>Cultural industries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endParaRPr lang="en-GB"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2200508099"/>
                  </a:ext>
                </a:extLst>
              </a:tr>
            </a:tbl>
          </a:graphicData>
        </a:graphic>
      </p:graphicFrame>
    </p:spTree>
    <p:extLst>
      <p:ext uri="{BB962C8B-B14F-4D97-AF65-F5344CB8AC3E}">
        <p14:creationId xmlns:p14="http://schemas.microsoft.com/office/powerpoint/2010/main" val="1706928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04420050"/>
              </p:ext>
            </p:extLst>
          </p:nvPr>
        </p:nvGraphicFramePr>
        <p:xfrm>
          <a:off x="304800" y="152401"/>
          <a:ext cx="6172199" cy="8763000"/>
        </p:xfrm>
        <a:graphic>
          <a:graphicData uri="http://schemas.openxmlformats.org/drawingml/2006/table">
            <a:tbl>
              <a:tblPr firstRow="1" firstCol="1" bandRow="1">
                <a:tableStyleId>{5C22544A-7EE6-4342-B048-85BDC9FD1C3A}</a:tableStyleId>
              </a:tblPr>
              <a:tblGrid>
                <a:gridCol w="1437624">
                  <a:extLst>
                    <a:ext uri="{9D8B030D-6E8A-4147-A177-3AD203B41FA5}">
                      <a16:colId xmlns:a16="http://schemas.microsoft.com/office/drawing/2014/main" val="2332764839"/>
                    </a:ext>
                  </a:extLst>
                </a:gridCol>
                <a:gridCol w="857779">
                  <a:extLst>
                    <a:ext uri="{9D8B030D-6E8A-4147-A177-3AD203B41FA5}">
                      <a16:colId xmlns:a16="http://schemas.microsoft.com/office/drawing/2014/main" val="3226117775"/>
                    </a:ext>
                  </a:extLst>
                </a:gridCol>
                <a:gridCol w="3876796">
                  <a:extLst>
                    <a:ext uri="{9D8B030D-6E8A-4147-A177-3AD203B41FA5}">
                      <a16:colId xmlns:a16="http://schemas.microsoft.com/office/drawing/2014/main" val="1693314516"/>
                    </a:ext>
                  </a:extLst>
                </a:gridCol>
              </a:tblGrid>
              <a:tr h="645905">
                <a:tc>
                  <a:txBody>
                    <a:bodyPr/>
                    <a:lstStyle/>
                    <a:p>
                      <a:pPr>
                        <a:lnSpc>
                          <a:spcPct val="107000"/>
                        </a:lnSpc>
                        <a:spcAft>
                          <a:spcPts val="0"/>
                        </a:spcAft>
                      </a:pPr>
                      <a:r>
                        <a:rPr lang="en-GB" sz="2400" dirty="0">
                          <a:effectLst/>
                        </a:rPr>
                        <a:t>Theorist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600" dirty="0">
                          <a:effectLst/>
                        </a:rPr>
                        <a:t>Theory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US" sz="1200" dirty="0" smtClean="0">
                          <a:solidFill>
                            <a:schemeClr val="bg1"/>
                          </a:solidFill>
                          <a:effectLst/>
                          <a:latin typeface="+mn-lt"/>
                          <a:ea typeface="+mn-ea"/>
                          <a:cs typeface="+mn-cs"/>
                        </a:rPr>
                        <a:t>Explanation</a:t>
                      </a:r>
                      <a:r>
                        <a:rPr lang="en-US" sz="1200" baseline="0" dirty="0" smtClean="0">
                          <a:solidFill>
                            <a:schemeClr val="bg1"/>
                          </a:solidFill>
                          <a:effectLst/>
                          <a:latin typeface="+mn-lt"/>
                          <a:ea typeface="+mn-ea"/>
                          <a:cs typeface="+mn-cs"/>
                        </a:rPr>
                        <a:t> of theory (and URL of research source)</a:t>
                      </a:r>
                      <a:endParaRPr lang="en-GB" sz="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1867775932"/>
                  </a:ext>
                </a:extLst>
              </a:tr>
              <a:tr h="1544846">
                <a:tc>
                  <a:txBody>
                    <a:bodyPr/>
                    <a:lstStyle/>
                    <a:p>
                      <a:pPr>
                        <a:lnSpc>
                          <a:spcPct val="107000"/>
                        </a:lnSpc>
                        <a:spcAft>
                          <a:spcPts val="0"/>
                        </a:spcAft>
                      </a:pPr>
                      <a:r>
                        <a:rPr lang="en-GB" sz="2000" dirty="0">
                          <a:effectLst/>
                        </a:rPr>
                        <a:t>Albert Bandura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600">
                          <a:effectLst/>
                        </a:rPr>
                        <a:t>Media effects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endParaRPr lang="en-GB" sz="2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1029247538"/>
                  </a:ext>
                </a:extLst>
              </a:tr>
              <a:tr h="1544846">
                <a:tc>
                  <a:txBody>
                    <a:bodyPr/>
                    <a:lstStyle/>
                    <a:p>
                      <a:pPr>
                        <a:lnSpc>
                          <a:spcPct val="107000"/>
                        </a:lnSpc>
                        <a:spcAft>
                          <a:spcPts val="0"/>
                        </a:spcAft>
                      </a:pPr>
                      <a:r>
                        <a:rPr lang="en-GB" sz="2000">
                          <a:effectLst/>
                        </a:rPr>
                        <a:t>George Gerbner</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600">
                          <a:effectLst/>
                        </a:rPr>
                        <a:t>Cultivation theory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endParaRPr lang="en-GB" sz="2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3711481718"/>
                  </a:ext>
                </a:extLst>
              </a:tr>
              <a:tr h="1544846">
                <a:tc>
                  <a:txBody>
                    <a:bodyPr/>
                    <a:lstStyle/>
                    <a:p>
                      <a:pPr>
                        <a:lnSpc>
                          <a:spcPct val="107000"/>
                        </a:lnSpc>
                        <a:spcAft>
                          <a:spcPts val="0"/>
                        </a:spcAft>
                      </a:pPr>
                      <a:r>
                        <a:rPr lang="en-GB" sz="2000" dirty="0">
                          <a:effectLst/>
                        </a:rPr>
                        <a:t>Stuart Hall</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600">
                          <a:effectLst/>
                        </a:rPr>
                        <a:t>Reception theory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p>
                    <a:p>
                      <a:pPr>
                        <a:lnSpc>
                          <a:spcPct val="107000"/>
                        </a:lnSpc>
                        <a:spcAft>
                          <a:spcPts val="0"/>
                        </a:spcAft>
                      </a:pPr>
                      <a:r>
                        <a:rPr lang="en-GB" sz="200">
                          <a:effectLst/>
                        </a:rPr>
                        <a:t> </a:t>
                      </a:r>
                      <a:endParaRPr lang="en-GB" sz="2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1459849754"/>
                  </a:ext>
                </a:extLst>
              </a:tr>
              <a:tr h="1544846">
                <a:tc>
                  <a:txBody>
                    <a:bodyPr/>
                    <a:lstStyle/>
                    <a:p>
                      <a:pPr>
                        <a:lnSpc>
                          <a:spcPct val="107000"/>
                        </a:lnSpc>
                        <a:spcAft>
                          <a:spcPts val="0"/>
                        </a:spcAft>
                      </a:pPr>
                      <a:r>
                        <a:rPr lang="en-GB" sz="2000">
                          <a:effectLst/>
                        </a:rPr>
                        <a:t>Henry Jenkins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600">
                          <a:effectLst/>
                        </a:rPr>
                        <a:t>Fandom</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endParaRPr lang="en-GB"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1183627460"/>
                  </a:ext>
                </a:extLst>
              </a:tr>
              <a:tr h="1937711">
                <a:tc>
                  <a:txBody>
                    <a:bodyPr/>
                    <a:lstStyle/>
                    <a:p>
                      <a:pPr>
                        <a:lnSpc>
                          <a:spcPct val="107000"/>
                        </a:lnSpc>
                        <a:spcAft>
                          <a:spcPts val="0"/>
                        </a:spcAft>
                      </a:pPr>
                      <a:r>
                        <a:rPr lang="en-GB" sz="2000" dirty="0">
                          <a:effectLst/>
                        </a:rPr>
                        <a:t>Clay </a:t>
                      </a:r>
                      <a:r>
                        <a:rPr lang="en-GB" sz="2000" dirty="0" err="1">
                          <a:effectLst/>
                        </a:rPr>
                        <a:t>Shirky</a:t>
                      </a: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1600" dirty="0">
                          <a:effectLst/>
                        </a:rPr>
                        <a:t>‘End of audience’ theories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tc>
                  <a:txBody>
                    <a:bodyPr/>
                    <a:lstStyle/>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p>
                    <a:p>
                      <a:pPr>
                        <a:lnSpc>
                          <a:spcPct val="107000"/>
                        </a:lnSpc>
                        <a:spcAft>
                          <a:spcPts val="0"/>
                        </a:spcAft>
                      </a:pPr>
                      <a:r>
                        <a:rPr lang="en-GB" sz="200" dirty="0">
                          <a:effectLst/>
                        </a:rPr>
                        <a:t> </a:t>
                      </a:r>
                      <a:endParaRPr lang="en-GB"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0310" marR="10310" marT="0" marB="0"/>
                </a:tc>
                <a:extLst>
                  <a:ext uri="{0D108BD9-81ED-4DB2-BD59-A6C34878D82A}">
                    <a16:rowId xmlns:a16="http://schemas.microsoft.com/office/drawing/2014/main" val="339989654"/>
                  </a:ext>
                </a:extLst>
              </a:tr>
            </a:tbl>
          </a:graphicData>
        </a:graphic>
      </p:graphicFrame>
    </p:spTree>
    <p:extLst>
      <p:ext uri="{BB962C8B-B14F-4D97-AF65-F5344CB8AC3E}">
        <p14:creationId xmlns:p14="http://schemas.microsoft.com/office/powerpoint/2010/main" val="2588089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81000" y="1604283"/>
            <a:ext cx="6028094" cy="6087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p:txBody>
          <a:bodyPr>
            <a:noAutofit/>
          </a:bodyPr>
          <a:lstStyle/>
          <a:p>
            <a:r>
              <a:rPr lang="en-GB" sz="6600" b="1" dirty="0" smtClean="0">
                <a:latin typeface="Ink Free" panose="03080402000500000000" pitchFamily="66" charset="0"/>
              </a:rPr>
              <a:t>Discursive writing</a:t>
            </a:r>
            <a:endParaRPr lang="en-GB" sz="6600" b="1" dirty="0">
              <a:latin typeface="Ink Free" panose="03080402000500000000" pitchFamily="66" charset="0"/>
            </a:endParaRPr>
          </a:p>
        </p:txBody>
      </p:sp>
      <p:pic>
        <p:nvPicPr>
          <p:cNvPr id="8" name="Picture 2" descr="Lazenby Computer Liquid">
            <a:extLst>
              <a:ext uri="{FF2B5EF4-FFF2-40B4-BE49-F238E27FC236}">
                <a16:creationId xmlns:a16="http://schemas.microsoft.com/office/drawing/2014/main" id="{1924AF57-37FB-4DF2-AFE9-2FFDA6374708}"/>
              </a:ext>
            </a:extLst>
          </p:cNvPr>
          <p:cNvPicPr>
            <a:picLocks noChangeAspect="1" noChangeArrowheads="1"/>
          </p:cNvPicPr>
          <p:nvPr/>
        </p:nvPicPr>
        <p:blipFill rotWithShape="1">
          <a:blip r:embed="rId3">
            <a:duotone>
              <a:schemeClr val="bg2">
                <a:shade val="45000"/>
                <a:satMod val="135000"/>
              </a:schemeClr>
              <a:prstClr val="white"/>
            </a:duotone>
            <a:extLst>
              <a:ext uri="{28A0092B-C50C-407E-A947-70E740481C1C}">
                <a14:useLocalDpi xmlns:a14="http://schemas.microsoft.com/office/drawing/2010/main" val="0"/>
              </a:ext>
            </a:extLst>
          </a:blip>
          <a:srcRect t="-18970" r="25391" b="1"/>
          <a:stretch/>
        </p:blipFill>
        <p:spPr bwMode="auto">
          <a:xfrm>
            <a:off x="1066800" y="8229600"/>
            <a:ext cx="4851400" cy="69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See the source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37092" y="4811486"/>
            <a:ext cx="1715910" cy="171591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raynespark.merton.sch.uk\CustomFolders\Custom\MANAGERS\DESKTOP\27-07-17 Logo Sixth Form.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82174" y="120152"/>
            <a:ext cx="2026920" cy="1215390"/>
          </a:xfrm>
          <a:prstGeom prst="rect">
            <a:avLst/>
          </a:prstGeom>
          <a:noFill/>
          <a:ln>
            <a:noFill/>
          </a:ln>
        </p:spPr>
      </p:pic>
      <p:sp>
        <p:nvSpPr>
          <p:cNvPr id="3" name="Rectangle 2"/>
          <p:cNvSpPr/>
          <p:nvPr/>
        </p:nvSpPr>
        <p:spPr>
          <a:xfrm>
            <a:off x="2261563" y="2121797"/>
            <a:ext cx="2266967" cy="707886"/>
          </a:xfrm>
          <a:prstGeom prst="rect">
            <a:avLst/>
          </a:prstGeom>
        </p:spPr>
        <p:txBody>
          <a:bodyPr wrap="none">
            <a:spAutoFit/>
          </a:bodyPr>
          <a:lstStyle/>
          <a:p>
            <a:r>
              <a:rPr lang="en-GB" sz="4000" b="1" dirty="0">
                <a:latin typeface="Ink Free" panose="03080402000500000000" pitchFamily="66" charset="0"/>
              </a:rPr>
              <a:t>Task </a:t>
            </a:r>
            <a:r>
              <a:rPr lang="en-GB" sz="4000" b="1" dirty="0" smtClean="0">
                <a:latin typeface="Ink Free" panose="03080402000500000000" pitchFamily="66" charset="0"/>
              </a:rPr>
              <a:t>2 </a:t>
            </a:r>
            <a:r>
              <a:rPr lang="en-GB" sz="4000" b="1" dirty="0">
                <a:latin typeface="Ink Free" panose="03080402000500000000" pitchFamily="66" charset="0"/>
              </a:rPr>
              <a:t>- </a:t>
            </a:r>
            <a:endParaRPr lang="en-GB" sz="4000" dirty="0"/>
          </a:p>
        </p:txBody>
      </p:sp>
    </p:spTree>
    <p:extLst>
      <p:ext uri="{BB962C8B-B14F-4D97-AF65-F5344CB8AC3E}">
        <p14:creationId xmlns:p14="http://schemas.microsoft.com/office/powerpoint/2010/main" val="4083418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6477000" cy="5806017"/>
          </a:xfrm>
        </p:spPr>
        <p:txBody>
          <a:bodyPr>
            <a:noAutofit/>
          </a:bodyPr>
          <a:lstStyle/>
          <a:p>
            <a:pPr marL="0" lvl="0" indent="0">
              <a:spcBef>
                <a:spcPts val="600"/>
              </a:spcBef>
              <a:buNone/>
              <a:defRPr>
                <a:solidFill>
                  <a:srgbClr val="000000"/>
                </a:solidFill>
              </a:defRPr>
            </a:pPr>
            <a:r>
              <a:rPr lang="en-GB" sz="1800" dirty="0" smtClean="0">
                <a:latin typeface="Ink Free" panose="03080402000500000000" pitchFamily="66" charset="0"/>
              </a:rPr>
              <a:t>Throughout the world, people spend hours a day sending and receiving media content. Arguably, the extent of audience participation has changed throughout the last ten decades and audiences are able to interact and produce their own content. </a:t>
            </a:r>
          </a:p>
          <a:p>
            <a:pPr marL="0" lvl="0" indent="0">
              <a:spcBef>
                <a:spcPts val="600"/>
              </a:spcBef>
              <a:buNone/>
              <a:defRPr>
                <a:solidFill>
                  <a:srgbClr val="000000"/>
                </a:solidFill>
              </a:defRPr>
            </a:pPr>
            <a:endParaRPr lang="en-GB" sz="500" dirty="0" smtClean="0">
              <a:latin typeface="Ink Free" panose="03080402000500000000" pitchFamily="66" charset="0"/>
            </a:endParaRPr>
          </a:p>
          <a:p>
            <a:pPr marL="0" lvl="0" indent="0">
              <a:spcBef>
                <a:spcPts val="600"/>
              </a:spcBef>
              <a:buNone/>
              <a:defRPr>
                <a:solidFill>
                  <a:srgbClr val="000000"/>
                </a:solidFill>
              </a:defRPr>
            </a:pPr>
            <a:r>
              <a:rPr lang="en-GB" sz="1800" dirty="0" smtClean="0">
                <a:latin typeface="Ink Free" panose="03080402000500000000" pitchFamily="66" charset="0"/>
              </a:rPr>
              <a:t>In a rapidly changing landscape it is </a:t>
            </a:r>
            <a:r>
              <a:rPr lang="en-GB" sz="1800" dirty="0">
                <a:latin typeface="Ink Free" panose="03080402000500000000" pitchFamily="66" charset="0"/>
              </a:rPr>
              <a:t>imperative that we are able to make informed judgements </a:t>
            </a:r>
            <a:r>
              <a:rPr lang="en-GB" sz="1800" dirty="0" smtClean="0">
                <a:latin typeface="Ink Free" panose="03080402000500000000" pitchFamily="66" charset="0"/>
              </a:rPr>
              <a:t>about the media we are presented with and we are able to participate in media content in order to consider the discursive writing assignment- </a:t>
            </a:r>
            <a:r>
              <a:rPr lang="en-GB" sz="1800" b="1" dirty="0" smtClean="0">
                <a:latin typeface="Ink Free" panose="03080402000500000000" pitchFamily="66" charset="0"/>
              </a:rPr>
              <a:t>Does violence in media cause violence in the real world? [1,500-2,000 words]</a:t>
            </a:r>
          </a:p>
          <a:p>
            <a:pPr marL="0" lvl="0" indent="0">
              <a:spcBef>
                <a:spcPts val="600"/>
              </a:spcBef>
              <a:buNone/>
              <a:defRPr>
                <a:solidFill>
                  <a:srgbClr val="000000"/>
                </a:solidFill>
              </a:defRPr>
            </a:pPr>
            <a:endParaRPr lang="en-GB" sz="500" b="1" dirty="0" smtClean="0">
              <a:latin typeface="Ink Free" panose="03080402000500000000" pitchFamily="66" charset="0"/>
            </a:endParaRPr>
          </a:p>
          <a:p>
            <a:pPr marL="0" lvl="0" indent="0">
              <a:spcBef>
                <a:spcPts val="600"/>
              </a:spcBef>
              <a:buNone/>
              <a:defRPr>
                <a:solidFill>
                  <a:srgbClr val="000000"/>
                </a:solidFill>
              </a:defRPr>
            </a:pPr>
            <a:r>
              <a:rPr lang="en-GB" sz="1800" dirty="0" smtClean="0">
                <a:latin typeface="Ink Free" panose="03080402000500000000" pitchFamily="66" charset="0"/>
                <a:ea typeface="Georgia"/>
                <a:cs typeface="Georgia"/>
                <a:sym typeface="Georgia"/>
              </a:rPr>
              <a:t>You </a:t>
            </a:r>
            <a:r>
              <a:rPr lang="en-GB" sz="1800" dirty="0">
                <a:latin typeface="Ink Free" panose="03080402000500000000" pitchFamily="66" charset="0"/>
                <a:ea typeface="Georgia"/>
                <a:cs typeface="Georgia"/>
                <a:sym typeface="Georgia"/>
              </a:rPr>
              <a:t>will need </a:t>
            </a:r>
            <a:r>
              <a:rPr lang="en-GB" sz="1800" dirty="0" smtClean="0">
                <a:latin typeface="Ink Free" panose="03080402000500000000" pitchFamily="66" charset="0"/>
                <a:ea typeface="Georgia"/>
                <a:cs typeface="Georgia"/>
                <a:sym typeface="Georgia"/>
              </a:rPr>
              <a:t>to research arguments for and against THE EFFECTS ARGUMENT (Bandura) in order to build case studies and provide balanced viewpoints. By conducting this research you will be able to discuss the question and consider what impact the media has on our emotions, behaviours and attitudes.</a:t>
            </a:r>
            <a:r>
              <a:rPr lang="en-GB" sz="1800" dirty="0" smtClean="0">
                <a:latin typeface="Ink Free" panose="03080402000500000000" pitchFamily="66" charset="0"/>
              </a:rPr>
              <a:t> </a:t>
            </a:r>
            <a:r>
              <a:rPr lang="en-GB" sz="1800" dirty="0">
                <a:latin typeface="Ink Free" panose="03080402000500000000" pitchFamily="66" charset="0"/>
              </a:rPr>
              <a:t>Does media </a:t>
            </a:r>
            <a:r>
              <a:rPr lang="en-GB" sz="1800" dirty="0" smtClean="0">
                <a:latin typeface="Ink Free" panose="03080402000500000000" pitchFamily="66" charset="0"/>
              </a:rPr>
              <a:t>cause </a:t>
            </a:r>
            <a:r>
              <a:rPr lang="en-GB" sz="1800" dirty="0">
                <a:latin typeface="Ink Free" panose="03080402000500000000" pitchFamily="66" charset="0"/>
              </a:rPr>
              <a:t>aggression </a:t>
            </a:r>
            <a:r>
              <a:rPr lang="en-GB" sz="1800" dirty="0" smtClean="0">
                <a:latin typeface="Ink Free" panose="03080402000500000000" pitchFamily="66" charset="0"/>
              </a:rPr>
              <a:t>and </a:t>
            </a:r>
            <a:r>
              <a:rPr lang="en-GB" sz="1800" dirty="0">
                <a:latin typeface="Ink Free" panose="03080402000500000000" pitchFamily="66" charset="0"/>
              </a:rPr>
              <a:t>violence</a:t>
            </a:r>
            <a:r>
              <a:rPr lang="en-GB" sz="1800" dirty="0" smtClean="0">
                <a:latin typeface="Ink Free" panose="03080402000500000000" pitchFamily="66" charset="0"/>
              </a:rPr>
              <a:t>? Does the media inject us with ideas and values? Would banning violent media reduce crime?</a:t>
            </a:r>
            <a:r>
              <a:rPr lang="en-GB" sz="1800" dirty="0" smtClean="0">
                <a:latin typeface="Ink Free" panose="03080402000500000000" pitchFamily="66" charset="0"/>
                <a:ea typeface="Georgia"/>
                <a:cs typeface="Georgia"/>
                <a:sym typeface="Georgia"/>
              </a:rPr>
              <a:t> All of these questions you will consider within this assignment.</a:t>
            </a:r>
          </a:p>
          <a:p>
            <a:pPr marL="0" lvl="0" indent="0">
              <a:spcBef>
                <a:spcPts val="600"/>
              </a:spcBef>
              <a:buNone/>
              <a:defRPr>
                <a:solidFill>
                  <a:srgbClr val="000000"/>
                </a:solidFill>
              </a:defRPr>
            </a:pPr>
            <a:r>
              <a:rPr lang="en-US" sz="1800" dirty="0" smtClean="0">
                <a:latin typeface="Ink Free" panose="03080402000500000000" pitchFamily="66" charset="0"/>
                <a:ea typeface="Georgia"/>
                <a:cs typeface="Georgia"/>
                <a:sym typeface="Georgia"/>
              </a:rPr>
              <a:t>You may decide to restrict your argument to SIMULATED VIOLENCE – as in, recreated in video games or on film. But what about music? What about the News? State your focus area at the start of your essay.</a:t>
            </a:r>
            <a:endParaRPr lang="en-GB" sz="1800" dirty="0" smtClean="0">
              <a:latin typeface="Ink Free" panose="03080402000500000000" pitchFamily="66" charset="0"/>
              <a:ea typeface="Georgia"/>
              <a:cs typeface="Georgia"/>
              <a:sym typeface="Georgia"/>
            </a:endParaRPr>
          </a:p>
          <a:p>
            <a:pPr marL="0" lvl="0" indent="0">
              <a:spcBef>
                <a:spcPts val="600"/>
              </a:spcBef>
              <a:buNone/>
              <a:defRPr>
                <a:solidFill>
                  <a:srgbClr val="000000"/>
                </a:solidFill>
              </a:defRPr>
            </a:pPr>
            <a:endParaRPr lang="en-GB" sz="500" dirty="0" smtClean="0">
              <a:latin typeface="Ink Free" panose="03080402000500000000" pitchFamily="66" charset="0"/>
              <a:ea typeface="Georgia"/>
              <a:cs typeface="Georgia"/>
              <a:sym typeface="Georgia"/>
            </a:endParaRPr>
          </a:p>
        </p:txBody>
      </p:sp>
      <p:pic>
        <p:nvPicPr>
          <p:cNvPr id="8" name="Picture 2" descr="Lazenby Computer Liquid">
            <a:extLst>
              <a:ext uri="{FF2B5EF4-FFF2-40B4-BE49-F238E27FC236}">
                <a16:creationId xmlns:a16="http://schemas.microsoft.com/office/drawing/2014/main" id="{1924AF57-37FB-4DF2-AFE9-2FFDA6374708}"/>
              </a:ext>
            </a:extLst>
          </p:cNvPr>
          <p:cNvPicPr>
            <a:picLocks noChangeAspect="1" noChangeArrowheads="1"/>
          </p:cNvPicPr>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18970" r="25391" b="1"/>
          <a:stretch/>
        </p:blipFill>
        <p:spPr bwMode="auto">
          <a:xfrm>
            <a:off x="1066800" y="8229600"/>
            <a:ext cx="4851400" cy="69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304800" y="0"/>
            <a:ext cx="6172200" cy="1905000"/>
          </a:xfrm>
        </p:spPr>
        <p:txBody>
          <a:bodyPr>
            <a:normAutofit/>
          </a:bodyPr>
          <a:lstStyle/>
          <a:p>
            <a:r>
              <a:rPr lang="en-GB" sz="3600" b="1" dirty="0">
                <a:latin typeface="Ink Free" panose="03080402000500000000" pitchFamily="66" charset="0"/>
              </a:rPr>
              <a:t>Does violence in media cause violence in the real world?</a:t>
            </a:r>
            <a:endParaRPr lang="en-GB" sz="3500" b="1" dirty="0">
              <a:latin typeface="Ink Free" panose="03080402000500000000" pitchFamily="66" charset="0"/>
            </a:endParaRPr>
          </a:p>
        </p:txBody>
      </p:sp>
    </p:spTree>
    <p:extLst>
      <p:ext uri="{BB962C8B-B14F-4D97-AF65-F5344CB8AC3E}">
        <p14:creationId xmlns:p14="http://schemas.microsoft.com/office/powerpoint/2010/main" val="127292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899" y="1524000"/>
            <a:ext cx="6274575" cy="4724400"/>
          </a:xfrm>
        </p:spPr>
        <p:txBody>
          <a:bodyPr>
            <a:noAutofit/>
          </a:bodyPr>
          <a:lstStyle/>
          <a:p>
            <a:pPr marL="0" indent="0">
              <a:buNone/>
            </a:pPr>
            <a:r>
              <a:rPr lang="en-GB" sz="1400" dirty="0" smtClean="0">
                <a:latin typeface="Ink Free" panose="03080402000500000000" pitchFamily="66" charset="0"/>
              </a:rPr>
              <a:t>You will need to conduct research about theorists, their contributions to audience consumption as well as consider recent case studies to exemplify theories.</a:t>
            </a:r>
          </a:p>
          <a:p>
            <a:pPr marL="0" indent="0">
              <a:buNone/>
            </a:pPr>
            <a:r>
              <a:rPr lang="en-GB" sz="1400" dirty="0" smtClean="0">
                <a:latin typeface="Ink Free" panose="03080402000500000000" pitchFamily="66" charset="0"/>
              </a:rPr>
              <a:t>A key skill at A-Level, degree and beyond is to use books, webpages and news articles [I would steer clear from Wikipedia as it is not considered a reliable source of information].</a:t>
            </a:r>
          </a:p>
          <a:p>
            <a:pPr marL="0" indent="0">
              <a:buNone/>
            </a:pPr>
            <a:r>
              <a:rPr lang="en-GB" sz="1400" dirty="0" smtClean="0">
                <a:latin typeface="Ink Free" panose="03080402000500000000" pitchFamily="66" charset="0"/>
              </a:rPr>
              <a:t>The following webpages are an excellent place to start your research.</a:t>
            </a:r>
          </a:p>
          <a:p>
            <a:pPr marL="0" indent="0">
              <a:buNone/>
            </a:pPr>
            <a:endParaRPr lang="en-GB" sz="300" dirty="0" smtClean="0">
              <a:latin typeface="Ink Free" panose="03080402000500000000" pitchFamily="66" charset="0"/>
            </a:endParaRPr>
          </a:p>
          <a:p>
            <a:r>
              <a:rPr lang="en-GB" sz="1400" dirty="0" smtClean="0">
                <a:latin typeface="Ink Free" panose="03080402000500000000" pitchFamily="66" charset="0"/>
              </a:rPr>
              <a:t>Essential Media theory: a website that contains explanations and examples of theories.</a:t>
            </a:r>
          </a:p>
          <a:p>
            <a:pPr marL="0" indent="0">
              <a:buNone/>
            </a:pPr>
            <a:r>
              <a:rPr lang="en-GB" sz="1400" dirty="0">
                <a:latin typeface="Ink Free" panose="03080402000500000000" pitchFamily="66" charset="0"/>
                <a:hlinkClick r:id="rId2"/>
              </a:rPr>
              <a:t>https://</a:t>
            </a:r>
            <a:r>
              <a:rPr lang="en-GB" sz="1400" dirty="0" smtClean="0">
                <a:latin typeface="Ink Free" panose="03080402000500000000" pitchFamily="66" charset="0"/>
                <a:hlinkClick r:id="rId2"/>
              </a:rPr>
              <a:t>www.essentialmediatheory.com/shirky</a:t>
            </a:r>
            <a:r>
              <a:rPr lang="en-GB" sz="1400" dirty="0" smtClean="0">
                <a:latin typeface="Ink Free" panose="03080402000500000000" pitchFamily="66" charset="0"/>
              </a:rPr>
              <a:t> </a:t>
            </a:r>
          </a:p>
          <a:p>
            <a:r>
              <a:rPr lang="en-GB" sz="1400" dirty="0" smtClean="0">
                <a:latin typeface="Ink Free" panose="03080402000500000000" pitchFamily="66" charset="0"/>
              </a:rPr>
              <a:t>Google Scholar: a search engine specifically for academic literature.</a:t>
            </a:r>
          </a:p>
          <a:p>
            <a:pPr marL="0" indent="0">
              <a:buNone/>
            </a:pPr>
            <a:r>
              <a:rPr lang="en-GB" sz="1400" dirty="0">
                <a:latin typeface="Ink Free" panose="03080402000500000000" pitchFamily="66" charset="0"/>
                <a:hlinkClick r:id="rId3"/>
              </a:rPr>
              <a:t>https://</a:t>
            </a:r>
            <a:r>
              <a:rPr lang="en-GB" sz="1400" dirty="0" smtClean="0">
                <a:latin typeface="Ink Free" panose="03080402000500000000" pitchFamily="66" charset="0"/>
                <a:hlinkClick r:id="rId3"/>
              </a:rPr>
              <a:t>scholar.google.com/</a:t>
            </a:r>
            <a:r>
              <a:rPr lang="en-GB" sz="1400" dirty="0" smtClean="0">
                <a:latin typeface="Ink Free" panose="03080402000500000000" pitchFamily="66" charset="0"/>
              </a:rPr>
              <a:t> </a:t>
            </a:r>
          </a:p>
          <a:p>
            <a:pPr marL="0" indent="0">
              <a:buNone/>
            </a:pPr>
            <a:r>
              <a:rPr lang="en-GB" sz="1400" dirty="0" smtClean="0">
                <a:latin typeface="Ink Free" panose="03080402000500000000" pitchFamily="66" charset="0"/>
              </a:rPr>
              <a:t>To use this, simply enter key words [e.g. Hypodermic Needle theory] </a:t>
            </a:r>
          </a:p>
          <a:p>
            <a:r>
              <a:rPr lang="en-GB" sz="1400" dirty="0" smtClean="0">
                <a:latin typeface="Ink Free" panose="03080402000500000000" pitchFamily="66" charset="0"/>
              </a:rPr>
              <a:t>The Media Insider, </a:t>
            </a:r>
            <a:r>
              <a:rPr lang="en-GB" sz="1400" dirty="0" err="1" smtClean="0">
                <a:latin typeface="Ink Free" panose="03080402000500000000" pitchFamily="66" charset="0"/>
              </a:rPr>
              <a:t>Youtube</a:t>
            </a:r>
            <a:r>
              <a:rPr lang="en-GB" sz="1400" dirty="0" smtClean="0">
                <a:latin typeface="Ink Free" panose="03080402000500000000" pitchFamily="66" charset="0"/>
              </a:rPr>
              <a:t>: an excellent account that explains theories and will direct you to examples.</a:t>
            </a:r>
          </a:p>
          <a:p>
            <a:pPr marL="0" indent="0">
              <a:buNone/>
            </a:pPr>
            <a:r>
              <a:rPr lang="en-GB" sz="1400" dirty="0">
                <a:latin typeface="Ink Free" panose="03080402000500000000" pitchFamily="66" charset="0"/>
                <a:hlinkClick r:id="rId4"/>
              </a:rPr>
              <a:t>https://</a:t>
            </a:r>
            <a:r>
              <a:rPr lang="en-GB" sz="1400" dirty="0" smtClean="0">
                <a:latin typeface="Ink Free" panose="03080402000500000000" pitchFamily="66" charset="0"/>
                <a:hlinkClick r:id="rId4"/>
              </a:rPr>
              <a:t>www.youtube.com/channel/UCGXfqzVEZr0XaZLWG3_HniA</a:t>
            </a:r>
            <a:endParaRPr lang="en-GB" sz="1400" dirty="0" smtClean="0">
              <a:latin typeface="Ink Free" panose="03080402000500000000" pitchFamily="66" charset="0"/>
            </a:endParaRPr>
          </a:p>
          <a:p>
            <a:pPr marL="0" indent="0">
              <a:buNone/>
            </a:pPr>
            <a:endParaRPr lang="en-GB" sz="300" dirty="0" smtClean="0">
              <a:latin typeface="Ink Free" panose="03080402000500000000" pitchFamily="66" charset="0"/>
            </a:endParaRPr>
          </a:p>
          <a:p>
            <a:pPr marL="0" indent="0">
              <a:buNone/>
            </a:pPr>
            <a:r>
              <a:rPr lang="en-GB" sz="1400" dirty="0" smtClean="0">
                <a:latin typeface="Ink Free" panose="03080402000500000000" pitchFamily="66" charset="0"/>
              </a:rPr>
              <a:t>You will need to log your research findings throughout this project [see </a:t>
            </a:r>
            <a:r>
              <a:rPr lang="en-GB" sz="1400" i="1" dirty="0" smtClean="0">
                <a:latin typeface="Ink Free" panose="03080402000500000000" pitchFamily="66" charset="0"/>
              </a:rPr>
              <a:t>research record</a:t>
            </a:r>
            <a:r>
              <a:rPr lang="en-GB" sz="1400" dirty="0" smtClean="0">
                <a:latin typeface="Ink Free" panose="03080402000500000000" pitchFamily="66" charset="0"/>
              </a:rPr>
              <a:t>]</a:t>
            </a:r>
          </a:p>
        </p:txBody>
      </p:sp>
      <p:sp>
        <p:nvSpPr>
          <p:cNvPr id="4" name="Title 1"/>
          <p:cNvSpPr txBox="1">
            <a:spLocks/>
          </p:cNvSpPr>
          <p:nvPr/>
        </p:nvSpPr>
        <p:spPr>
          <a:xfrm>
            <a:off x="342900" y="0"/>
            <a:ext cx="6172200"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500" b="1" dirty="0" smtClean="0">
                <a:latin typeface="Ink Free" panose="03080402000500000000" pitchFamily="66" charset="0"/>
              </a:rPr>
              <a:t>Research </a:t>
            </a:r>
            <a:endParaRPr lang="en-GB" sz="3500" b="1" dirty="0">
              <a:latin typeface="Ink Free" panose="03080402000500000000" pitchFamily="66" charset="0"/>
            </a:endParaRPr>
          </a:p>
        </p:txBody>
      </p:sp>
      <p:pic>
        <p:nvPicPr>
          <p:cNvPr id="7" name="Picture 4" descr="See the source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6953303">
            <a:off x="5669535" y="255137"/>
            <a:ext cx="864331" cy="86433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35826" y="5867400"/>
            <a:ext cx="5779274" cy="2585323"/>
          </a:xfrm>
          <a:prstGeom prst="rect">
            <a:avLst/>
          </a:prstGeom>
          <a:noFill/>
        </p:spPr>
        <p:txBody>
          <a:bodyPr wrap="square" rtlCol="0">
            <a:spAutoFit/>
          </a:bodyPr>
          <a:lstStyle/>
          <a:p>
            <a:r>
              <a:rPr lang="en-US" dirty="0" smtClean="0"/>
              <a:t>RESEARCH DOCUMENTS:</a:t>
            </a:r>
          </a:p>
          <a:p>
            <a:r>
              <a:rPr lang="en-US" dirty="0"/>
              <a:t>Manhunt murders </a:t>
            </a:r>
            <a:r>
              <a:rPr lang="en-US" dirty="0">
                <a:hlinkClick r:id="rId6"/>
              </a:rPr>
              <a:t>https://www.gamespot.com/articles/manhunt-blamed-for-uk-murder/1100-6103718</a:t>
            </a:r>
            <a:r>
              <a:rPr lang="en-US" dirty="0" smtClean="0">
                <a:hlinkClick r:id="rId6"/>
              </a:rPr>
              <a:t>/</a:t>
            </a:r>
            <a:r>
              <a:rPr lang="en-US" dirty="0" smtClean="0"/>
              <a:t> </a:t>
            </a:r>
          </a:p>
          <a:p>
            <a:r>
              <a:rPr lang="en-US" dirty="0" smtClean="0"/>
              <a:t>UK </a:t>
            </a:r>
            <a:r>
              <a:rPr lang="en-US" dirty="0"/>
              <a:t>Government Report </a:t>
            </a:r>
            <a:r>
              <a:rPr lang="en-US" dirty="0">
                <a:hlinkClick r:id="rId7"/>
              </a:rPr>
              <a:t>https://</a:t>
            </a:r>
            <a:r>
              <a:rPr lang="en-US" dirty="0" smtClean="0">
                <a:hlinkClick r:id="rId7"/>
              </a:rPr>
              <a:t>assets.publishing.service.gov.uk/media/57a08b6de5274a27b2000b2b/MediaEffectsweb.pdf</a:t>
            </a:r>
            <a:r>
              <a:rPr lang="en-US" dirty="0" smtClean="0"/>
              <a:t> </a:t>
            </a:r>
          </a:p>
          <a:p>
            <a:r>
              <a:rPr lang="en-US" dirty="0" smtClean="0"/>
              <a:t>Bandura’s Effects Argument  </a:t>
            </a:r>
          </a:p>
          <a:p>
            <a:r>
              <a:rPr lang="en-US" dirty="0">
                <a:hlinkClick r:id="rId8"/>
              </a:rPr>
              <a:t>https://media-studies.com/social-learning-theory</a:t>
            </a:r>
            <a:r>
              <a:rPr lang="en-US" dirty="0" smtClean="0">
                <a:hlinkClick r:id="rId8"/>
              </a:rPr>
              <a:t>/</a:t>
            </a:r>
            <a:r>
              <a:rPr lang="en-US" dirty="0" smtClean="0"/>
              <a:t> </a:t>
            </a:r>
            <a:endParaRPr lang="en-GB" dirty="0"/>
          </a:p>
        </p:txBody>
      </p:sp>
    </p:spTree>
    <p:extLst>
      <p:ext uri="{BB962C8B-B14F-4D97-AF65-F5344CB8AC3E}">
        <p14:creationId xmlns:p14="http://schemas.microsoft.com/office/powerpoint/2010/main" val="2993749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6DC9162A5C8642A5EEF8CA42F4EBD0" ma:contentTypeVersion="12" ma:contentTypeDescription="Create a new document." ma:contentTypeScope="" ma:versionID="f41da5d86db906ea8536c624e4934e27">
  <xsd:schema xmlns:xsd="http://www.w3.org/2001/XMLSchema" xmlns:xs="http://www.w3.org/2001/XMLSchema" xmlns:p="http://schemas.microsoft.com/office/2006/metadata/properties" xmlns:ns2="a4040514-980c-4b78-b6ac-4009cc022037" xmlns:ns3="0310a5b3-3b7b-4ce8-a0da-f8274645b1ce" targetNamespace="http://schemas.microsoft.com/office/2006/metadata/properties" ma:root="true" ma:fieldsID="5208b1e6650ed243bbbf3ae0675ee7ac" ns2:_="" ns3:_="">
    <xsd:import namespace="a4040514-980c-4b78-b6ac-4009cc022037"/>
    <xsd:import namespace="0310a5b3-3b7b-4ce8-a0da-f8274645b1c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040514-980c-4b78-b6ac-4009cc0220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10a5b3-3b7b-4ce8-a0da-f8274645b1c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D9AE24-8BFB-4374-B886-D595740F2F77}">
  <ds:schemaRefs>
    <ds:schemaRef ds:uri="http://schemas.microsoft.com/sharepoint/v3/contenttype/forms"/>
  </ds:schemaRefs>
</ds:datastoreItem>
</file>

<file path=customXml/itemProps2.xml><?xml version="1.0" encoding="utf-8"?>
<ds:datastoreItem xmlns:ds="http://schemas.openxmlformats.org/officeDocument/2006/customXml" ds:itemID="{F7535FA7-7AD6-4092-BAD1-A124633E77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040514-980c-4b78-b6ac-4009cc022037"/>
    <ds:schemaRef ds:uri="0310a5b3-3b7b-4ce8-a0da-f8274645b1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0452A1-BF56-48E0-896C-A691EF11F3C4}">
  <ds:schemaRefs>
    <ds:schemaRef ds:uri="a4040514-980c-4b78-b6ac-4009cc022037"/>
    <ds:schemaRef ds:uri="http://purl.org/dc/elements/1.1/"/>
    <ds:schemaRef ds:uri="0310a5b3-3b7b-4ce8-a0da-f8274645b1ce"/>
    <ds:schemaRef ds:uri="http://www.w3.org/XML/1998/namespace"/>
    <ds:schemaRef ds:uri="http://schemas.microsoft.com/office/infopath/2007/PartnerControls"/>
    <ds:schemaRef ds:uri="http://purl.org/dc/terms/"/>
    <ds:schemaRef ds:uri="http://schemas.microsoft.com/office/2006/metadata/properties"/>
    <ds:schemaRef ds:uri="http://schemas.microsoft.com/office/2006/documentManagement/types"/>
    <ds:schemaRef ds:uri="http://purl.org/dc/dcmityp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1194</TotalTime>
  <Words>2201</Words>
  <Application>Microsoft Office PowerPoint</Application>
  <PresentationFormat>On-screen Show (4:3)</PresentationFormat>
  <Paragraphs>457</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Georgia</vt:lpstr>
      <vt:lpstr>Ink Free</vt:lpstr>
      <vt:lpstr>Times New Roman</vt:lpstr>
      <vt:lpstr>Office Theme</vt:lpstr>
      <vt:lpstr>Task 1 -  Investigating Theories</vt:lpstr>
      <vt:lpstr>PowerPoint Presentation</vt:lpstr>
      <vt:lpstr>PowerPoint Presentation</vt:lpstr>
      <vt:lpstr>PowerPoint Presentation</vt:lpstr>
      <vt:lpstr>PowerPoint Presentation</vt:lpstr>
      <vt:lpstr>PowerPoint Presentation</vt:lpstr>
      <vt:lpstr>Discursive writing</vt:lpstr>
      <vt:lpstr>Does violence in media cause violence in the real world?</vt:lpstr>
      <vt:lpstr>PowerPoint Presentation</vt:lpstr>
      <vt:lpstr>PowerPoint Presentation</vt:lpstr>
      <vt:lpstr>PowerPoint Presentation</vt:lpstr>
      <vt:lpstr>Classifying audiences &amp; regulation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Sociology?</dc:title>
  <dc:creator>Faye And Daniel</dc:creator>
  <cp:lastModifiedBy>Hannah Hearn</cp:lastModifiedBy>
  <cp:revision>106</cp:revision>
  <dcterms:created xsi:type="dcterms:W3CDTF">2020-03-31T11:45:11Z</dcterms:created>
  <dcterms:modified xsi:type="dcterms:W3CDTF">2023-06-26T08:53:49Z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0x010100FF6DC9162A5C8642A5EEF8CA42F4EBD0</vt:lpwstr>
  </property>
</Properties>
</file>