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789" r:id="rId5"/>
  </p:sldMasterIdLst>
  <p:notesMasterIdLst>
    <p:notesMasterId r:id="rId54"/>
  </p:notesMasterIdLst>
  <p:sldIdLst>
    <p:sldId id="256" r:id="rId6"/>
    <p:sldId id="547" r:id="rId7"/>
    <p:sldId id="565" r:id="rId8"/>
    <p:sldId id="566" r:id="rId9"/>
    <p:sldId id="567" r:id="rId10"/>
    <p:sldId id="568" r:id="rId11"/>
    <p:sldId id="548" r:id="rId12"/>
    <p:sldId id="569" r:id="rId13"/>
    <p:sldId id="570" r:id="rId14"/>
    <p:sldId id="572" r:id="rId15"/>
    <p:sldId id="490" r:id="rId16"/>
    <p:sldId id="563" r:id="rId17"/>
    <p:sldId id="552" r:id="rId18"/>
    <p:sldId id="553" r:id="rId19"/>
    <p:sldId id="554" r:id="rId20"/>
    <p:sldId id="556" r:id="rId21"/>
    <p:sldId id="557" r:id="rId22"/>
    <p:sldId id="558" r:id="rId23"/>
    <p:sldId id="560" r:id="rId24"/>
    <p:sldId id="561" r:id="rId25"/>
    <p:sldId id="562" r:id="rId26"/>
    <p:sldId id="573" r:id="rId27"/>
    <p:sldId id="574" r:id="rId28"/>
    <p:sldId id="576" r:id="rId29"/>
    <p:sldId id="577" r:id="rId30"/>
    <p:sldId id="578" r:id="rId31"/>
    <p:sldId id="579" r:id="rId32"/>
    <p:sldId id="580" r:id="rId33"/>
    <p:sldId id="581" r:id="rId34"/>
    <p:sldId id="575" r:id="rId35"/>
    <p:sldId id="583" r:id="rId36"/>
    <p:sldId id="585" r:id="rId37"/>
    <p:sldId id="582" r:id="rId38"/>
    <p:sldId id="586" r:id="rId39"/>
    <p:sldId id="587" r:id="rId40"/>
    <p:sldId id="588" r:id="rId41"/>
    <p:sldId id="589" r:id="rId42"/>
    <p:sldId id="590" r:id="rId43"/>
    <p:sldId id="591" r:id="rId44"/>
    <p:sldId id="592" r:id="rId45"/>
    <p:sldId id="593" r:id="rId46"/>
    <p:sldId id="594" r:id="rId47"/>
    <p:sldId id="595" r:id="rId48"/>
    <p:sldId id="597" r:id="rId49"/>
    <p:sldId id="598" r:id="rId50"/>
    <p:sldId id="599" r:id="rId51"/>
    <p:sldId id="600" r:id="rId52"/>
    <p:sldId id="564" r:id="rId53"/>
  </p:sldIdLst>
  <p:sldSz cx="18288000" cy="10287000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Montserrat Bold" panose="020B0604020202020204" charset="0"/>
      <p:regular r:id="rId59"/>
      <p:bold r:id="rId60"/>
    </p:embeddedFont>
    <p:embeddedFont>
      <p:font typeface="Montserrat Classic" panose="020B0604020202020204" charset="0"/>
      <p:regular r:id="rId61"/>
    </p:embeddedFont>
    <p:embeddedFont>
      <p:font typeface="Trebuchet MS" panose="020B0603020202020204" pitchFamily="3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Notices" id="{1F84DE8E-B8AF-43BF-8A7B-C2A9EECD8023}">
          <p14:sldIdLst>
            <p14:sldId id="256"/>
            <p14:sldId id="547"/>
            <p14:sldId id="565"/>
            <p14:sldId id="566"/>
            <p14:sldId id="567"/>
            <p14:sldId id="568"/>
            <p14:sldId id="548"/>
            <p14:sldId id="569"/>
            <p14:sldId id="570"/>
            <p14:sldId id="572"/>
            <p14:sldId id="490"/>
            <p14:sldId id="563"/>
            <p14:sldId id="552"/>
            <p14:sldId id="553"/>
            <p14:sldId id="554"/>
            <p14:sldId id="556"/>
            <p14:sldId id="557"/>
            <p14:sldId id="558"/>
            <p14:sldId id="560"/>
            <p14:sldId id="561"/>
            <p14:sldId id="562"/>
            <p14:sldId id="573"/>
            <p14:sldId id="574"/>
            <p14:sldId id="576"/>
            <p14:sldId id="577"/>
            <p14:sldId id="578"/>
            <p14:sldId id="579"/>
            <p14:sldId id="580"/>
            <p14:sldId id="581"/>
            <p14:sldId id="575"/>
            <p14:sldId id="583"/>
            <p14:sldId id="585"/>
            <p14:sldId id="582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7"/>
            <p14:sldId id="598"/>
            <p14:sldId id="599"/>
            <p14:sldId id="600"/>
            <p14:sldId id="5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  <a:srgbClr val="008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151C9-122F-9AD7-7675-D7853D79FB6F}" v="3" dt="2025-06-20T13:43:05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font" Target="fonts/font4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86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5.fntdata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BC793-C379-477D-9525-BA210F00465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E8F59-761A-4FE4-8678-B00F0C96E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7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8F59-761A-4FE4-8678-B00F0C96E1F9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8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99247" y="3924300"/>
            <a:ext cx="13050353" cy="1470025"/>
          </a:xfrm>
        </p:spPr>
        <p:txBody>
          <a:bodyPr>
            <a:noAutofit/>
          </a:bodyPr>
          <a:lstStyle>
            <a:lvl1pPr algn="l">
              <a:defRPr sz="960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6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grpSp>
        <p:nvGrpSpPr>
          <p:cNvPr id="8" name="Group 2"/>
          <p:cNvGrpSpPr/>
          <p:nvPr userDrawn="1"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8"/>
          <p:cNvSpPr/>
          <p:nvPr userDrawn="1"/>
        </p:nvSpPr>
        <p:spPr>
          <a:xfrm>
            <a:off x="14639893" y="516291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7" name="TextBox 11"/>
          <p:cNvSpPr txBox="1"/>
          <p:nvPr userDrawn="1"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6" y="3360506"/>
            <a:ext cx="8230772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7529" y="9601201"/>
            <a:ext cx="2133600" cy="365126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4529" y="9601201"/>
            <a:ext cx="2895600" cy="3651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23529" y="9601201"/>
            <a:ext cx="2133600" cy="3651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/>
          <p:nvPr userDrawn="1"/>
        </p:nvGrpSpPr>
        <p:grpSpPr>
          <a:xfrm>
            <a:off x="1028702" y="1574848"/>
            <a:ext cx="1856645" cy="68072"/>
            <a:chOff x="0" y="0"/>
            <a:chExt cx="488993" cy="17928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7" y="1642919"/>
            <a:ext cx="2758346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sp>
        <p:nvSpPr>
          <p:cNvPr id="20" name="Freeform 14"/>
          <p:cNvSpPr/>
          <p:nvPr userDrawn="1"/>
        </p:nvSpPr>
        <p:spPr>
          <a:xfrm>
            <a:off x="1028702" y="663930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22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10744200" y="3360506"/>
            <a:ext cx="6477507" cy="610073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4" y="6467476"/>
            <a:ext cx="8230016" cy="508343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5" y="7134359"/>
            <a:ext cx="8230014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1">
                <a:latin typeface="Montserrat Classic" panose="020B0604020202020204" charset="0"/>
              </a:defRPr>
            </a:lvl4pPr>
            <a:lvl5pPr>
              <a:defRPr sz="160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1028700" y="2603355"/>
            <a:ext cx="8229600" cy="61719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title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87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3543301"/>
            <a:ext cx="80391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3700" y="3543301"/>
            <a:ext cx="7937501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56" y="2490038"/>
            <a:ext cx="8229600" cy="711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6" y="3360506"/>
            <a:ext cx="16194845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4" y="6467476"/>
            <a:ext cx="8230016" cy="508343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5" y="7134359"/>
            <a:ext cx="16194086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1">
                <a:latin typeface="Montserrat Classic" panose="020B0604020202020204" charset="0"/>
              </a:defRPr>
            </a:lvl4pPr>
            <a:lvl5pPr>
              <a:defRPr sz="160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660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99248" y="3924301"/>
            <a:ext cx="13050353" cy="1470026"/>
          </a:xfrm>
        </p:spPr>
        <p:txBody>
          <a:bodyPr>
            <a:noAutofit/>
          </a:bodyPr>
          <a:lstStyle>
            <a:lvl1pPr algn="l">
              <a:defRPr sz="9600" baseline="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8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grpSp>
        <p:nvGrpSpPr>
          <p:cNvPr id="7" name="Group 2"/>
          <p:cNvGrpSpPr/>
          <p:nvPr userDrawn="1"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7" y="1866624"/>
            <a:ext cx="2758346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sp>
        <p:nvSpPr>
          <p:cNvPr id="13" name="Freeform 8"/>
          <p:cNvSpPr/>
          <p:nvPr userDrawn="1"/>
        </p:nvSpPr>
        <p:spPr>
          <a:xfrm>
            <a:off x="14639894" y="516293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4" name="TextBox 11"/>
          <p:cNvSpPr txBox="1"/>
          <p:nvPr userDrawn="1"/>
        </p:nvSpPr>
        <p:spPr>
          <a:xfrm rot="-5400000">
            <a:off x="-775099" y="6880747"/>
            <a:ext cx="397463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1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  <p:extLst>
      <p:ext uri="{BB962C8B-B14F-4D97-AF65-F5344CB8AC3E}">
        <p14:creationId xmlns:p14="http://schemas.microsoft.com/office/powerpoint/2010/main" val="850870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715125"/>
            <a:ext cx="81153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8700" y="2197895"/>
            <a:ext cx="162687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7536260"/>
            <a:ext cx="162687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4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67101"/>
            <a:ext cx="16268700" cy="5135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52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63800" y="2324101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344739"/>
            <a:ext cx="13830300" cy="585152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5" y="3360504"/>
            <a:ext cx="8230771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7528" y="96012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4528" y="96012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23528" y="9601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/>
          <p:nvPr userDrawn="1"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5" y="1642918"/>
            <a:ext cx="2758345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14"/>
          <p:cNvSpPr/>
          <p:nvPr userDrawn="1"/>
        </p:nvSpPr>
        <p:spPr>
          <a:xfrm>
            <a:off x="1028700" y="663929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22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10744200" y="3360504"/>
            <a:ext cx="6477507" cy="610073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2" y="6467475"/>
            <a:ext cx="8230015" cy="5083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4" y="7134359"/>
            <a:ext cx="8230014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0">
                <a:latin typeface="Montserrat Classic" panose="020B0604020202020204" charset="0"/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1028700" y="2603355"/>
            <a:ext cx="8229600" cy="61719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title 1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3543300"/>
            <a:ext cx="803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3700" y="3543300"/>
            <a:ext cx="793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55" y="2490037"/>
            <a:ext cx="8229600" cy="711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5" y="3360504"/>
            <a:ext cx="16194845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2" y="6467475"/>
            <a:ext cx="8230015" cy="5083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4" y="7134359"/>
            <a:ext cx="16194086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0">
                <a:latin typeface="Montserrat Classic" panose="020B0604020202020204" charset="0"/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99247" y="3924300"/>
            <a:ext cx="13050353" cy="1470025"/>
          </a:xfrm>
        </p:spPr>
        <p:txBody>
          <a:bodyPr>
            <a:noAutofit/>
          </a:bodyPr>
          <a:lstStyle>
            <a:lvl1pPr algn="l">
              <a:defRPr sz="9600" baseline="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6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grpSp>
        <p:nvGrpSpPr>
          <p:cNvPr id="7" name="Group 2"/>
          <p:cNvGrpSpPr/>
          <p:nvPr userDrawn="1"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8"/>
          <p:cNvSpPr/>
          <p:nvPr userDrawn="1"/>
        </p:nvSpPr>
        <p:spPr>
          <a:xfrm>
            <a:off x="14639893" y="516291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4" name="TextBox 11"/>
          <p:cNvSpPr txBox="1"/>
          <p:nvPr userDrawn="1"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715125"/>
            <a:ext cx="81153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8700" y="2197894"/>
            <a:ext cx="162687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7536260"/>
            <a:ext cx="162687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67100"/>
            <a:ext cx="16268700" cy="5135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63800" y="232410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344738"/>
            <a:ext cx="138303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99248" y="3924301"/>
            <a:ext cx="13050353" cy="1470026"/>
          </a:xfrm>
        </p:spPr>
        <p:txBody>
          <a:bodyPr>
            <a:noAutofit/>
          </a:bodyPr>
          <a:lstStyle>
            <a:lvl1pPr algn="l">
              <a:defRPr sz="960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8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grpSp>
        <p:nvGrpSpPr>
          <p:cNvPr id="8" name="Group 2"/>
          <p:cNvGrpSpPr/>
          <p:nvPr userDrawn="1"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7" y="1866624"/>
            <a:ext cx="2758346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sp>
        <p:nvSpPr>
          <p:cNvPr id="14" name="Freeform 8"/>
          <p:cNvSpPr/>
          <p:nvPr userDrawn="1"/>
        </p:nvSpPr>
        <p:spPr>
          <a:xfrm>
            <a:off x="14639894" y="516293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7" name="TextBox 11"/>
          <p:cNvSpPr txBox="1"/>
          <p:nvPr userDrawn="1"/>
        </p:nvSpPr>
        <p:spPr>
          <a:xfrm rot="-5400000">
            <a:off x="-775099" y="6880747"/>
            <a:ext cx="397463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1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  <p:extLst>
      <p:ext uri="{BB962C8B-B14F-4D97-AF65-F5344CB8AC3E}">
        <p14:creationId xmlns:p14="http://schemas.microsoft.com/office/powerpoint/2010/main" val="144854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2603210"/>
            <a:ext cx="8229600" cy="71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4671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700" y="9563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5700" y="9563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9563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5" y="1642918"/>
            <a:ext cx="2758345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4"/>
          <p:cNvSpPr/>
          <p:nvPr userDrawn="1"/>
        </p:nvSpPr>
        <p:spPr>
          <a:xfrm>
            <a:off x="1028700" y="663929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9053" b="-24720"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2603211"/>
            <a:ext cx="8229600" cy="71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467101"/>
            <a:ext cx="8229600" cy="513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700" y="956310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5700" y="956310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956310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1028702" y="1574848"/>
            <a:ext cx="1856645" cy="68072"/>
            <a:chOff x="0" y="0"/>
            <a:chExt cx="488993" cy="17928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7" y="1642919"/>
            <a:ext cx="2758346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800"/>
            </a:p>
          </p:txBody>
        </p:sp>
      </p:grpSp>
      <p:sp>
        <p:nvSpPr>
          <p:cNvPr id="13" name="Freeform 14"/>
          <p:cNvSpPr/>
          <p:nvPr userDrawn="1"/>
        </p:nvSpPr>
        <p:spPr>
          <a:xfrm>
            <a:off x="1028702" y="663930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9053" b="-24720"/>
            </a:stretch>
          </a:blipFill>
        </p:spPr>
      </p:sp>
    </p:spTree>
    <p:extLst>
      <p:ext uri="{BB962C8B-B14F-4D97-AF65-F5344CB8AC3E}">
        <p14:creationId xmlns:p14="http://schemas.microsoft.com/office/powerpoint/2010/main" val="11710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</p:sldLayoutIdLst>
  <p:txStyles>
    <p:titleStyle>
      <a:lvl1pPr algn="l" defTabSz="914445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aynespark.satchelone.com/school/home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phs.org.uk/attachments/download.asp?file=333&amp;type=pdf" TargetMode="Externa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2105" y="6540681"/>
            <a:ext cx="9552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8 &amp; 9 PARENT INFORMATION EVENING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Thursday 11</a:t>
            </a:r>
            <a:r>
              <a:rPr lang="en-GB" sz="4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September 2025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060" y="2911252"/>
            <a:ext cx="933399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33465" y="2434818"/>
            <a:ext cx="11323640" cy="4050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120134" y="1603821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800" dirty="0" smtClean="0"/>
              <a:t>Community</a:t>
            </a:r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3555999" y="2642648"/>
            <a:ext cx="1182914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4400" dirty="0">
                <a:ea typeface="Calibri"/>
                <a:cs typeface="Calibri"/>
              </a:rPr>
              <a:t>Lining up outside the gate</a:t>
            </a: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cs typeface="Calibri"/>
              </a:rPr>
              <a:t>Changeover (Playground – no congregating)</a:t>
            </a:r>
            <a:endParaRPr lang="en-US" sz="4400" dirty="0"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cs typeface="Calibri"/>
              </a:rPr>
              <a:t>No physical contact at break</a:t>
            </a:r>
            <a:endParaRPr lang="en-US" sz="4400" dirty="0"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cs typeface="Arial"/>
              </a:rPr>
              <a:t>Toilets</a:t>
            </a:r>
            <a:endParaRPr lang="en-US" sz="4400" dirty="0">
              <a:ea typeface="Calibri"/>
              <a:cs typeface="Arial"/>
            </a:endParaRP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ea typeface="Calibri"/>
                <a:cs typeface="Arial"/>
              </a:rPr>
              <a:t>Lime bikes</a:t>
            </a: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ea typeface="Calibri"/>
                <a:cs typeface="Arial"/>
              </a:rPr>
              <a:t>Energy drinks</a:t>
            </a:r>
          </a:p>
          <a:p>
            <a:pPr marL="342900" indent="-342900">
              <a:buFont typeface="Wingdings"/>
              <a:buChar char="§"/>
            </a:pPr>
            <a:r>
              <a:rPr lang="en-US" sz="4400" dirty="0">
                <a:ea typeface="Calibri"/>
                <a:cs typeface="Arial"/>
              </a:rPr>
              <a:t>Supporting our reputation in the community</a:t>
            </a:r>
          </a:p>
        </p:txBody>
      </p:sp>
      <p:pic>
        <p:nvPicPr>
          <p:cNvPr id="6" name="Picture 5" descr="A close-up of a badge&#10;&#10;Description automatically generated">
            <a:extLst>
              <a:ext uri="{FF2B5EF4-FFF2-40B4-BE49-F238E27FC236}">
                <a16:creationId xmlns:a16="http://schemas.microsoft.com/office/drawing/2014/main" id="{07CFF39A-E96A-4DAE-0BF2-642F4E05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12" y="398919"/>
            <a:ext cx="2050189" cy="20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8608" y="1392674"/>
            <a:ext cx="67457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Systems for Success</a:t>
            </a:r>
            <a:endParaRPr lang="en-GB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2645" y="3053090"/>
            <a:ext cx="10968024" cy="685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Montserrat Bold" panose="020B0604020202020204" charset="0"/>
              </a:rPr>
              <a:t> Line ups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Montserrat Bold" panose="020B0604020202020204" charset="0"/>
              </a:rPr>
              <a:t> Year group tutor bases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Montserrat Bold" panose="020B0604020202020204" charset="0"/>
              </a:rPr>
              <a:t> Tutor Time Reading Program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Montserrat Bold" panose="020B0604020202020204" charset="0"/>
              </a:rPr>
              <a:t> Year group break areas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Montserrat Bold" panose="020B0604020202020204" charset="0"/>
              </a:rPr>
              <a:t> PE kit on PE and dance days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Montserrat Bold" panose="020B0604020202020204" charset="0"/>
              </a:rPr>
              <a:t> Our one way system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Montserrat Bold" panose="020B0604020202020204" charset="0"/>
              </a:rPr>
              <a:t> Extra curricular clubs and activities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Montserrat Bold" panose="020B0604020202020204" charset="0"/>
              </a:rPr>
              <a:t> Enrichment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17027" y="812879"/>
            <a:ext cx="5420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School Contacts</a:t>
            </a:r>
            <a:endParaRPr lang="en-GB" sz="48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912869" y="2091755"/>
            <a:ext cx="4038600" cy="54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u="sng" dirty="0" smtClean="0"/>
              <a:t>Pastoral</a:t>
            </a:r>
          </a:p>
          <a:p>
            <a:pPr algn="ctr"/>
            <a:r>
              <a:rPr lang="en-GB" sz="3200" b="1" dirty="0" smtClean="0">
                <a:latin typeface="Montserrat Bold" panose="020B0604020202020204" charset="0"/>
              </a:rPr>
              <a:t>Form tutor</a:t>
            </a:r>
          </a:p>
          <a:p>
            <a:pPr algn="ctr"/>
            <a:endParaRPr lang="en-GB" dirty="0"/>
          </a:p>
        </p:txBody>
      </p:sp>
      <p:sp>
        <p:nvSpPr>
          <p:cNvPr id="34" name="Down Arrow 33"/>
          <p:cNvSpPr/>
          <p:nvPr/>
        </p:nvSpPr>
        <p:spPr>
          <a:xfrm>
            <a:off x="4679696" y="3511836"/>
            <a:ext cx="504946" cy="50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912869" y="4255035"/>
            <a:ext cx="4641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n-lt"/>
              </a:rPr>
              <a:t>Deputy Head of Year</a:t>
            </a:r>
            <a:endParaRPr lang="en-GB" sz="32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16591" y="5703187"/>
            <a:ext cx="293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Head of Year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22620" y="7167934"/>
            <a:ext cx="5065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Assistant </a:t>
            </a:r>
            <a:r>
              <a:rPr lang="en-GB" sz="3200" dirty="0"/>
              <a:t>Headteacher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4694401" y="6528142"/>
            <a:ext cx="475535" cy="543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>
            <a:off x="4677547" y="7920935"/>
            <a:ext cx="475535" cy="543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2273540" y="8632681"/>
            <a:ext cx="52148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Mr King </a:t>
            </a:r>
            <a:r>
              <a:rPr lang="en-GB" sz="3200" dirty="0" smtClean="0">
                <a:latin typeface="+mn-lt"/>
              </a:rPr>
              <a:t>/Mr Mc Inerney</a:t>
            </a:r>
            <a:endParaRPr lang="en-GB" sz="3200" dirty="0">
              <a:latin typeface="+mn-lt"/>
            </a:endParaRPr>
          </a:p>
          <a:p>
            <a:pPr algn="ctr"/>
            <a:r>
              <a:rPr lang="en-GB" sz="3200" dirty="0">
                <a:latin typeface="+mn-lt"/>
              </a:rPr>
              <a:t>Deputy Headteacher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0177269" y="2091755"/>
            <a:ext cx="4038600" cy="54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u="sng" dirty="0" smtClean="0"/>
              <a:t>Academic</a:t>
            </a:r>
          </a:p>
          <a:p>
            <a:pPr algn="ctr"/>
            <a:r>
              <a:rPr lang="en-GB" sz="3200" b="1" dirty="0" smtClean="0">
                <a:latin typeface="Montserrat Bold" panose="020B0604020202020204" charset="0"/>
              </a:rPr>
              <a:t>Class teacher</a:t>
            </a:r>
          </a:p>
          <a:p>
            <a:pPr algn="ctr"/>
            <a:endParaRPr lang="en-GB" dirty="0"/>
          </a:p>
        </p:txBody>
      </p:sp>
      <p:sp>
        <p:nvSpPr>
          <p:cNvPr id="43" name="Down Arrow 42"/>
          <p:cNvSpPr/>
          <p:nvPr/>
        </p:nvSpPr>
        <p:spPr>
          <a:xfrm>
            <a:off x="11944096" y="3511836"/>
            <a:ext cx="504946" cy="50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9876062" y="4255034"/>
            <a:ext cx="4613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n-lt"/>
              </a:rPr>
              <a:t>Head of Department</a:t>
            </a:r>
            <a:endParaRPr lang="en-GB" sz="320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62436" y="6261292"/>
            <a:ext cx="46682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latin typeface="+mn-lt"/>
              </a:rPr>
              <a:t>Mr Hogarth</a:t>
            </a:r>
            <a:endParaRPr lang="en-GB" sz="3200" dirty="0">
              <a:latin typeface="+mn-lt"/>
            </a:endParaRPr>
          </a:p>
          <a:p>
            <a:pPr algn="ctr"/>
            <a:r>
              <a:rPr lang="en-GB" sz="3200" dirty="0">
                <a:latin typeface="+mn-lt"/>
              </a:rPr>
              <a:t>Deputy Headteacher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11944096" y="5384111"/>
            <a:ext cx="504946" cy="50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>
            <a:off x="4648136" y="5156762"/>
            <a:ext cx="504946" cy="50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14149" y="1332713"/>
            <a:ext cx="8986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Curriculum and Homework</a:t>
            </a:r>
            <a:endParaRPr lang="en-GB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17005" y="7700041"/>
            <a:ext cx="10968024" cy="1354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GB" sz="4000" dirty="0" smtClean="0">
                <a:latin typeface="Montserrat Bold" panose="020B0604020202020204" charset="0"/>
              </a:rPr>
              <a:t>Mr Jones, Senior Teacher, Raising Standards and Behaviour Support</a:t>
            </a:r>
            <a:endParaRPr lang="en-GB" sz="4400" dirty="0" smtClean="0">
              <a:latin typeface="Montserrat Bold" panose="020B0604020202020204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2139" y="3214902"/>
            <a:ext cx="5136961" cy="34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71139" y="942731"/>
            <a:ext cx="71529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The RPHS Curriculum</a:t>
            </a:r>
            <a:endParaRPr lang="en-GB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16361" y="2125566"/>
            <a:ext cx="14942724" cy="685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4000" dirty="0">
                <a:latin typeface="Montserrat Bold" panose="020B0604020202020204" charset="0"/>
              </a:rPr>
              <a:t> </a:t>
            </a: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We are very proud of our broad and balanced curriculum here at Raynes Park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 </a:t>
            </a: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It is supported </a:t>
            </a: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by an extensive extra curricular programme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 Our Heads </a:t>
            </a: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of Department continue to examine their </a:t>
            </a: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curriculum areas to </a:t>
            </a: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identify </a:t>
            </a: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what the essential knowledge and </a:t>
            </a: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skills </a:t>
            </a: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to be taught are</a:t>
            </a:r>
            <a:endParaRPr lang="en-GB" altLang="en-US" sz="3600" dirty="0" smtClean="0">
              <a:solidFill>
                <a:schemeClr val="tx1"/>
              </a:solidFill>
              <a:latin typeface="Montserrat Bold" panose="020B060402020202020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 </a:t>
            </a: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Students are given regular </a:t>
            </a: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low stakes </a:t>
            </a: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assessments </a:t>
            </a: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alongside more formal tests and exams to identify gaps and inform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 Intervention </a:t>
            </a: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and support </a:t>
            </a:r>
            <a:r>
              <a:rPr lang="en-GB" altLang="en-US" sz="3600" dirty="0" smtClean="0">
                <a:solidFill>
                  <a:schemeClr val="tx1"/>
                </a:solidFill>
                <a:latin typeface="Montserrat Bold" panose="020B0604020202020204" charset="0"/>
              </a:rPr>
              <a:t>is targeted </a:t>
            </a:r>
            <a:r>
              <a:rPr lang="en-GB" altLang="en-US" sz="3600" dirty="0">
                <a:solidFill>
                  <a:schemeClr val="tx1"/>
                </a:solidFill>
                <a:latin typeface="Montserrat Bold" panose="020B0604020202020204" charset="0"/>
              </a:rPr>
              <a:t>at students where they need it most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4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46680" y="762849"/>
            <a:ext cx="779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KS3 (</a:t>
            </a:r>
            <a:r>
              <a:rPr lang="en-GB" sz="4800" dirty="0" err="1" smtClean="0"/>
              <a:t>Yrs</a:t>
            </a:r>
            <a:r>
              <a:rPr lang="en-GB" sz="4800" dirty="0" smtClean="0"/>
              <a:t> 7-9 Curriculum</a:t>
            </a:r>
            <a:endParaRPr lang="en-GB" sz="4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6604"/>
              </p:ext>
            </p:extLst>
          </p:nvPr>
        </p:nvGraphicFramePr>
        <p:xfrm>
          <a:off x="2253135" y="1908639"/>
          <a:ext cx="12112439" cy="7524075"/>
        </p:xfrm>
        <a:graphic>
          <a:graphicData uri="http://schemas.openxmlformats.org/drawingml/2006/table">
            <a:tbl>
              <a:tblPr firstRow="1" firstCol="1" bandRow="1"/>
              <a:tblGrid>
                <a:gridCol w="5785044">
                  <a:extLst>
                    <a:ext uri="{9D8B030D-6E8A-4147-A177-3AD203B41FA5}">
                      <a16:colId xmlns:a16="http://schemas.microsoft.com/office/drawing/2014/main" val="840792632"/>
                    </a:ext>
                  </a:extLst>
                </a:gridCol>
                <a:gridCol w="2711740">
                  <a:extLst>
                    <a:ext uri="{9D8B030D-6E8A-4147-A177-3AD203B41FA5}">
                      <a16:colId xmlns:a16="http://schemas.microsoft.com/office/drawing/2014/main" val="4165576983"/>
                    </a:ext>
                  </a:extLst>
                </a:gridCol>
                <a:gridCol w="3615655">
                  <a:extLst>
                    <a:ext uri="{9D8B030D-6E8A-4147-A177-3AD203B41FA5}">
                      <a16:colId xmlns:a16="http://schemas.microsoft.com/office/drawing/2014/main" val="2477435889"/>
                    </a:ext>
                  </a:extLst>
                </a:gridCol>
              </a:tblGrid>
              <a:tr h="555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Minutes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77476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089968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56550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595966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542775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DT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32854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Geography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934401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6423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MFL (French/Spanish)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697194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</a:t>
                      </a: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/ ICT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469937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098036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Dance / Drama / Music (Rotation)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813248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4 </a:t>
                      </a: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172973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698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1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0797" y="913703"/>
            <a:ext cx="10865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Curriculum Information Booklets</a:t>
            </a:r>
            <a:endParaRPr lang="en-GB" sz="4800" dirty="0"/>
          </a:p>
        </p:txBody>
      </p:sp>
      <p:pic>
        <p:nvPicPr>
          <p:cNvPr id="8" name="Picture 7" descr="A white rectangular grid with black text&#10;&#10;AI-generated content may be incorrect.">
            <a:extLst>
              <a:ext uri="{FF2B5EF4-FFF2-40B4-BE49-F238E27FC236}">
                <a16:creationId xmlns:a16="http://schemas.microsoft.com/office/drawing/2014/main" id="{13CBF646-B1FE-AD24-3FB9-24522BE6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243" y="2247905"/>
            <a:ext cx="10102409" cy="6971046"/>
          </a:xfrm>
          <a:prstGeom prst="rect">
            <a:avLst/>
          </a:prstGeom>
        </p:spPr>
      </p:pic>
      <p:pic>
        <p:nvPicPr>
          <p:cNvPr id="9" name="Picture 8" descr="A white rectangular chart with black text&#10;&#10;AI-generated content may be incorrect.">
            <a:extLst>
              <a:ext uri="{FF2B5EF4-FFF2-40B4-BE49-F238E27FC236}">
                <a16:creationId xmlns:a16="http://schemas.microsoft.com/office/drawing/2014/main" id="{5C214ECB-EA59-67F4-3ADD-B0D0C42F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084" y="3809205"/>
            <a:ext cx="8941136" cy="57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1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70398" y="710503"/>
            <a:ext cx="89033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Assessment and Reporting</a:t>
            </a:r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2409372" y="1754138"/>
            <a:ext cx="9144000" cy="80945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 smtClean="0"/>
              <a:t> Regular Report </a:t>
            </a:r>
            <a:r>
              <a:rPr lang="en-GB" altLang="en-US" sz="4000" dirty="0"/>
              <a:t>Cards – x3 (one per term)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 smtClean="0"/>
              <a:t> Academic </a:t>
            </a:r>
            <a:r>
              <a:rPr lang="en-GB" altLang="en-US" sz="4000" dirty="0"/>
              <a:t>Progress and Attitude to Learning – L.E.A.R.N.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 smtClean="0"/>
              <a:t> Attitude </a:t>
            </a:r>
            <a:r>
              <a:rPr lang="en-GB" altLang="en-US" sz="4000" dirty="0"/>
              <a:t>to Learning is Assessed for both School Work and Homework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 smtClean="0"/>
              <a:t> House </a:t>
            </a:r>
            <a:r>
              <a:rPr lang="en-GB" altLang="en-US" sz="4000" dirty="0"/>
              <a:t>Points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 smtClean="0"/>
              <a:t> Attendance</a:t>
            </a:r>
            <a:endParaRPr lang="en-GB" alt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 smtClean="0"/>
              <a:t> Punctuality</a:t>
            </a:r>
            <a:endParaRPr lang="en-GB" alt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 smtClean="0"/>
              <a:t> Subject </a:t>
            </a:r>
            <a:r>
              <a:rPr lang="en-GB" altLang="en-US" sz="4000" dirty="0"/>
              <a:t>/ Parents Evenings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4000" dirty="0" smtClean="0"/>
              <a:t> Academic </a:t>
            </a:r>
            <a:r>
              <a:rPr lang="en-GB" altLang="en-US" sz="4000" dirty="0"/>
              <a:t>Target Setting and Review days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053661"/>
              </p:ext>
            </p:extLst>
          </p:nvPr>
        </p:nvGraphicFramePr>
        <p:xfrm>
          <a:off x="12305297" y="2461749"/>
          <a:ext cx="5091179" cy="7204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3" imgW="5667149" imgH="8020004" progId="AcroExch.Document.DC">
                  <p:embed/>
                </p:oleObj>
              </mc:Choice>
              <mc:Fallback>
                <p:oleObj name="Acrobat Document" r:id="rId3" imgW="5667149" imgH="8020004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05297" y="2461749"/>
                        <a:ext cx="5091179" cy="7204765"/>
                      </a:xfrm>
                      <a:prstGeom prst="rect">
                        <a:avLst/>
                      </a:prstGeom>
                      <a:ln w="38100">
                        <a:solidFill>
                          <a:srgbClr val="1D9ED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672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61298"/>
              </p:ext>
            </p:extLst>
          </p:nvPr>
        </p:nvGraphicFramePr>
        <p:xfrm>
          <a:off x="2096525" y="533399"/>
          <a:ext cx="7381304" cy="9182100"/>
        </p:xfrm>
        <a:graphic>
          <a:graphicData uri="http://schemas.openxmlformats.org/drawingml/2006/table">
            <a:tbl>
              <a:tblPr firstRow="1" firstCol="1" bandRow="1"/>
              <a:tblGrid>
                <a:gridCol w="554070">
                  <a:extLst>
                    <a:ext uri="{9D8B030D-6E8A-4147-A177-3AD203B41FA5}">
                      <a16:colId xmlns:a16="http://schemas.microsoft.com/office/drawing/2014/main" val="988007564"/>
                    </a:ext>
                  </a:extLst>
                </a:gridCol>
                <a:gridCol w="1387164">
                  <a:extLst>
                    <a:ext uri="{9D8B030D-6E8A-4147-A177-3AD203B41FA5}">
                      <a16:colId xmlns:a16="http://schemas.microsoft.com/office/drawing/2014/main" val="1750341354"/>
                    </a:ext>
                  </a:extLst>
                </a:gridCol>
                <a:gridCol w="5440070">
                  <a:extLst>
                    <a:ext uri="{9D8B030D-6E8A-4147-A177-3AD203B41FA5}">
                      <a16:colId xmlns:a16="http://schemas.microsoft.com/office/drawing/2014/main" val="2757991989"/>
                    </a:ext>
                  </a:extLst>
                </a:gridCol>
              </a:tblGrid>
              <a:tr h="198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A86ED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A86ED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Exceptional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Learner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 highly self-motivated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Excellent co-operation and awareness of others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Respectful of others and voluntarily assists them when it is required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Work is completed to a standard far exceeding expected ability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Always on time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Meets all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deadlines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23222"/>
                  </a:ext>
                </a:extLst>
              </a:tr>
              <a:tr h="177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76923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76923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Exceeding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Expected effort always exceeded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Always co-operative with staff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Always respectful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Work is complete to a standard exceeding expected ability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Always on time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Meets all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deadlines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47893"/>
                  </a:ext>
                </a:extLst>
              </a:tr>
              <a:tr h="167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 Expected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Allows teaching to take place uninterrupted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Makes expected effort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Co-operates quickly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Respectful of others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Completes work to a standard in line with expected ability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Completes work on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time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44717"/>
                  </a:ext>
                </a:extLst>
              </a:tr>
              <a:tr h="2147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Below Expectations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Due 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 one or more of the following;</a:t>
                      </a:r>
                      <a:endParaRPr lang="en-GB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Occasional low level disruption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Effort can be inconsistent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Variable engagement in learning activities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Slow to co-operate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Can be late to lessons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Working at a standard below ability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Sometimes fails to meet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deadlines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57753"/>
                  </a:ext>
                </a:extLst>
              </a:tr>
              <a:tr h="1603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Needs to Improve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Frequent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disruption to lessons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Minimum effort made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Disengaged from learning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Lacks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co-operation and / or Often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disrespectful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Frequently late to lessons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Working at a standard far below expected ability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Fails to meet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deadlines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67" marR="37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02669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16200000">
            <a:off x="7675474" y="4408879"/>
            <a:ext cx="8679018" cy="146586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5400000">
            <a:off x="13386245" y="2602133"/>
            <a:ext cx="3653823" cy="4495056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9600" kern="1200">
                <a:solidFill>
                  <a:srgbClr val="0083C7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800" b="1" u="sng" dirty="0" smtClean="0"/>
              <a:t>Attitude to</a:t>
            </a:r>
            <a:br>
              <a:rPr lang="en-GB" altLang="en-US" sz="4800" b="1" u="sng" dirty="0" smtClean="0"/>
            </a:br>
            <a:r>
              <a:rPr lang="en-GB" altLang="en-US" sz="4800" b="1" u="sng" dirty="0" smtClean="0"/>
              <a:t>L.E.A.R.N. </a:t>
            </a:r>
            <a:r>
              <a:rPr lang="en-GB" altLang="en-US" sz="4800" b="1" u="sng" dirty="0" err="1" smtClean="0"/>
              <a:t>ing</a:t>
            </a:r>
            <a:endParaRPr lang="en-GB" altLang="en-US" sz="4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930291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70398" y="710503"/>
            <a:ext cx="8339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Homework – Satchel One</a:t>
            </a:r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2409371" y="1754138"/>
            <a:ext cx="9608457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All </a:t>
            </a:r>
            <a:r>
              <a:rPr lang="en-GB" sz="4000" dirty="0"/>
              <a:t>homework is communicated via Satchel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This </a:t>
            </a:r>
            <a:r>
              <a:rPr lang="en-GB" sz="4000" dirty="0"/>
              <a:t>can be tracked using the App or via the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Some </a:t>
            </a:r>
            <a:r>
              <a:rPr lang="en-GB" sz="4000" dirty="0"/>
              <a:t>subjects use other online platforms too: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4000" dirty="0"/>
              <a:t>English – </a:t>
            </a:r>
            <a:r>
              <a:rPr lang="en-GB" sz="4000" dirty="0" err="1"/>
              <a:t>Educake</a:t>
            </a:r>
            <a:endParaRPr lang="en-GB" sz="4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4000" dirty="0"/>
              <a:t>Science – </a:t>
            </a:r>
            <a:r>
              <a:rPr lang="en-GB" sz="4000" dirty="0" err="1"/>
              <a:t>Educake</a:t>
            </a:r>
            <a:endParaRPr lang="en-GB" sz="4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4000" dirty="0"/>
              <a:t>Maths – </a:t>
            </a:r>
            <a:r>
              <a:rPr lang="en-GB" sz="4000" dirty="0" err="1" smtClean="0"/>
              <a:t>Sparxx</a:t>
            </a:r>
            <a:r>
              <a:rPr lang="en-GB" sz="4000" dirty="0" smtClean="0"/>
              <a:t> </a:t>
            </a:r>
            <a:r>
              <a:rPr lang="en-GB" sz="4000" dirty="0"/>
              <a:t>Maths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Just </a:t>
            </a:r>
            <a:r>
              <a:rPr lang="en-GB" sz="4000" dirty="0"/>
              <a:t>as important as classwork to consolidate learning, practice skills and to apply knowledge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alt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540" y="5334878"/>
            <a:ext cx="4031831" cy="40318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896600" y="3448050"/>
            <a:ext cx="2212940" cy="1695450"/>
          </a:xfrm>
          <a:prstGeom prst="straightConnector1">
            <a:avLst/>
          </a:prstGeom>
          <a:ln w="76200">
            <a:solidFill>
              <a:srgbClr val="1D9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4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005943" y="947950"/>
            <a:ext cx="10175675" cy="959709"/>
          </a:xfrm>
        </p:spPr>
        <p:txBody>
          <a:bodyPr/>
          <a:lstStyle/>
          <a:p>
            <a:pPr algn="ctr"/>
            <a:r>
              <a:rPr lang="en-GB" sz="6000" dirty="0" smtClean="0">
                <a:latin typeface="Montserrat Bold" panose="020B0604020202020204" charset="0"/>
              </a:rPr>
              <a:t>Attendance, Progress and Standards</a:t>
            </a:r>
            <a:endParaRPr lang="en-GB" sz="6000" dirty="0">
              <a:latin typeface="Montserrat Bold" panose="020B0604020202020204" charset="0"/>
            </a:endParaRPr>
          </a:p>
          <a:p>
            <a:pPr algn="ctr"/>
            <a:endParaRPr lang="en-GB" sz="3600" dirty="0"/>
          </a:p>
        </p:txBody>
      </p:sp>
      <p:sp>
        <p:nvSpPr>
          <p:cNvPr id="17" name="Rectangle 16"/>
          <p:cNvSpPr/>
          <p:nvPr/>
        </p:nvSpPr>
        <p:spPr>
          <a:xfrm>
            <a:off x="5315811" y="7913765"/>
            <a:ext cx="9105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Mr Mc Inerney, Deputy </a:t>
            </a:r>
            <a:r>
              <a:rPr lang="en-GB" sz="3600" dirty="0" err="1" smtClean="0"/>
              <a:t>Headteacher</a:t>
            </a:r>
            <a:r>
              <a:rPr lang="en-GB" sz="3600" dirty="0" smtClean="0"/>
              <a:t>, Raising Standards: Behaviour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9979" y="3976070"/>
            <a:ext cx="4576354" cy="30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70398" y="710503"/>
            <a:ext cx="8339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Homework – Satchel One</a:t>
            </a:r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2484322" y="2413705"/>
            <a:ext cx="1460446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</a:t>
            </a:r>
            <a:r>
              <a:rPr lang="en-GB" sz="4400" dirty="0" smtClean="0"/>
              <a:t>Can </a:t>
            </a:r>
            <a:r>
              <a:rPr lang="en-GB" sz="4400" dirty="0"/>
              <a:t>be accessed via an App (available on Android and IOS)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400" dirty="0" smtClean="0"/>
              <a:t> The </a:t>
            </a:r>
            <a:r>
              <a:rPr lang="en-GB" sz="4400" dirty="0"/>
              <a:t>Satchel Website for our school is - </a:t>
            </a:r>
            <a:r>
              <a:rPr lang="en-GB" sz="4400" dirty="0">
                <a:hlinkClick r:id="rId2"/>
              </a:rPr>
              <a:t>https://raynespark.satchelone.com/school/home</a:t>
            </a:r>
            <a:r>
              <a:rPr lang="en-GB" sz="4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400" dirty="0" smtClean="0"/>
              <a:t> This </a:t>
            </a:r>
            <a:r>
              <a:rPr lang="en-GB" sz="4400" dirty="0"/>
              <a:t>can be quickly accessed via our school homepage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alt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20918" y="6265889"/>
            <a:ext cx="4152275" cy="1588957"/>
          </a:xfrm>
          <a:prstGeom prst="straightConnector1">
            <a:avLst/>
          </a:prstGeom>
          <a:ln w="76200">
            <a:solidFill>
              <a:srgbClr val="1D9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947" y="7744425"/>
            <a:ext cx="15176689" cy="187366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898742" y="7982858"/>
            <a:ext cx="1262743" cy="1204686"/>
          </a:xfrm>
          <a:prstGeom prst="ellipse">
            <a:avLst/>
          </a:prstGeom>
          <a:noFill/>
          <a:ln w="127000">
            <a:solidFill>
              <a:srgbClr val="1D9ED8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7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70398" y="710503"/>
            <a:ext cx="8339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Homework – Satchel One</a:t>
            </a:r>
            <a:endParaRPr lang="en-GB" sz="48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2436321" y="2159000"/>
            <a:ext cx="11526421" cy="260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>
                <a:solidFill>
                  <a:schemeClr val="tx1"/>
                </a:solidFill>
                <a:latin typeface="Montserrat Bold" panose="020B0604020202020204" charset="0"/>
              </a:rPr>
              <a:t> </a:t>
            </a:r>
            <a:r>
              <a:rPr lang="en-GB" sz="4400" dirty="0" smtClean="0">
                <a:solidFill>
                  <a:schemeClr val="tx1"/>
                </a:solidFill>
                <a:latin typeface="Montserrat Bold" panose="020B0604020202020204" charset="0"/>
              </a:rPr>
              <a:t>Should you need any support with Satchel please visit the Remote Learning section of our website</a:t>
            </a:r>
            <a:endParaRPr lang="en-GB" sz="4400" dirty="0">
              <a:solidFill>
                <a:schemeClr val="tx1"/>
              </a:solidFill>
              <a:latin typeface="Montserrat Bold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9681" y="4681500"/>
            <a:ext cx="13280571" cy="4365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77" y="4963035"/>
            <a:ext cx="12710237" cy="3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54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8568" y="1392674"/>
            <a:ext cx="6805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RSHE+C and Careers</a:t>
            </a:r>
            <a:endParaRPr lang="en-GB" sz="4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62762" y="7939884"/>
            <a:ext cx="10968024" cy="1354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"/>
            <a:r>
              <a:rPr lang="en-GB" sz="4000" dirty="0" smtClean="0">
                <a:latin typeface="Montserrat Bold" panose="020B0604020202020204" charset="0"/>
              </a:rPr>
              <a:t>Mr McCurdy, Assistant </a:t>
            </a:r>
            <a:r>
              <a:rPr lang="en-GB" sz="4000" dirty="0" err="1" smtClean="0">
                <a:latin typeface="Montserrat Bold" panose="020B0604020202020204" charset="0"/>
              </a:rPr>
              <a:t>Headteacher</a:t>
            </a:r>
            <a:r>
              <a:rPr lang="en-GB" sz="4000" dirty="0" smtClean="0">
                <a:latin typeface="Montserrat Bold" panose="020B0604020202020204" charset="0"/>
              </a:rPr>
              <a:t>, Raising Standards: Post 16</a:t>
            </a:r>
            <a:endParaRPr lang="en-GB" sz="4400" dirty="0" smtClean="0">
              <a:latin typeface="Montserrat Bold" panose="020B060402020202020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69" y="2346055"/>
            <a:ext cx="5471444" cy="54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2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14935" y="1377684"/>
            <a:ext cx="10565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Why RSHE+C Matters in Schools</a:t>
            </a:r>
            <a:endParaRPr lang="en-GB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36479-C4B3-7242-D211-A98EFB350F01}"/>
              </a:ext>
            </a:extLst>
          </p:cNvPr>
          <p:cNvSpPr txBox="1"/>
          <p:nvPr/>
        </p:nvSpPr>
        <p:spPr>
          <a:xfrm>
            <a:off x="2645209" y="2686952"/>
            <a:ext cx="5329558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ea typeface="Calibri"/>
                <a:cs typeface="Arial"/>
              </a:rPr>
              <a:t>Develop life skills and knowledge 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>
                <a:ea typeface="Calibri"/>
                <a:cs typeface="Arial"/>
              </a:rPr>
              <a:t>Safety</a:t>
            </a:r>
            <a:endParaRPr lang="en-GB" sz="2800" dirty="0">
              <a:ea typeface="Calibri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7F341-507D-3A68-BD89-525E82D1BB92}"/>
              </a:ext>
            </a:extLst>
          </p:cNvPr>
          <p:cNvSpPr txBox="1"/>
          <p:nvPr/>
        </p:nvSpPr>
        <p:spPr>
          <a:xfrm>
            <a:off x="10611948" y="2686952"/>
            <a:ext cx="4408196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ea typeface="Calibri"/>
                <a:cs typeface="Arial"/>
              </a:rPr>
              <a:t>A safe space to talk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>
                <a:ea typeface="Calibri"/>
                <a:cs typeface="Arial"/>
              </a:rPr>
              <a:t>School culture and </a:t>
            </a:r>
            <a:r>
              <a:rPr lang="en-GB" sz="2800" dirty="0" smtClean="0">
                <a:ea typeface="Calibri"/>
                <a:cs typeface="Arial"/>
              </a:rPr>
              <a:t>behaviour</a:t>
            </a:r>
            <a:endParaRPr lang="en-GB" sz="2800" dirty="0">
              <a:ea typeface="Calibri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00" y="3848302"/>
            <a:ext cx="4386673" cy="1929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83" y="7088157"/>
            <a:ext cx="3503084" cy="2802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001" y="3269413"/>
            <a:ext cx="2800647" cy="2800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3732" y="7766587"/>
            <a:ext cx="3086592" cy="2124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6103" y="7689041"/>
            <a:ext cx="3311965" cy="2279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5499" y="7618009"/>
            <a:ext cx="3302501" cy="227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62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73681" y="1134140"/>
            <a:ext cx="89386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 smtClean="0"/>
              <a:t>Statutory Requirements in </a:t>
            </a:r>
          </a:p>
          <a:p>
            <a:pPr algn="ctr"/>
            <a:r>
              <a:rPr lang="en-GB" sz="4800" dirty="0" smtClean="0"/>
              <a:t>Secondary Education</a:t>
            </a:r>
            <a:endParaRPr lang="en-GB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385B2-37B4-E967-5117-80B2FC91F651}"/>
              </a:ext>
            </a:extLst>
          </p:cNvPr>
          <p:cNvSpPr txBox="1"/>
          <p:nvPr/>
        </p:nvSpPr>
        <p:spPr>
          <a:xfrm>
            <a:off x="2380747" y="3006205"/>
            <a:ext cx="649978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328930">
              <a:buFont typeface="Wingdings"/>
              <a:buChar char="§"/>
            </a:pPr>
            <a:r>
              <a:rPr lang="en-GB" sz="2400" dirty="0">
                <a:ea typeface="Calibri"/>
                <a:cs typeface="Arial"/>
              </a:rPr>
              <a:t>From 2020, Relationships and sex Education became </a:t>
            </a:r>
            <a:r>
              <a:rPr lang="en-GB" sz="2400" b="1" dirty="0">
                <a:ea typeface="Calibri"/>
                <a:cs typeface="Arial"/>
              </a:rPr>
              <a:t>compulsory in all secondary schools </a:t>
            </a:r>
            <a:endParaRPr lang="en-US" sz="2400" b="1" dirty="0">
              <a:ea typeface="Calibri"/>
              <a:cs typeface="Arial"/>
            </a:endParaRPr>
          </a:p>
          <a:p>
            <a:pPr marL="128270"/>
            <a:endParaRPr lang="en-GB" sz="2400" dirty="0">
              <a:ea typeface="Calibri"/>
            </a:endParaRPr>
          </a:p>
          <a:p>
            <a:pPr marL="457200" indent="-328930">
              <a:buFont typeface="Wingdings"/>
              <a:buChar char="§"/>
            </a:pPr>
            <a:r>
              <a:rPr lang="en-GB" sz="2400" dirty="0">
                <a:ea typeface="Calibri"/>
                <a:cs typeface="Arial"/>
              </a:rPr>
              <a:t>A new focus in the requirements was on supporting young people to have healthy and consensual relationships (previously, only sex education was compulsory and was covered mainly in Science)</a:t>
            </a:r>
          </a:p>
          <a:p>
            <a:pPr marL="457200" indent="-328930">
              <a:buFont typeface="Wingdings"/>
              <a:buChar char="§"/>
            </a:pPr>
            <a:endParaRPr lang="en-GB" sz="2400" dirty="0">
              <a:ea typeface="Calibri"/>
              <a:cs typeface="Arial"/>
            </a:endParaRPr>
          </a:p>
          <a:p>
            <a:pPr marL="457200" indent="-328930">
              <a:buFont typeface="Wingdings"/>
              <a:buChar char="§"/>
            </a:pPr>
            <a:r>
              <a:rPr lang="en-GB" sz="2400" b="1" dirty="0">
                <a:ea typeface="Calibri"/>
                <a:cs typeface="Arial"/>
              </a:rPr>
              <a:t>New research shows just how widespread exposure to misogyny or harmful online content has </a:t>
            </a:r>
            <a:r>
              <a:rPr lang="en-GB" sz="2400" b="1" dirty="0" smtClean="0">
                <a:ea typeface="Calibri"/>
                <a:cs typeface="Arial"/>
              </a:rPr>
              <a:t>become</a:t>
            </a:r>
            <a:endParaRPr lang="en-GB" dirty="0">
              <a:latin typeface="Calibri"/>
              <a:ea typeface="Calibri"/>
              <a:cs typeface="Arial"/>
            </a:endParaRPr>
          </a:p>
        </p:txBody>
      </p:sp>
      <p:pic>
        <p:nvPicPr>
          <p:cNvPr id="10" name="Content Placeholder 8" descr="A white paper with blue text&#10;&#10;AI-generated content may be incorrect.">
            <a:extLst>
              <a:ext uri="{FF2B5EF4-FFF2-40B4-BE49-F238E27FC236}">
                <a16:creationId xmlns:a16="http://schemas.microsoft.com/office/drawing/2014/main" id="{CE10105D-B137-AEC9-7BD2-F0ADE3D66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65587" y="2703800"/>
            <a:ext cx="4732036" cy="657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735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3740" y="1117292"/>
            <a:ext cx="89386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 smtClean="0"/>
              <a:t>Statutory Requirements in </a:t>
            </a:r>
          </a:p>
          <a:p>
            <a:pPr algn="ctr"/>
            <a:r>
              <a:rPr lang="en-GB" sz="4800" dirty="0" smtClean="0"/>
              <a:t>Secondary Education</a:t>
            </a:r>
            <a:endParaRPr lang="en-GB" sz="4800" dirty="0"/>
          </a:p>
        </p:txBody>
      </p:sp>
      <p:pic>
        <p:nvPicPr>
          <p:cNvPr id="6" name="Content Placeholder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280EB7E-0D14-B2E8-DC24-248736407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96360" y="3160447"/>
            <a:ext cx="13955829" cy="611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01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12636" y="1102301"/>
            <a:ext cx="4919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 smtClean="0"/>
              <a:t>Areas of Focus</a:t>
            </a:r>
            <a:endParaRPr lang="en-GB" sz="4800" dirty="0"/>
          </a:p>
        </p:txBody>
      </p:sp>
      <p:pic>
        <p:nvPicPr>
          <p:cNvPr id="4" name="Content Placeholder 3" descr="A screenshot of a phone&#10;&#10;AI-generated content may be incorrect.">
            <a:extLst>
              <a:ext uri="{FF2B5EF4-FFF2-40B4-BE49-F238E27FC236}">
                <a16:creationId xmlns:a16="http://schemas.microsoft.com/office/drawing/2014/main" id="{8338BF5D-175A-07DB-EAE1-D68C1582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83445" y="2433689"/>
            <a:ext cx="13528706" cy="64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01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7306" y="1102301"/>
            <a:ext cx="5490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 smtClean="0"/>
              <a:t>RPHS Resources</a:t>
            </a:r>
            <a:endParaRPr lang="en-GB" sz="4800" dirty="0"/>
          </a:p>
        </p:txBody>
      </p:sp>
      <p:pic>
        <p:nvPicPr>
          <p:cNvPr id="6" name="Content Placeholder 3" descr="A black background with green text&#10;&#10;AI-generated content may be incorrect.">
            <a:extLst>
              <a:ext uri="{FF2B5EF4-FFF2-40B4-BE49-F238E27FC236}">
                <a16:creationId xmlns:a16="http://schemas.microsoft.com/office/drawing/2014/main" id="{A5E848FC-18D3-7D2A-A787-7D3C8DD1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3888" y="2719683"/>
            <a:ext cx="13940652" cy="643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63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319BE8-2193-ABBE-5755-1BB5541D0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72745" y="2287097"/>
            <a:ext cx="13833728" cy="69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26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8285D20-1D85-D57F-429D-5DDE6385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54" r="-129" b="-358"/>
          <a:stretch>
            <a:fillRect/>
          </a:stretch>
        </p:blipFill>
        <p:spPr bwMode="auto">
          <a:xfrm>
            <a:off x="2507277" y="3278980"/>
            <a:ext cx="14207460" cy="435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9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005943" y="947950"/>
            <a:ext cx="10175675" cy="959709"/>
          </a:xfrm>
        </p:spPr>
        <p:txBody>
          <a:bodyPr/>
          <a:lstStyle/>
          <a:p>
            <a:pPr algn="ctr"/>
            <a:r>
              <a:rPr lang="en-GB" sz="6000" dirty="0" smtClean="0">
                <a:latin typeface="Montserrat Bold" panose="020B0604020202020204" charset="0"/>
              </a:rPr>
              <a:t>Key Year 8 and 9 Staff</a:t>
            </a:r>
            <a:endParaRPr lang="en-GB" sz="6000" dirty="0">
              <a:latin typeface="Montserrat Bold" panose="020B0604020202020204" charset="0"/>
            </a:endParaRPr>
          </a:p>
          <a:p>
            <a:pPr algn="ctr"/>
            <a:endParaRPr lang="en-GB" sz="36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23" y="2236983"/>
            <a:ext cx="2953657" cy="269335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14364" y="6276749"/>
            <a:ext cx="2962507" cy="2139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09944" y="6293403"/>
            <a:ext cx="3014101" cy="2157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15" y="2101497"/>
            <a:ext cx="2157985" cy="27912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63358" y="49303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Mr Bartlett</a:t>
            </a:r>
            <a:endParaRPr lang="en-GB" dirty="0"/>
          </a:p>
          <a:p>
            <a:pPr algn="ctr"/>
            <a:r>
              <a:rPr lang="en-GB" dirty="0" smtClean="0"/>
              <a:t>Head of Year 8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9445751" y="49303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Ms Crossfield</a:t>
            </a:r>
            <a:endParaRPr lang="en-GB" dirty="0"/>
          </a:p>
          <a:p>
            <a:pPr algn="ctr"/>
            <a:r>
              <a:rPr lang="en-GB" dirty="0" smtClean="0"/>
              <a:t>Head of Year 9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370507" y="89330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Ms Pocentek</a:t>
            </a:r>
          </a:p>
          <a:p>
            <a:pPr algn="ctr"/>
            <a:r>
              <a:rPr lang="en-GB" dirty="0" smtClean="0"/>
              <a:t>Deputy Head of Year 8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609618" y="8879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Mr Ayre</a:t>
            </a:r>
            <a:endParaRPr lang="en-GB" dirty="0"/>
          </a:p>
          <a:p>
            <a:pPr algn="ctr"/>
            <a:r>
              <a:rPr lang="en-GB" dirty="0" smtClean="0"/>
              <a:t>Deputy Head of Year 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4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8568" y="1392674"/>
            <a:ext cx="7019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Age Appropriateness</a:t>
            </a:r>
            <a:endParaRPr lang="en-GB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9D69E-F820-0F7B-3AC8-C61C341ED772}"/>
              </a:ext>
            </a:extLst>
          </p:cNvPr>
          <p:cNvSpPr txBox="1"/>
          <p:nvPr/>
        </p:nvSpPr>
        <p:spPr>
          <a:xfrm>
            <a:off x="2181497" y="2902956"/>
            <a:ext cx="1521822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ea typeface="Calibri"/>
                <a:cs typeface="Arial"/>
              </a:rPr>
              <a:t>We are sensitive in our approach in teaching topics at a time that will most benefit the safety and development your child. </a:t>
            </a:r>
            <a:endParaRPr lang="en-GB" sz="3200" dirty="0" smtClean="0">
              <a:ea typeface="Calibri"/>
              <a:cs typeface="Arial"/>
            </a:endParaRPr>
          </a:p>
          <a:p>
            <a:endParaRPr lang="en-GB" sz="3200" dirty="0"/>
          </a:p>
          <a:p>
            <a:pPr marL="603885" indent="-457200">
              <a:buFont typeface="Wingdings" panose="05000000000000000000" pitchFamily="2" charset="2"/>
              <a:buChar char="§"/>
            </a:pPr>
            <a:r>
              <a:rPr lang="en-GB" sz="3200" dirty="0" smtClean="0">
                <a:ea typeface="Calibri"/>
                <a:cs typeface="Arial"/>
              </a:rPr>
              <a:t>The </a:t>
            </a:r>
            <a:r>
              <a:rPr lang="en-GB" sz="3200" dirty="0">
                <a:ea typeface="Calibri"/>
                <a:cs typeface="Arial"/>
              </a:rPr>
              <a:t>influence of other people including friends and older siblings </a:t>
            </a:r>
          </a:p>
          <a:p>
            <a:pPr marL="603885" indent="-457200">
              <a:buFont typeface="Wingdings" panose="05000000000000000000" pitchFamily="2" charset="2"/>
              <a:buChar char="§"/>
            </a:pPr>
            <a:r>
              <a:rPr lang="en-GB" sz="3200" dirty="0" smtClean="0">
                <a:ea typeface="Calibri"/>
                <a:cs typeface="Arial"/>
              </a:rPr>
              <a:t>Access </a:t>
            </a:r>
            <a:r>
              <a:rPr lang="en-GB" sz="3200" dirty="0">
                <a:ea typeface="Calibri"/>
                <a:cs typeface="Arial"/>
              </a:rPr>
              <a:t>to technology and the world of adult focussed content it opens </a:t>
            </a:r>
            <a:r>
              <a:rPr lang="en-GB" sz="3200" dirty="0" smtClean="0">
                <a:ea typeface="Calibri"/>
                <a:cs typeface="Arial"/>
              </a:rPr>
              <a:t>up</a:t>
            </a:r>
          </a:p>
          <a:p>
            <a:pPr marL="603885" indent="-457200">
              <a:buFont typeface="Wingdings" panose="05000000000000000000" pitchFamily="2" charset="2"/>
              <a:buChar char="§"/>
            </a:pPr>
            <a:r>
              <a:rPr lang="en-GB" sz="3200" dirty="0" smtClean="0">
                <a:ea typeface="Calibri"/>
                <a:cs typeface="Arial"/>
              </a:rPr>
              <a:t>Spiralled curriculum </a:t>
            </a:r>
          </a:p>
          <a:p>
            <a:pPr marL="603885" indent="-457200">
              <a:buFont typeface="Wingdings" panose="05000000000000000000" pitchFamily="2" charset="2"/>
              <a:buChar char="§"/>
            </a:pPr>
            <a:r>
              <a:rPr lang="en-GB" sz="3200" dirty="0" smtClean="0">
                <a:ea typeface="Calibri"/>
                <a:cs typeface="Arial"/>
              </a:rPr>
              <a:t>SEND</a:t>
            </a:r>
            <a:endParaRPr lang="en-GB" sz="3200" dirty="0">
              <a:ea typeface="Calibri"/>
              <a:cs typeface="Arial"/>
            </a:endParaRPr>
          </a:p>
          <a:p>
            <a:pPr marL="603885" indent="-457200">
              <a:buFont typeface="Wingdings" panose="05000000000000000000" pitchFamily="2" charset="2"/>
              <a:buChar char="§"/>
            </a:pPr>
            <a:r>
              <a:rPr lang="en-GB" sz="3200" dirty="0" err="1" smtClean="0">
                <a:ea typeface="Calibri"/>
                <a:cs typeface="Arial"/>
              </a:rPr>
              <a:t>Neurodivergence</a:t>
            </a:r>
            <a:endParaRPr lang="en-GB" sz="3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182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99287" y="819236"/>
            <a:ext cx="95606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 smtClean="0"/>
              <a:t>How to Support your Child in their </a:t>
            </a:r>
          </a:p>
          <a:p>
            <a:pPr algn="ctr"/>
            <a:r>
              <a:rPr lang="en-GB" sz="4000" dirty="0" smtClean="0"/>
              <a:t>RSE Journey</a:t>
            </a:r>
          </a:p>
          <a:p>
            <a:pPr algn="ctr"/>
            <a:r>
              <a:rPr lang="en-GB" sz="4000" dirty="0" smtClean="0"/>
              <a:t>*Our Recommendations*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513F8-23ED-333C-A2D6-B45E46B49C85}"/>
              </a:ext>
            </a:extLst>
          </p:cNvPr>
          <p:cNvSpPr txBox="1"/>
          <p:nvPr/>
        </p:nvSpPr>
        <p:spPr>
          <a:xfrm>
            <a:off x="2298742" y="3392024"/>
            <a:ext cx="14710869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320040">
              <a:buFont typeface="Wingdings" panose="05000000000000000000" pitchFamily="2" charset="2"/>
              <a:buChar char="§"/>
            </a:pPr>
            <a:r>
              <a:rPr lang="en-GB" sz="2800" u="sng" dirty="0" smtClean="0"/>
              <a:t>Celebrate</a:t>
            </a:r>
            <a:r>
              <a:rPr lang="en-GB" sz="2800" dirty="0" smtClean="0"/>
              <a:t> </a:t>
            </a:r>
            <a:r>
              <a:rPr lang="en-GB" sz="2800" dirty="0"/>
              <a:t>individual differences to promote a greater sense of belonging for everyone in society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594360" indent="-457200">
              <a:buFont typeface="Wingdings" panose="05000000000000000000" pitchFamily="2" charset="2"/>
              <a:buChar char="§"/>
            </a:pPr>
            <a:r>
              <a:rPr lang="en-GB" sz="2800" u="sng" dirty="0" smtClean="0"/>
              <a:t>Talk</a:t>
            </a:r>
            <a:r>
              <a:rPr lang="en-GB" sz="2800" dirty="0" smtClean="0"/>
              <a:t> </a:t>
            </a:r>
            <a:r>
              <a:rPr lang="en-GB" sz="2800" dirty="0"/>
              <a:t>openly with your child to model confidence in discussing tricky topics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594360" indent="-457200">
              <a:buFont typeface="Wingdings" panose="05000000000000000000" pitchFamily="2" charset="2"/>
              <a:buChar char="§"/>
            </a:pPr>
            <a:r>
              <a:rPr lang="en-GB" sz="2800" u="sng" dirty="0" smtClean="0"/>
              <a:t>Listen</a:t>
            </a:r>
            <a:r>
              <a:rPr lang="en-GB" sz="2800" dirty="0" smtClean="0"/>
              <a:t> </a:t>
            </a:r>
            <a:r>
              <a:rPr lang="en-GB" sz="2800" dirty="0"/>
              <a:t>to your child without judgement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594360" indent="-457200">
              <a:buFont typeface="Wingdings" panose="05000000000000000000" pitchFamily="2" charset="2"/>
              <a:buChar char="§"/>
            </a:pPr>
            <a:r>
              <a:rPr lang="en-GB" sz="2800" u="sng" dirty="0" smtClean="0"/>
              <a:t>Engage</a:t>
            </a:r>
            <a:r>
              <a:rPr lang="en-GB" sz="2800" dirty="0" smtClean="0"/>
              <a:t> </a:t>
            </a:r>
            <a:r>
              <a:rPr lang="en-GB" sz="2800" dirty="0"/>
              <a:t>with the school’s parent consultations about RSE topics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594360" indent="-457200">
              <a:buFont typeface="Wingdings" panose="05000000000000000000" pitchFamily="2" charset="2"/>
              <a:buChar char="§"/>
            </a:pPr>
            <a:r>
              <a:rPr lang="en-GB" sz="2800" u="sng" dirty="0" smtClean="0"/>
              <a:t>Stay </a:t>
            </a:r>
            <a:r>
              <a:rPr lang="en-GB" sz="2800" u="sng" dirty="0"/>
              <a:t>up to date </a:t>
            </a:r>
            <a:r>
              <a:rPr lang="en-GB" sz="2800" dirty="0"/>
              <a:t>with what is being taught and when so you can follow up on these topics at home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594360" indent="-457200">
              <a:buFont typeface="Wingdings" panose="05000000000000000000" pitchFamily="2" charset="2"/>
              <a:buChar char="§"/>
            </a:pPr>
            <a:r>
              <a:rPr lang="en-GB" sz="2800" u="sng" dirty="0" smtClean="0"/>
              <a:t>Ask </a:t>
            </a:r>
            <a:r>
              <a:rPr lang="en-GB" sz="2800" u="sng" dirty="0"/>
              <a:t>for support </a:t>
            </a:r>
            <a:r>
              <a:rPr lang="en-GB" sz="2800" dirty="0"/>
              <a:t>if you need it - you are not expected to know everything!</a:t>
            </a:r>
          </a:p>
        </p:txBody>
      </p:sp>
    </p:spTree>
    <p:extLst>
      <p:ext uri="{BB962C8B-B14F-4D97-AF65-F5344CB8AC3E}">
        <p14:creationId xmlns:p14="http://schemas.microsoft.com/office/powerpoint/2010/main" val="375371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19210" y="819236"/>
            <a:ext cx="4520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 smtClean="0"/>
              <a:t>New Updates</a:t>
            </a:r>
            <a:endParaRPr lang="en-GB" sz="4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1141B0-6E33-6C77-5AF8-812591ADD7CD}"/>
              </a:ext>
            </a:extLst>
          </p:cNvPr>
          <p:cNvSpPr txBox="1">
            <a:spLocks/>
          </p:cNvSpPr>
          <p:nvPr/>
        </p:nvSpPr>
        <p:spPr>
          <a:xfrm>
            <a:off x="2271009" y="2190812"/>
            <a:ext cx="154160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Why?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Children are increasingly exposed to harmful content online, including misogynistic attitudes and unhealthy views about relationships. </a:t>
            </a:r>
            <a:endParaRPr lang="en-GB" sz="3200" dirty="0" smtClean="0">
              <a:solidFill>
                <a:schemeClr val="tx1"/>
              </a:solidFill>
              <a:latin typeface="+mn-lt"/>
            </a:endParaRPr>
          </a:p>
          <a:p>
            <a:r>
              <a:rPr lang="en-GB" sz="3200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What?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In secondary school, all students learn about consent, and lessons focus on helping teenagers understand consent as well as kindness and respect as they’re getting ready for more intimate relationships.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Students will learn to identify positive role models and understand how to challenge harmful attitudes they might encounter online. 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How?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Teachers will receive proper training to handle these sensitive topics effectively. </a:t>
            </a:r>
            <a:endParaRPr lang="en-GB" sz="1800" dirty="0">
              <a:solidFill>
                <a:srgbClr val="0B0C0C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499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8568" y="1392674"/>
            <a:ext cx="5783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Ongoing Support</a:t>
            </a:r>
            <a:endParaRPr lang="en-GB" sz="4800" dirty="0"/>
          </a:p>
        </p:txBody>
      </p:sp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8712C17-1F66-7BEB-48B0-BABCB984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133" y="2223671"/>
            <a:ext cx="3585182" cy="3585182"/>
          </a:xfrm>
          <a:prstGeom prst="rect">
            <a:avLst/>
          </a:prstGeom>
        </p:spPr>
      </p:pic>
      <p:pic>
        <p:nvPicPr>
          <p:cNvPr id="8" name="Picture 7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21605AB5-E505-8A20-4FD5-28B67852C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856" y="2638816"/>
            <a:ext cx="2446370" cy="3170037"/>
          </a:xfrm>
          <a:prstGeom prst="rect">
            <a:avLst/>
          </a:prstGeom>
        </p:spPr>
      </p:pic>
      <p:pic>
        <p:nvPicPr>
          <p:cNvPr id="9" name="Picture 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2C55705-4775-8013-44E9-EB363B1F3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169" y="2626557"/>
            <a:ext cx="2383378" cy="30871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F5B09A-EBB8-62EC-0990-250FEA4B1EAA}"/>
              </a:ext>
            </a:extLst>
          </p:cNvPr>
          <p:cNvSpPr txBox="1"/>
          <p:nvPr/>
        </p:nvSpPr>
        <p:spPr>
          <a:xfrm>
            <a:off x="3106849" y="6023812"/>
            <a:ext cx="3057750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ea typeface="Calibri"/>
                <a:cs typeface="Arial"/>
              </a:rPr>
              <a:t>Mr McCurdy </a:t>
            </a:r>
          </a:p>
          <a:p>
            <a:pPr algn="ctr"/>
            <a:r>
              <a:rPr lang="en-GB" sz="2400" dirty="0">
                <a:ea typeface="Calibri"/>
                <a:cs typeface="Arial"/>
              </a:rPr>
              <a:t>Assistant Headteacher: PD</a:t>
            </a:r>
          </a:p>
          <a:p>
            <a:pPr algn="ctr"/>
            <a:endParaRPr lang="en-GB" sz="3200" dirty="0">
              <a:ea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5B09A-EBB8-62EC-0990-250FEA4B1EAA}"/>
              </a:ext>
            </a:extLst>
          </p:cNvPr>
          <p:cNvSpPr txBox="1"/>
          <p:nvPr/>
        </p:nvSpPr>
        <p:spPr>
          <a:xfrm>
            <a:off x="7501121" y="5914361"/>
            <a:ext cx="339366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 smtClean="0">
                <a:ea typeface="Calibri"/>
                <a:cs typeface="Arial"/>
              </a:rPr>
              <a:t>Miss Yusuf</a:t>
            </a:r>
          </a:p>
          <a:p>
            <a:pPr algn="ctr"/>
            <a:r>
              <a:rPr lang="en-GB" sz="2400" dirty="0" smtClean="0">
                <a:ea typeface="Calibri"/>
                <a:cs typeface="Arial"/>
              </a:rPr>
              <a:t>Wellbeing Manager</a:t>
            </a:r>
            <a:endParaRPr lang="en-GB" sz="2400" dirty="0">
              <a:ea typeface="Calibri"/>
              <a:cs typeface="Arial"/>
            </a:endParaRPr>
          </a:p>
          <a:p>
            <a:pPr algn="ctr"/>
            <a:endParaRPr lang="en-GB" sz="3200" dirty="0">
              <a:ea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5B09A-EBB8-62EC-0990-250FEA4B1EAA}"/>
              </a:ext>
            </a:extLst>
          </p:cNvPr>
          <p:cNvSpPr txBox="1"/>
          <p:nvPr/>
        </p:nvSpPr>
        <p:spPr>
          <a:xfrm>
            <a:off x="11136153" y="5808853"/>
            <a:ext cx="4155409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 smtClean="0">
                <a:ea typeface="Calibri"/>
                <a:cs typeface="Arial"/>
              </a:rPr>
              <a:t>Mr Nash</a:t>
            </a:r>
          </a:p>
          <a:p>
            <a:pPr algn="ctr"/>
            <a:r>
              <a:rPr lang="en-GB" sz="2400" dirty="0" smtClean="0">
                <a:ea typeface="Calibri"/>
                <a:cs typeface="Arial"/>
              </a:rPr>
              <a:t>Assistant </a:t>
            </a:r>
            <a:r>
              <a:rPr lang="en-GB" sz="2400" dirty="0" err="1" smtClean="0">
                <a:ea typeface="Calibri"/>
                <a:cs typeface="Arial"/>
              </a:rPr>
              <a:t>Headteacher</a:t>
            </a:r>
            <a:r>
              <a:rPr lang="en-GB" sz="2400" dirty="0" smtClean="0">
                <a:ea typeface="Calibri"/>
                <a:cs typeface="Arial"/>
              </a:rPr>
              <a:t>: </a:t>
            </a:r>
          </a:p>
          <a:p>
            <a:pPr algn="ctr"/>
            <a:r>
              <a:rPr lang="en-GB" sz="2400" dirty="0" smtClean="0">
                <a:ea typeface="Calibri"/>
                <a:cs typeface="Arial"/>
              </a:rPr>
              <a:t>Safeguarding &amp; DSL</a:t>
            </a:r>
            <a:endParaRPr lang="en-GB" sz="2400" dirty="0">
              <a:ea typeface="Calibri"/>
              <a:cs typeface="Arial"/>
            </a:endParaRPr>
          </a:p>
          <a:p>
            <a:pPr algn="ctr"/>
            <a:endParaRPr lang="en-GB" sz="3200" dirty="0">
              <a:ea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53BE0A-A20B-3AB0-3D23-65A9FC2DC79B}"/>
              </a:ext>
            </a:extLst>
          </p:cNvPr>
          <p:cNvSpPr txBox="1">
            <a:spLocks/>
          </p:cNvSpPr>
          <p:nvPr/>
        </p:nvSpPr>
        <p:spPr>
          <a:xfrm>
            <a:off x="3106849" y="7501624"/>
            <a:ext cx="12599626" cy="1202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  <a:latin typeface="+mn-lt"/>
              </a:rPr>
              <a:t>Click here (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hlinkClick r:id="rId5"/>
              </a:rPr>
              <a:t>https://www.rphs.org.uk/attachments/download.asp?file=333&amp;type=pdf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) to view our RSHE policy </a:t>
            </a:r>
            <a:endParaRPr lang="en-GB" sz="2400" dirty="0" smtClean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+mn-lt"/>
              </a:rPr>
              <a:t>If you have any questions about the topics your child is learning, please contact the members of staff below</a:t>
            </a: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187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14935" y="1197801"/>
            <a:ext cx="1047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Safeguarding and Online Safety</a:t>
            </a:r>
            <a:endParaRPr lang="en-GB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12860" y="6875582"/>
            <a:ext cx="10968024" cy="184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"/>
            <a:r>
              <a:rPr lang="en-GB" sz="4000" dirty="0" smtClean="0">
                <a:latin typeface="Montserrat Bold" panose="020B0604020202020204" charset="0"/>
              </a:rPr>
              <a:t>Mr Nash (DSL), Assistant </a:t>
            </a:r>
            <a:r>
              <a:rPr lang="en-GB" sz="4000" dirty="0" err="1" smtClean="0">
                <a:latin typeface="Montserrat Bold" panose="020B0604020202020204" charset="0"/>
              </a:rPr>
              <a:t>Headteacher</a:t>
            </a:r>
            <a:r>
              <a:rPr lang="en-GB" sz="4000" dirty="0" smtClean="0">
                <a:latin typeface="Montserrat Bold" panose="020B0604020202020204" charset="0"/>
              </a:rPr>
              <a:t>, Raising Standards: Keeping Children Safe in Education</a:t>
            </a:r>
          </a:p>
          <a:p>
            <a:endParaRPr lang="en-GB" sz="4000" dirty="0"/>
          </a:p>
        </p:txBody>
      </p:sp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2C55705-4775-8013-44E9-EB363B1F3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111" y="2459179"/>
            <a:ext cx="3252808" cy="4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78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4050" y="1362694"/>
            <a:ext cx="8595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A Culture of Safeguarding</a:t>
            </a:r>
            <a:endParaRPr lang="en-GB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22723" y="2768277"/>
            <a:ext cx="10968024" cy="685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buFont typeface="Wingdings" panose="05000000000000000000" pitchFamily="2" charset="2"/>
              <a:buChar char="§"/>
            </a:pPr>
            <a:r>
              <a:rPr lang="en-GB" sz="4000" dirty="0">
                <a:latin typeface="Montserrat Bold" panose="020B0604020202020204" charset="0"/>
              </a:rPr>
              <a:t> </a:t>
            </a:r>
            <a:r>
              <a:rPr lang="en-GB" sz="4400" dirty="0" smtClean="0">
                <a:latin typeface="Montserrat Bold" panose="020B0604020202020204" charset="0"/>
              </a:rPr>
              <a:t>A dedicated safeguarding team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>
                <a:latin typeface="Montserrat Bold" panose="020B0604020202020204" charset="0"/>
              </a:rPr>
              <a:t> </a:t>
            </a:r>
            <a:r>
              <a:rPr lang="en-GB" sz="4400" dirty="0" smtClean="0">
                <a:latin typeface="Montserrat Bold" panose="020B0604020202020204" charset="0"/>
              </a:rPr>
              <a:t>Ongoing whole staff safeguarding training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Montserrat Bold" panose="020B0604020202020204" charset="0"/>
              </a:rPr>
              <a:t> A focus on student wellbeing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Montserrat Bold" panose="020B0604020202020204" charset="0"/>
              </a:rPr>
              <a:t> A dedicated inclusion team</a:t>
            </a:r>
          </a:p>
          <a:p>
            <a:pPr fontAlgn="b"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Montserrat Bold" panose="020B0604020202020204" charset="0"/>
              </a:rPr>
              <a:t> Great relationships with parents and carers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529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C5610A4-E47F-86C2-1C25-F3E6E490D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60489" y="2263515"/>
            <a:ext cx="13759261" cy="72102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27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97585" y="1242772"/>
            <a:ext cx="4030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In the News</a:t>
            </a:r>
            <a:endParaRPr lang="en-GB" sz="4800" dirty="0"/>
          </a:p>
        </p:txBody>
      </p:sp>
      <p:pic>
        <p:nvPicPr>
          <p:cNvPr id="4" name="Content Placeholder 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1E87AAB1-1288-736D-D642-9413F902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7229" y="2544579"/>
            <a:ext cx="11838900" cy="665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444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A phone with text on it&#10;&#10;AI-generated content may be incorrect.">
            <a:extLst>
              <a:ext uri="{FF2B5EF4-FFF2-40B4-BE49-F238E27FC236}">
                <a16:creationId xmlns:a16="http://schemas.microsoft.com/office/drawing/2014/main" id="{D301D852-FF80-B416-F62A-C5422170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94434" y="1207953"/>
            <a:ext cx="12589529" cy="7081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0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9593298-198B-B79F-2320-802160EEF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59524" y="1169232"/>
            <a:ext cx="12738313" cy="71652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59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13796E-40A7-22F8-2D45-FA1200AD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70" b="17857"/>
          <a:stretch/>
        </p:blipFill>
        <p:spPr>
          <a:xfrm>
            <a:off x="1918742" y="1306266"/>
            <a:ext cx="12291934" cy="81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39993B-ACC5-91E0-FB06-BC48CD61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11156" y="1432805"/>
            <a:ext cx="12616178" cy="70965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796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A black cell phone with white text&#10;&#10;AI-generated content may be incorrect.">
            <a:extLst>
              <a:ext uri="{FF2B5EF4-FFF2-40B4-BE49-F238E27FC236}">
                <a16:creationId xmlns:a16="http://schemas.microsoft.com/office/drawing/2014/main" id="{B95A4507-0338-3DEC-A78F-D557AC4A4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81177" y="1507755"/>
            <a:ext cx="12802723" cy="7201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53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form&#10;&#10;AI-generated content may be incorrect.">
            <a:extLst>
              <a:ext uri="{FF2B5EF4-FFF2-40B4-BE49-F238E27FC236}">
                <a16:creationId xmlns:a16="http://schemas.microsoft.com/office/drawing/2014/main" id="{88A3C238-5224-9BDE-1146-3757F827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33928" y="1432804"/>
            <a:ext cx="12441842" cy="71415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097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8B2D67-2ED0-C3EC-77F5-5617F5F90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4298" y="1357855"/>
            <a:ext cx="12429632" cy="69916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492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3868" y="1197801"/>
            <a:ext cx="12531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/>
              <a:t>Vaccinations and Access Arrangements</a:t>
            </a:r>
            <a:endParaRPr lang="en-GB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63548" y="7894913"/>
            <a:ext cx="10968024" cy="184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"/>
            <a:r>
              <a:rPr lang="en-GB" sz="4000" dirty="0" smtClean="0">
                <a:latin typeface="Montserrat Bold" panose="020B0604020202020204" charset="0"/>
              </a:rPr>
              <a:t>Ms Fowler, Assistant </a:t>
            </a:r>
            <a:r>
              <a:rPr lang="en-GB" sz="4000" dirty="0" err="1" smtClean="0">
                <a:latin typeface="Montserrat Bold" panose="020B0604020202020204" charset="0"/>
              </a:rPr>
              <a:t>Headteacher</a:t>
            </a:r>
            <a:r>
              <a:rPr lang="en-GB" sz="4000" dirty="0" smtClean="0">
                <a:latin typeface="Montserrat Bold" panose="020B0604020202020204" charset="0"/>
              </a:rPr>
              <a:t>, Raising Standards: SEND</a:t>
            </a:r>
          </a:p>
          <a:p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37" y="2982562"/>
            <a:ext cx="3115881" cy="45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84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3868" y="1197801"/>
            <a:ext cx="12531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/>
              <a:t>Year 8 – HPV Human Papilloma Virus</a:t>
            </a:r>
            <a:endParaRPr lang="en-GB" sz="4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20910" y="2559570"/>
            <a:ext cx="12539273" cy="667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5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5200" b="1" dirty="0" smtClean="0">
                <a:solidFill>
                  <a:schemeClr val="tx1"/>
                </a:solidFill>
                <a:latin typeface="+mn-lt"/>
              </a:rPr>
              <a:t>ALL</a:t>
            </a:r>
            <a:r>
              <a:rPr lang="en-GB" sz="5200" dirty="0" smtClean="0">
                <a:solidFill>
                  <a:schemeClr val="tx1"/>
                </a:solidFill>
                <a:latin typeface="+mn-lt"/>
              </a:rPr>
              <a:t> students aged 12 to 13 are offered HPV vaccination as part of the NHS childhood vaccination programme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52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5200" dirty="0" smtClean="0">
                <a:solidFill>
                  <a:schemeClr val="tx1"/>
                </a:solidFill>
                <a:latin typeface="+mn-lt"/>
              </a:rPr>
              <a:t> It consists of one injection into the upper arm -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5200" b="1" dirty="0" smtClean="0">
                <a:solidFill>
                  <a:schemeClr val="tx1"/>
                </a:solidFill>
                <a:latin typeface="+mn-lt"/>
              </a:rPr>
              <a:t> DATE</a:t>
            </a:r>
            <a:r>
              <a:rPr lang="en-GB" sz="5200" dirty="0" smtClean="0">
                <a:solidFill>
                  <a:schemeClr val="tx1"/>
                </a:solidFill>
                <a:latin typeface="+mn-lt"/>
              </a:rPr>
              <a:t> - 8</a:t>
            </a:r>
            <a:r>
              <a:rPr lang="en-GB" sz="5200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GB" sz="5200" dirty="0" smtClean="0">
                <a:solidFill>
                  <a:schemeClr val="tx1"/>
                </a:solidFill>
                <a:latin typeface="+mn-lt"/>
              </a:rPr>
              <a:t> June 2026</a:t>
            </a:r>
          </a:p>
          <a:p>
            <a:endParaRPr lang="en-GB" sz="5200" dirty="0" smtClean="0">
              <a:solidFill>
                <a:schemeClr val="tx1"/>
              </a:solidFill>
              <a:latin typeface="+mn-lt"/>
            </a:endParaRPr>
          </a:p>
          <a:p>
            <a:r>
              <a:rPr lang="en-GB" sz="5200" dirty="0" smtClean="0">
                <a:solidFill>
                  <a:schemeClr val="tx1"/>
                </a:solidFill>
                <a:latin typeface="+mn-lt"/>
              </a:rPr>
              <a:t>http://www.nhs.uk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013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3868" y="1197801"/>
            <a:ext cx="12531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/>
              <a:t>Year 9 – Td/IPV Vaccine (3-in-1 teenage booster)</a:t>
            </a:r>
            <a:endParaRPr lang="en-GB" sz="4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20910" y="3204147"/>
            <a:ext cx="12539273" cy="667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5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5200" b="1" dirty="0" smtClean="0">
                <a:solidFill>
                  <a:schemeClr val="tx1"/>
                </a:solidFill>
                <a:latin typeface="+mn-lt"/>
              </a:rPr>
              <a:t>ALL</a:t>
            </a:r>
            <a:r>
              <a:rPr lang="en-GB" sz="5200" dirty="0" smtClean="0">
                <a:solidFill>
                  <a:schemeClr val="tx1"/>
                </a:solidFill>
                <a:latin typeface="+mn-lt"/>
              </a:rPr>
              <a:t> students aged 13-14 are offered the 3-in-1 booster vaccination as part of the NHS childhood vaccination programme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52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5200" b="1" dirty="0" smtClean="0">
                <a:solidFill>
                  <a:schemeClr val="tx1"/>
                </a:solidFill>
                <a:latin typeface="+mn-lt"/>
              </a:rPr>
              <a:t> DATE</a:t>
            </a:r>
            <a:r>
              <a:rPr lang="en-GB" sz="5200" dirty="0" smtClean="0">
                <a:solidFill>
                  <a:schemeClr val="tx1"/>
                </a:solidFill>
                <a:latin typeface="+mn-lt"/>
              </a:rPr>
              <a:t> – 2</a:t>
            </a:r>
            <a:r>
              <a:rPr lang="en-GB" sz="5200" baseline="30000" dirty="0" smtClean="0">
                <a:solidFill>
                  <a:schemeClr val="tx1"/>
                </a:solidFill>
                <a:latin typeface="+mn-lt"/>
              </a:rPr>
              <a:t>nd</a:t>
            </a:r>
            <a:r>
              <a:rPr lang="en-GB" sz="5200" dirty="0" smtClean="0">
                <a:solidFill>
                  <a:schemeClr val="tx1"/>
                </a:solidFill>
                <a:latin typeface="+mn-lt"/>
              </a:rPr>
              <a:t> February 2026</a:t>
            </a:r>
          </a:p>
          <a:p>
            <a:endParaRPr lang="en-GB" sz="52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594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3868" y="1197801"/>
            <a:ext cx="12531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/>
              <a:t>Access Arrangements</a:t>
            </a:r>
            <a:endParaRPr lang="en-GB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09140" y="2992353"/>
            <a:ext cx="11311594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14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6000" dirty="0" smtClean="0">
                <a:solidFill>
                  <a:schemeClr val="tx1"/>
                </a:solidFill>
                <a:latin typeface="+mn-lt"/>
              </a:rPr>
              <a:t>All Year 9 students will be tested for Access Arrangements after May half term.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0" dirty="0" smtClean="0">
                <a:solidFill>
                  <a:schemeClr val="tx1"/>
                </a:solidFill>
                <a:latin typeface="+mn-lt"/>
              </a:rPr>
              <a:t> The criteria for the Joint Council of Qualifications (JCQ) has become stricter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6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6000" dirty="0" smtClean="0">
                <a:solidFill>
                  <a:schemeClr val="tx1"/>
                </a:solidFill>
                <a:latin typeface="+mn-lt"/>
              </a:rPr>
              <a:t> 25% extra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0" dirty="0" smtClean="0">
                <a:solidFill>
                  <a:schemeClr val="tx1"/>
                </a:solidFill>
                <a:latin typeface="+mn-lt"/>
              </a:rPr>
              <a:t> Reader 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0" dirty="0" smtClean="0">
                <a:solidFill>
                  <a:schemeClr val="tx1"/>
                </a:solidFill>
                <a:latin typeface="+mn-lt"/>
              </a:rPr>
              <a:t> Rest breaks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0" dirty="0" smtClean="0">
                <a:solidFill>
                  <a:schemeClr val="tx1"/>
                </a:solidFill>
                <a:latin typeface="+mn-lt"/>
              </a:rPr>
              <a:t> Use of laptop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706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0973" y="1494276"/>
            <a:ext cx="4828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Key Dates KS3</a:t>
            </a:r>
            <a:endParaRPr lang="en-GB" sz="4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755770"/>
              </p:ext>
            </p:extLst>
          </p:nvPr>
        </p:nvGraphicFramePr>
        <p:xfrm>
          <a:off x="3062513" y="2995385"/>
          <a:ext cx="12990285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787">
                  <a:extLst>
                    <a:ext uri="{9D8B030D-6E8A-4147-A177-3AD203B41FA5}">
                      <a16:colId xmlns:a16="http://schemas.microsoft.com/office/drawing/2014/main" val="57539469"/>
                    </a:ext>
                  </a:extLst>
                </a:gridCol>
                <a:gridCol w="4294414">
                  <a:extLst>
                    <a:ext uri="{9D8B030D-6E8A-4147-A177-3AD203B41FA5}">
                      <a16:colId xmlns:a16="http://schemas.microsoft.com/office/drawing/2014/main" val="470435523"/>
                    </a:ext>
                  </a:extLst>
                </a:gridCol>
                <a:gridCol w="5167084">
                  <a:extLst>
                    <a:ext uri="{9D8B030D-6E8A-4147-A177-3AD203B41FA5}">
                      <a16:colId xmlns:a16="http://schemas.microsoft.com/office/drawing/2014/main" val="1126235191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892484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5789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23430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56490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35414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74618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21944" y="3120572"/>
            <a:ext cx="238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Year 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5586" y="3120572"/>
            <a:ext cx="238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Date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07997" y="3120572"/>
            <a:ext cx="238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Event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5086" y="3930546"/>
            <a:ext cx="293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KS3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0053" y="4651618"/>
            <a:ext cx="293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YEAR 8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3389" y="5389289"/>
            <a:ext cx="293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YEAR 9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57268" y="6126960"/>
            <a:ext cx="293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YEAR 9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05086" y="6955334"/>
            <a:ext cx="293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KS3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91939" y="3854279"/>
            <a:ext cx="43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December  2025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026087" y="4662793"/>
            <a:ext cx="43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February 2026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026087" y="5460390"/>
            <a:ext cx="43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January 2026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825869" y="6227209"/>
            <a:ext cx="43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 January 2026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925275" y="6975000"/>
            <a:ext cx="43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W/c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June 2026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1611430" y="3875090"/>
            <a:ext cx="423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KS3 Awards Evening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987315" y="4651876"/>
            <a:ext cx="529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Yr</a:t>
            </a:r>
            <a:r>
              <a:rPr lang="en-GB" sz="2800" dirty="0" smtClean="0"/>
              <a:t> 8 Parent/Carer Evening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11430" y="5449630"/>
            <a:ext cx="355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Options Evening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87315" y="6179668"/>
            <a:ext cx="529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Yr</a:t>
            </a:r>
            <a:r>
              <a:rPr lang="en-GB" sz="2800" dirty="0" smtClean="0"/>
              <a:t> 9 Parent/Carer Evening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1505861" y="6929732"/>
            <a:ext cx="529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End of Year Exams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701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456" y="974361"/>
            <a:ext cx="10538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How Attendance Affects Results…</a:t>
            </a:r>
            <a:endParaRPr lang="en-GB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36033" y="3435246"/>
            <a:ext cx="591861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Year 11 exams –</a:t>
            </a:r>
          </a:p>
          <a:p>
            <a:r>
              <a:rPr lang="en-GB" sz="4400" dirty="0" smtClean="0">
                <a:solidFill>
                  <a:srgbClr val="00B050"/>
                </a:solidFill>
              </a:rPr>
              <a:t>Over</a:t>
            </a:r>
            <a:r>
              <a:rPr lang="en-GB" sz="4400" dirty="0" smtClean="0"/>
              <a:t> </a:t>
            </a:r>
            <a:r>
              <a:rPr lang="en-GB" sz="4400" dirty="0" smtClean="0">
                <a:solidFill>
                  <a:srgbClr val="00B050"/>
                </a:solidFill>
              </a:rPr>
              <a:t>90%</a:t>
            </a:r>
            <a:r>
              <a:rPr lang="en-GB" sz="4400" dirty="0" smtClean="0"/>
              <a:t> Attendance</a:t>
            </a:r>
          </a:p>
          <a:p>
            <a:endParaRPr lang="en-GB" sz="4400" dirty="0"/>
          </a:p>
          <a:p>
            <a:r>
              <a:rPr lang="en-GB" sz="4400" dirty="0" smtClean="0"/>
              <a:t>English and Maths</a:t>
            </a:r>
          </a:p>
          <a:p>
            <a:endParaRPr lang="en-GB" sz="4400" dirty="0" smtClean="0"/>
          </a:p>
          <a:p>
            <a:r>
              <a:rPr lang="en-GB" sz="4400" dirty="0" smtClean="0"/>
              <a:t>4+ - 76%</a:t>
            </a:r>
          </a:p>
          <a:p>
            <a:endParaRPr lang="en-GB" sz="4400" dirty="0"/>
          </a:p>
          <a:p>
            <a:r>
              <a:rPr lang="en-GB" sz="4400" dirty="0" smtClean="0"/>
              <a:t>5+ - 62%</a:t>
            </a:r>
          </a:p>
          <a:p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168329" y="3435246"/>
            <a:ext cx="60510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Year 11 exams –</a:t>
            </a:r>
          </a:p>
          <a:p>
            <a:r>
              <a:rPr lang="en-GB" sz="4400" dirty="0" smtClean="0">
                <a:solidFill>
                  <a:srgbClr val="FF0000"/>
                </a:solidFill>
              </a:rPr>
              <a:t>Below 90% </a:t>
            </a:r>
            <a:r>
              <a:rPr lang="en-GB" sz="4400" dirty="0" smtClean="0"/>
              <a:t>Attendance</a:t>
            </a:r>
          </a:p>
          <a:p>
            <a:endParaRPr lang="en-GB" sz="4400" dirty="0"/>
          </a:p>
          <a:p>
            <a:r>
              <a:rPr lang="en-GB" sz="4400" dirty="0" smtClean="0"/>
              <a:t>English and Maths</a:t>
            </a:r>
          </a:p>
          <a:p>
            <a:endParaRPr lang="en-GB" sz="4400" dirty="0"/>
          </a:p>
          <a:p>
            <a:r>
              <a:rPr lang="en-GB" sz="4400" dirty="0" smtClean="0"/>
              <a:t>4+ - 52%</a:t>
            </a:r>
          </a:p>
          <a:p>
            <a:endParaRPr lang="en-GB" sz="4400" dirty="0"/>
          </a:p>
          <a:p>
            <a:r>
              <a:rPr lang="en-GB" sz="4400" dirty="0" smtClean="0"/>
              <a:t>5+ - 32%</a:t>
            </a:r>
            <a:endParaRPr lang="en-GB" sz="4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514413" y="3435246"/>
            <a:ext cx="89941" cy="6038538"/>
          </a:xfrm>
          <a:prstGeom prst="line">
            <a:avLst/>
          </a:prstGeom>
          <a:ln>
            <a:solidFill>
              <a:srgbClr val="707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3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456" y="974361"/>
            <a:ext cx="10538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How Attendance Affects Progress…</a:t>
            </a:r>
            <a:endParaRPr lang="en-GB" sz="6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C3F76-EBB7-48A8-DFC1-AA20A43D9A9A}"/>
              </a:ext>
            </a:extLst>
          </p:cNvPr>
          <p:cNvSpPr/>
          <p:nvPr/>
        </p:nvSpPr>
        <p:spPr>
          <a:xfrm>
            <a:off x="3192905" y="2926294"/>
            <a:ext cx="13356236" cy="51947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F0B04C60-CCBE-3672-5641-49EB34C1DB18}"/>
              </a:ext>
            </a:extLst>
          </p:cNvPr>
          <p:cNvSpPr txBox="1"/>
          <p:nvPr/>
        </p:nvSpPr>
        <p:spPr>
          <a:xfrm>
            <a:off x="3749834" y="3162974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Primary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6CF45DB9-2196-2D0E-6975-7ABD88447591}"/>
              </a:ext>
            </a:extLst>
          </p:cNvPr>
          <p:cNvSpPr txBox="1"/>
          <p:nvPr/>
        </p:nvSpPr>
        <p:spPr>
          <a:xfrm>
            <a:off x="12078915" y="3184437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Secondary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328E9-6E08-BD37-CA19-48811F34A32B}"/>
              </a:ext>
            </a:extLst>
          </p:cNvPr>
          <p:cNvCxnSpPr/>
          <p:nvPr/>
        </p:nvCxnSpPr>
        <p:spPr>
          <a:xfrm flipH="1">
            <a:off x="3860364" y="3882564"/>
            <a:ext cx="1" cy="40421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209CA1-86A5-26D6-19E5-C473F5009DD4}"/>
              </a:ext>
            </a:extLst>
          </p:cNvPr>
          <p:cNvCxnSpPr/>
          <p:nvPr/>
        </p:nvCxnSpPr>
        <p:spPr>
          <a:xfrm flipH="1" flipV="1">
            <a:off x="3860364" y="7955845"/>
            <a:ext cx="9591412" cy="322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6C45A4-5B4D-C613-88D5-3E06CFD84830}"/>
              </a:ext>
            </a:extLst>
          </p:cNvPr>
          <p:cNvCxnSpPr/>
          <p:nvPr/>
        </p:nvCxnSpPr>
        <p:spPr>
          <a:xfrm flipV="1">
            <a:off x="8924746" y="3984442"/>
            <a:ext cx="0" cy="413661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C63AFD-63F2-1884-2ED6-B9079C435ECA}"/>
              </a:ext>
            </a:extLst>
          </p:cNvPr>
          <p:cNvCxnSpPr>
            <a:endCxn id="23" idx="1"/>
          </p:cNvCxnSpPr>
          <p:nvPr/>
        </p:nvCxnSpPr>
        <p:spPr>
          <a:xfrm flipV="1">
            <a:off x="3950305" y="5655968"/>
            <a:ext cx="8675088" cy="23308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2">
            <a:extLst>
              <a:ext uri="{FF2B5EF4-FFF2-40B4-BE49-F238E27FC236}">
                <a16:creationId xmlns:a16="http://schemas.microsoft.com/office/drawing/2014/main" id="{7772693B-B73F-18E3-FDD8-99A9CCE6253D}"/>
              </a:ext>
            </a:extLst>
          </p:cNvPr>
          <p:cNvSpPr/>
          <p:nvPr/>
        </p:nvSpPr>
        <p:spPr>
          <a:xfrm>
            <a:off x="8924746" y="4946755"/>
            <a:ext cx="2557720" cy="1558820"/>
          </a:xfrm>
          <a:custGeom>
            <a:avLst/>
            <a:gdLst>
              <a:gd name="connsiteX0" fmla="*/ 0 w 1698171"/>
              <a:gd name="connsiteY0" fmla="*/ 905070 h 905070"/>
              <a:gd name="connsiteX1" fmla="*/ 867747 w 1698171"/>
              <a:gd name="connsiteY1" fmla="*/ 541176 h 905070"/>
              <a:gd name="connsiteX2" fmla="*/ 1212979 w 1698171"/>
              <a:gd name="connsiteY2" fmla="*/ 326572 h 905070"/>
              <a:gd name="connsiteX3" fmla="*/ 1698171 w 1698171"/>
              <a:gd name="connsiteY3" fmla="*/ 0 h 9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171" h="905070">
                <a:moveTo>
                  <a:pt x="0" y="905070"/>
                </a:moveTo>
                <a:cubicBezTo>
                  <a:pt x="332792" y="771331"/>
                  <a:pt x="665584" y="637592"/>
                  <a:pt x="867747" y="541176"/>
                </a:cubicBezTo>
                <a:cubicBezTo>
                  <a:pt x="1069910" y="444760"/>
                  <a:pt x="1074575" y="416768"/>
                  <a:pt x="1212979" y="326572"/>
                </a:cubicBezTo>
                <a:cubicBezTo>
                  <a:pt x="1351383" y="236376"/>
                  <a:pt x="1524777" y="118188"/>
                  <a:pt x="1698171" y="0"/>
                </a:cubicBezTo>
              </a:path>
            </a:pathLst>
          </a:cu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996C84C-7A85-8C4A-0F2D-83EF8C6295FA}"/>
              </a:ext>
            </a:extLst>
          </p:cNvPr>
          <p:cNvSpPr/>
          <p:nvPr/>
        </p:nvSpPr>
        <p:spPr>
          <a:xfrm rot="21207069">
            <a:off x="7001168" y="6582285"/>
            <a:ext cx="3965552" cy="2003813"/>
          </a:xfrm>
          <a:prstGeom prst="arc">
            <a:avLst>
              <a:gd name="adj1" fmla="val 16200000"/>
              <a:gd name="adj2" fmla="val 2105597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A00CC258-2DD6-71E8-3015-A96632BDBC71}"/>
              </a:ext>
            </a:extLst>
          </p:cNvPr>
          <p:cNvSpPr txBox="1"/>
          <p:nvPr/>
        </p:nvSpPr>
        <p:spPr>
          <a:xfrm>
            <a:off x="11623821" y="4479947"/>
            <a:ext cx="45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7030A0"/>
                </a:solidFill>
              </a:rPr>
              <a:t>Positive progress 8</a:t>
            </a: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9ECD57BD-F4E0-43BA-8AB2-CF50B6A68F1A}"/>
              </a:ext>
            </a:extLst>
          </p:cNvPr>
          <p:cNvSpPr txBox="1"/>
          <p:nvPr/>
        </p:nvSpPr>
        <p:spPr>
          <a:xfrm>
            <a:off x="12625393" y="5363580"/>
            <a:ext cx="4600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7030A0"/>
                </a:solidFill>
              </a:rPr>
              <a:t>Expected progress 8</a:t>
            </a:r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6E6DCFAF-62B0-883A-75FA-D5B855CF18C9}"/>
              </a:ext>
            </a:extLst>
          </p:cNvPr>
          <p:cNvSpPr txBox="1"/>
          <p:nvPr/>
        </p:nvSpPr>
        <p:spPr>
          <a:xfrm>
            <a:off x="4302153" y="8246452"/>
            <a:ext cx="8707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    Year 1 Year 2 Year 3 Year </a:t>
            </a:r>
            <a:r>
              <a:rPr lang="en-GB" sz="1400" dirty="0"/>
              <a:t>4  Year 5  Year 6   </a:t>
            </a:r>
            <a:r>
              <a:rPr lang="en-GB" sz="1400" dirty="0" smtClean="0"/>
              <a:t>                 Year </a:t>
            </a:r>
            <a:r>
              <a:rPr lang="en-GB" sz="1400" dirty="0"/>
              <a:t>7  Year 8  Year 9  Year 10  Year 11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9ECD57BD-F4E0-43BA-8AB2-CF50B6A68F1A}"/>
              </a:ext>
            </a:extLst>
          </p:cNvPr>
          <p:cNvSpPr txBox="1"/>
          <p:nvPr/>
        </p:nvSpPr>
        <p:spPr>
          <a:xfrm>
            <a:off x="10918786" y="6741279"/>
            <a:ext cx="4512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solidFill>
                  <a:srgbClr val="7030A0"/>
                </a:solidFill>
              </a:rPr>
              <a:t>Negative </a:t>
            </a:r>
            <a:r>
              <a:rPr lang="en-GB" sz="3200" b="1" dirty="0">
                <a:solidFill>
                  <a:srgbClr val="7030A0"/>
                </a:solidFill>
              </a:rPr>
              <a:t>progress 8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B4E7DC3D-E800-ABFC-6948-B00BF9C08E25}"/>
              </a:ext>
            </a:extLst>
          </p:cNvPr>
          <p:cNvSpPr txBox="1"/>
          <p:nvPr/>
        </p:nvSpPr>
        <p:spPr>
          <a:xfrm>
            <a:off x="3350811" y="8541500"/>
            <a:ext cx="3391121" cy="1538883"/>
          </a:xfrm>
          <a:prstGeom prst="rect">
            <a:avLst/>
          </a:prstGeom>
          <a:noFill/>
        </p:spPr>
        <p:txBody>
          <a:bodyPr wrap="none" lIns="60960" tIns="30480" rIns="60960" bIns="3048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Progress 8 – </a:t>
            </a:r>
            <a:endParaRPr lang="en-US" sz="2800" dirty="0"/>
          </a:p>
          <a:p>
            <a:r>
              <a:rPr lang="en-GB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Over 90%</a:t>
            </a:r>
            <a:r>
              <a:rPr lang="en-GB" sz="28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 Attendance </a:t>
            </a:r>
            <a:endParaRPr lang="en-GB" sz="2800" dirty="0" smtClean="0">
              <a:solidFill>
                <a:srgbClr val="0083C7"/>
              </a:solidFill>
              <a:latin typeface="Calibri"/>
              <a:ea typeface="Calibri"/>
              <a:cs typeface="Calibri"/>
            </a:endParaRPr>
          </a:p>
          <a:p>
            <a:r>
              <a:rPr lang="en-GB" sz="4000" dirty="0" smtClean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+1.28</a:t>
            </a:r>
            <a:r>
              <a:rPr lang="en-GB" sz="28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2800" dirty="0"/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B4E7DC3D-E800-ABFC-6948-B00BF9C08E25}"/>
              </a:ext>
            </a:extLst>
          </p:cNvPr>
          <p:cNvSpPr txBox="1"/>
          <p:nvPr/>
        </p:nvSpPr>
        <p:spPr>
          <a:xfrm>
            <a:off x="12004590" y="8499523"/>
            <a:ext cx="3519490" cy="1538883"/>
          </a:xfrm>
          <a:prstGeom prst="rect">
            <a:avLst/>
          </a:prstGeom>
          <a:noFill/>
        </p:spPr>
        <p:txBody>
          <a:bodyPr wrap="none" lIns="60960" tIns="30480" rIns="60960" bIns="3048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Progress 8 – </a:t>
            </a:r>
            <a:endParaRPr lang="en-US" sz="2800" dirty="0"/>
          </a:p>
          <a:p>
            <a:r>
              <a:rPr lang="en-GB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Under 90%</a:t>
            </a:r>
            <a:r>
              <a:rPr lang="en-GB" sz="28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800" dirty="0" smtClean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Attendance</a:t>
            </a:r>
          </a:p>
          <a:p>
            <a:r>
              <a:rPr lang="en-GB" sz="4000" dirty="0" smtClean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-0.13</a:t>
            </a:r>
            <a:r>
              <a:rPr lang="en-GB" sz="4000" dirty="0">
                <a:solidFill>
                  <a:srgbClr val="0083C7"/>
                </a:solidFill>
                <a:latin typeface="Calibri"/>
                <a:ea typeface="Calibri"/>
                <a:cs typeface="Calibri"/>
              </a:rPr>
              <a:t>  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324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416488" y="2642648"/>
            <a:ext cx="11323640" cy="4050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78237-ADF0-0663-738B-D83E6E61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66" y="594100"/>
            <a:ext cx="5897366" cy="8385008"/>
          </a:xfrm>
          <a:prstGeom prst="rect">
            <a:avLst/>
          </a:prstGeom>
        </p:spPr>
      </p:pic>
      <p:pic>
        <p:nvPicPr>
          <p:cNvPr id="7" name="Picture 6" descr="A blue and gold badges&#10;&#10;Description automatically generated">
            <a:extLst>
              <a:ext uri="{FF2B5EF4-FFF2-40B4-BE49-F238E27FC236}">
                <a16:creationId xmlns:a16="http://schemas.microsoft.com/office/drawing/2014/main" id="{ED460011-CF35-A532-9814-DFE1791F2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42" y="594100"/>
            <a:ext cx="5930198" cy="83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461458" y="2612668"/>
            <a:ext cx="11323640" cy="4050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045183" y="1034195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5400" dirty="0" smtClean="0"/>
              <a:t>School Values</a:t>
            </a:r>
            <a:endParaRPr lang="en-GB" sz="5400" dirty="0"/>
          </a:p>
        </p:txBody>
      </p:sp>
      <p:sp>
        <p:nvSpPr>
          <p:cNvPr id="3" name="Rectangle 2"/>
          <p:cNvSpPr/>
          <p:nvPr/>
        </p:nvSpPr>
        <p:spPr>
          <a:xfrm>
            <a:off x="3297836" y="3227265"/>
            <a:ext cx="1328651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Wingdings"/>
              <a:buChar char="§"/>
            </a:pP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Line 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up outside classrooms &amp; be met by their teacher</a:t>
            </a:r>
          </a:p>
          <a:p>
            <a:pPr marL="228600" indent="-228600">
              <a:buFont typeface="Wingdings"/>
              <a:buChar char="§"/>
            </a:pP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Sit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in the seating plan that is built to support students</a:t>
            </a:r>
          </a:p>
          <a:p>
            <a:pPr marL="228600" indent="-228600">
              <a:buFont typeface="Wingdings"/>
              <a:buChar char="§"/>
            </a:pP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Stand 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behind desks at start and end of lessons</a:t>
            </a:r>
          </a:p>
          <a:p>
            <a:pPr marL="228600" indent="-228600">
              <a:buFont typeface="Wingdings"/>
              <a:buChar char="§"/>
            </a:pP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Always 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be sat up and paying attention </a:t>
            </a:r>
          </a:p>
          <a:p>
            <a:pPr marL="228600" indent="-228600">
              <a:buFont typeface="Wingdings"/>
              <a:buChar char="§"/>
            </a:pP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Planners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, pencil cases and reading books out</a:t>
            </a:r>
          </a:p>
          <a:p>
            <a:pPr marL="228600" indent="-228600">
              <a:buFont typeface="Wingdings"/>
              <a:buChar char="§"/>
            </a:pP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Wear 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their blazers at all times around school </a:t>
            </a:r>
          </a:p>
          <a:p>
            <a:pPr marL="228600" indent="-228600">
              <a:buFont typeface="Wingdings"/>
              <a:buChar char="§"/>
            </a:pP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Display 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a positive attitude to learning (</a:t>
            </a:r>
            <a:r>
              <a:rPr lang="en-GB" sz="4000" dirty="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AtL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3297836" y="2303935"/>
            <a:ext cx="9009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/>
              <a:t>Classroom Expectations</a:t>
            </a:r>
            <a:endParaRPr lang="en-GB" sz="5400" dirty="0"/>
          </a:p>
        </p:txBody>
      </p:sp>
      <p:pic>
        <p:nvPicPr>
          <p:cNvPr id="7" name="Picture 6" descr="A close-up of a badge&#10;&#10;Description automatically generated">
            <a:extLst>
              <a:ext uri="{FF2B5EF4-FFF2-40B4-BE49-F238E27FC236}">
                <a16:creationId xmlns:a16="http://schemas.microsoft.com/office/drawing/2014/main" id="{F5FB8018-42BE-97F1-0DF7-E3D30C19C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521" y="269470"/>
            <a:ext cx="2050189" cy="20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416488" y="2642648"/>
            <a:ext cx="11323640" cy="4050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rgbClr val="7070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120134" y="1603821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800" dirty="0" smtClean="0"/>
              <a:t>School Values</a:t>
            </a:r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3585980" y="3691960"/>
            <a:ext cx="118291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</a:t>
            </a:r>
            <a:r>
              <a:rPr lang="en-GB" sz="4400" dirty="0" smtClean="0"/>
              <a:t>Social media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4400" dirty="0"/>
              <a:t> </a:t>
            </a:r>
            <a:r>
              <a:rPr lang="en-GB" sz="4400" dirty="0" smtClean="0"/>
              <a:t>Mobile Phones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4400" dirty="0"/>
              <a:t> </a:t>
            </a:r>
            <a:r>
              <a:rPr lang="en-GB" sz="4400" dirty="0" smtClean="0"/>
              <a:t>School Uniform</a:t>
            </a:r>
            <a:endParaRPr lang="en-GB" sz="4400" dirty="0"/>
          </a:p>
        </p:txBody>
      </p:sp>
      <p:pic>
        <p:nvPicPr>
          <p:cNvPr id="6" name="Picture 5" descr="A close-up of a badge&#10;&#10;Description automatically generated">
            <a:extLst>
              <a:ext uri="{FF2B5EF4-FFF2-40B4-BE49-F238E27FC236}">
                <a16:creationId xmlns:a16="http://schemas.microsoft.com/office/drawing/2014/main" id="{07CFF39A-E96A-4DAE-0BF2-642F4E05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12" y="398919"/>
            <a:ext cx="2050189" cy="20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PHS">
      <a:dk1>
        <a:srgbClr val="7F7F7F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595959"/>
      </a:accent2>
      <a:accent3>
        <a:srgbClr val="000000"/>
      </a:accent3>
      <a:accent4>
        <a:srgbClr val="C00000"/>
      </a:accent4>
      <a:accent5>
        <a:srgbClr val="8064A2"/>
      </a:accent5>
      <a:accent6>
        <a:srgbClr val="FFFF00"/>
      </a:accent6>
      <a:hlink>
        <a:srgbClr val="0000FF"/>
      </a:hlink>
      <a:folHlink>
        <a:srgbClr val="800080"/>
      </a:folHlink>
    </a:clrScheme>
    <a:fontScheme name="RPHS 2023">
      <a:majorFont>
        <a:latin typeface="Montserrat Classic Bold"/>
        <a:ea typeface=""/>
        <a:cs typeface=""/>
      </a:majorFont>
      <a:minorFont>
        <a:latin typeface="Montserra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HS template PPT 2023" id="{D5CC88F3-D9D0-4397-AF8C-5346CD9EF8F5}" vid="{E64EC602-9ED0-40C9-9234-33619DB85BEB}"/>
    </a:ext>
  </a:extLst>
</a:theme>
</file>

<file path=ppt/theme/theme2.xml><?xml version="1.0" encoding="utf-8"?>
<a:theme xmlns:a="http://schemas.openxmlformats.org/drawingml/2006/main" name="6_Office Theme">
  <a:themeElements>
    <a:clrScheme name="RPHS">
      <a:dk1>
        <a:srgbClr val="7F7F7F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595959"/>
      </a:accent2>
      <a:accent3>
        <a:srgbClr val="000000"/>
      </a:accent3>
      <a:accent4>
        <a:srgbClr val="C00000"/>
      </a:accent4>
      <a:accent5>
        <a:srgbClr val="8064A2"/>
      </a:accent5>
      <a:accent6>
        <a:srgbClr val="FFFF00"/>
      </a:accent6>
      <a:hlink>
        <a:srgbClr val="0000FF"/>
      </a:hlink>
      <a:folHlink>
        <a:srgbClr val="800080"/>
      </a:folHlink>
    </a:clrScheme>
    <a:fontScheme name="RPHS 2023">
      <a:majorFont>
        <a:latin typeface="Montserrat Classic Bold"/>
        <a:ea typeface=""/>
        <a:cs typeface=""/>
      </a:majorFont>
      <a:minorFont>
        <a:latin typeface="Montserra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HS template PPT 2023" id="{D5CC88F3-D9D0-4397-AF8C-5346CD9EF8F5}" vid="{E64EC602-9ED0-40C9-9234-33619DB85B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c1bc51-c256-431d-8794-d36959dcf0db">
      <Terms xmlns="http://schemas.microsoft.com/office/infopath/2007/PartnerControls"/>
    </lcf76f155ced4ddcb4097134ff3c332f>
    <TaxCatchAll xmlns="07feecdb-08ad-4289-be7e-d9e2943409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EC0B330794D14584C39FC4413FE008" ma:contentTypeVersion="19" ma:contentTypeDescription="Create a new document." ma:contentTypeScope="" ma:versionID="43961935d8ca3caa575c833822561764">
  <xsd:schema xmlns:xsd="http://www.w3.org/2001/XMLSchema" xmlns:xs="http://www.w3.org/2001/XMLSchema" xmlns:p="http://schemas.microsoft.com/office/2006/metadata/properties" xmlns:ns2="e9c1bc51-c256-431d-8794-d36959dcf0db" xmlns:ns3="07feecdb-08ad-4289-be7e-d9e294340900" targetNamespace="http://schemas.microsoft.com/office/2006/metadata/properties" ma:root="true" ma:fieldsID="81c78f0f2f9d48fef5b9b276dc07f584" ns2:_="" ns3:_="">
    <xsd:import namespace="e9c1bc51-c256-431d-8794-d36959dcf0db"/>
    <xsd:import namespace="07feecdb-08ad-4289-be7e-d9e294340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1bc51-c256-431d-8794-d36959dcf0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79237c-90d8-49c8-958e-d658932c7f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eecdb-08ad-4289-be7e-d9e2943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189aa1-b71e-4dc1-8596-680e383a0301}" ma:internalName="TaxCatchAll" ma:showField="CatchAllData" ma:web="07feecdb-08ad-4289-be7e-d9e2943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9FED3-31EC-4CBC-9BF7-0B15F44E66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11DC0B-C4D9-4859-8C79-B6AF3675C9C9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07feecdb-08ad-4289-be7e-d9e294340900"/>
    <ds:schemaRef ds:uri="e9c1bc51-c256-431d-8794-d36959dcf0d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11CBA9-CA7C-4269-80E5-57C7F5BB7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c1bc51-c256-431d-8794-d36959dcf0db"/>
    <ds:schemaRef ds:uri="07feecdb-08ad-4289-be7e-d9e294340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RPHS template PPT 2023</Template>
  <TotalTime>2302</TotalTime>
  <Words>1528</Words>
  <Application>Microsoft Office PowerPoint</Application>
  <PresentationFormat>Custom</PresentationFormat>
  <Paragraphs>331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Calibri</vt:lpstr>
      <vt:lpstr>Montserrat Bold</vt:lpstr>
      <vt:lpstr>Wingdings</vt:lpstr>
      <vt:lpstr>Montserrat Classic</vt:lpstr>
      <vt:lpstr>Times New Roman</vt:lpstr>
      <vt:lpstr>Montserrat Classic Bold</vt:lpstr>
      <vt:lpstr>Trebuchet MS</vt:lpstr>
      <vt:lpstr>Arial</vt:lpstr>
      <vt:lpstr>Office Theme</vt:lpstr>
      <vt:lpstr>6_Office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Raynes Park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Kingsford</dc:creator>
  <cp:lastModifiedBy>Laurence King</cp:lastModifiedBy>
  <cp:revision>154</cp:revision>
  <dcterms:created xsi:type="dcterms:W3CDTF">2024-03-22T11:32:36Z</dcterms:created>
  <dcterms:modified xsi:type="dcterms:W3CDTF">2025-09-11T06:58:33Z</dcterms:modified>
  <dc:identifier>DAFpKvWK82s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0x0101007CEC0B330794D14584C39FC4413FE008</vt:lpwstr>
  </property>
  <property fmtid="{D5CDD505-2E9C-101B-9397-08002B2CF9AE}" pid="3" name="MediaServiceImageTags">
    <vt:lpwstr/>
  </property>
</Properties>
</file>