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789" r:id="rId5"/>
    <p:sldMasterId id="2147483799" r:id="rId6"/>
  </p:sldMasterIdLst>
  <p:notesMasterIdLst>
    <p:notesMasterId r:id="rId53"/>
  </p:notesMasterIdLst>
  <p:sldIdLst>
    <p:sldId id="256" r:id="rId7"/>
    <p:sldId id="547" r:id="rId8"/>
    <p:sldId id="607" r:id="rId9"/>
    <p:sldId id="566" r:id="rId10"/>
    <p:sldId id="567" r:id="rId11"/>
    <p:sldId id="568" r:id="rId12"/>
    <p:sldId id="548" r:id="rId13"/>
    <p:sldId id="570" r:id="rId14"/>
    <p:sldId id="572" r:id="rId15"/>
    <p:sldId id="563" r:id="rId16"/>
    <p:sldId id="614" r:id="rId17"/>
    <p:sldId id="552" r:id="rId18"/>
    <p:sldId id="604" r:id="rId19"/>
    <p:sldId id="605" r:id="rId20"/>
    <p:sldId id="609" r:id="rId21"/>
    <p:sldId id="598" r:id="rId22"/>
    <p:sldId id="610" r:id="rId23"/>
    <p:sldId id="557" r:id="rId24"/>
    <p:sldId id="558" r:id="rId25"/>
    <p:sldId id="600" r:id="rId26"/>
    <p:sldId id="611" r:id="rId27"/>
    <p:sldId id="601" r:id="rId28"/>
    <p:sldId id="612" r:id="rId29"/>
    <p:sldId id="606" r:id="rId30"/>
    <p:sldId id="573" r:id="rId31"/>
    <p:sldId id="574" r:id="rId32"/>
    <p:sldId id="576" r:id="rId33"/>
    <p:sldId id="577" r:id="rId34"/>
    <p:sldId id="578" r:id="rId35"/>
    <p:sldId id="579" r:id="rId36"/>
    <p:sldId id="581" r:id="rId37"/>
    <p:sldId id="575" r:id="rId38"/>
    <p:sldId id="583" r:id="rId39"/>
    <p:sldId id="585" r:id="rId40"/>
    <p:sldId id="582" r:id="rId41"/>
    <p:sldId id="586" r:id="rId42"/>
    <p:sldId id="587" r:id="rId43"/>
    <p:sldId id="588" r:id="rId44"/>
    <p:sldId id="589" r:id="rId45"/>
    <p:sldId id="590" r:id="rId46"/>
    <p:sldId id="591" r:id="rId47"/>
    <p:sldId id="592" r:id="rId48"/>
    <p:sldId id="593" r:id="rId49"/>
    <p:sldId id="594" r:id="rId50"/>
    <p:sldId id="595" r:id="rId51"/>
    <p:sldId id="613" r:id="rId52"/>
  </p:sldIdLst>
  <p:sldSz cx="18288000" cy="10287000"/>
  <p:notesSz cx="6858000" cy="9144000"/>
  <p:embeddedFontLst>
    <p:embeddedFont>
      <p:font typeface="Lato" panose="020F0502020204030203" pitchFamily="34" charset="0"/>
      <p:regular r:id="rId54"/>
      <p:bold r:id="rId55"/>
      <p:italic r:id="rId56"/>
      <p:boldItalic r:id="rId57"/>
    </p:embeddedFont>
    <p:embeddedFont>
      <p:font typeface="Montserrat Bold" panose="00000800000000000000" pitchFamily="2" charset="0"/>
      <p:regular r:id="rId58"/>
      <p:bold r:id="rId59"/>
    </p:embeddedFont>
    <p:embeddedFont>
      <p:font typeface="Montserrat Classic" panose="020B0604020202020204" charset="0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Notices" id="{1F84DE8E-B8AF-43BF-8A7B-C2A9EECD8023}">
          <p14:sldIdLst>
            <p14:sldId id="256"/>
            <p14:sldId id="547"/>
            <p14:sldId id="607"/>
            <p14:sldId id="566"/>
            <p14:sldId id="567"/>
            <p14:sldId id="568"/>
            <p14:sldId id="548"/>
            <p14:sldId id="570"/>
            <p14:sldId id="572"/>
            <p14:sldId id="563"/>
            <p14:sldId id="614"/>
            <p14:sldId id="552"/>
            <p14:sldId id="604"/>
            <p14:sldId id="605"/>
            <p14:sldId id="609"/>
            <p14:sldId id="598"/>
            <p14:sldId id="610"/>
            <p14:sldId id="557"/>
            <p14:sldId id="558"/>
            <p14:sldId id="600"/>
            <p14:sldId id="611"/>
            <p14:sldId id="601"/>
            <p14:sldId id="612"/>
            <p14:sldId id="606"/>
            <p14:sldId id="573"/>
            <p14:sldId id="574"/>
            <p14:sldId id="576"/>
            <p14:sldId id="577"/>
            <p14:sldId id="578"/>
            <p14:sldId id="579"/>
            <p14:sldId id="581"/>
            <p14:sldId id="575"/>
            <p14:sldId id="583"/>
            <p14:sldId id="585"/>
            <p14:sldId id="582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6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  <a:srgbClr val="008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16611C-CF89-3F91-3901-90C7B8136562}" v="2" dt="2025-09-16T11:52:07.316"/>
    <p1510:client id="{63A4AC80-0E9A-1130-3358-464734F2F10F}" v="1" dt="2025-09-17T15:02:19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font" Target="fonts/font3.fntdata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6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4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7.fntdata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Mc Inerney" userId="S::jmcinerney@raynespark.merton.sch.uk::9b4c7b0c-bfeb-4563-90bd-6501df7eede2" providerId="AD" clId="Web-{63A4AC80-0E9A-1130-3358-464734F2F10F}"/>
    <pc:docChg chg="addSld modSection">
      <pc:chgData name="Josh Mc Inerney" userId="S::jmcinerney@raynespark.merton.sch.uk::9b4c7b0c-bfeb-4563-90bd-6501df7eede2" providerId="AD" clId="Web-{63A4AC80-0E9A-1130-3358-464734F2F10F}" dt="2025-09-17T15:02:19.290" v="0"/>
      <pc:docMkLst>
        <pc:docMk/>
      </pc:docMkLst>
      <pc:sldChg chg="new">
        <pc:chgData name="Josh Mc Inerney" userId="S::jmcinerney@raynespark.merton.sch.uk::9b4c7b0c-bfeb-4563-90bd-6501df7eede2" providerId="AD" clId="Web-{63A4AC80-0E9A-1130-3358-464734F2F10F}" dt="2025-09-17T15:02:19.290" v="0"/>
        <pc:sldMkLst>
          <pc:docMk/>
          <pc:sldMk cId="2808810354" sldId="6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BC793-C379-477D-9525-BA210F00465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E8F59-761A-4FE4-8678-B00F0C96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7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thekeysupport.com/terms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thekeysupport.com/terms" TargetMode="Externa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hyperlink" Target="http://thekeysupport.com/terms" TargetMode="Externa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hyperlink" Target="http://thekeysupport.com/terms" TargetMode="Externa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thekeysupport.com/terms" TargetMode="Externa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://thekeysupport.com/terms" TargetMode="Externa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thekeysupport.com/terms" TargetMode="Externa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://thekeysupport.com/terms" TargetMode="Externa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99247" y="3924300"/>
            <a:ext cx="13050353" cy="1470025"/>
          </a:xfrm>
        </p:spPr>
        <p:txBody>
          <a:bodyPr>
            <a:noAutofit/>
          </a:bodyPr>
          <a:lstStyle>
            <a:lvl1pPr algn="l">
              <a:defRPr sz="960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6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grpSp>
        <p:nvGrpSpPr>
          <p:cNvPr id="8" name="Group 2"/>
          <p:cNvGrpSpPr/>
          <p:nvPr userDrawn="1"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8"/>
          <p:cNvSpPr/>
          <p:nvPr userDrawn="1"/>
        </p:nvSpPr>
        <p:spPr>
          <a:xfrm>
            <a:off x="14639893" y="516291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7" name="TextBox 11"/>
          <p:cNvSpPr txBox="1"/>
          <p:nvPr userDrawn="1"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99248" y="3924301"/>
            <a:ext cx="13050353" cy="1470026"/>
          </a:xfrm>
        </p:spPr>
        <p:txBody>
          <a:bodyPr>
            <a:noAutofit/>
          </a:bodyPr>
          <a:lstStyle>
            <a:lvl1pPr algn="l">
              <a:defRPr sz="960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8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grpSp>
        <p:nvGrpSpPr>
          <p:cNvPr id="8" name="Group 2"/>
          <p:cNvGrpSpPr/>
          <p:nvPr userDrawn="1"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7" y="1866624"/>
            <a:ext cx="2758346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sp>
        <p:nvSpPr>
          <p:cNvPr id="14" name="Freeform 8"/>
          <p:cNvSpPr/>
          <p:nvPr userDrawn="1"/>
        </p:nvSpPr>
        <p:spPr>
          <a:xfrm>
            <a:off x="14639894" y="516293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7" name="TextBox 11"/>
          <p:cNvSpPr txBox="1"/>
          <p:nvPr userDrawn="1"/>
        </p:nvSpPr>
        <p:spPr>
          <a:xfrm rot="-5400000">
            <a:off x="-775099" y="6880747"/>
            <a:ext cx="397463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1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  <p:extLst>
      <p:ext uri="{BB962C8B-B14F-4D97-AF65-F5344CB8AC3E}">
        <p14:creationId xmlns:p14="http://schemas.microsoft.com/office/powerpoint/2010/main" val="144854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6" y="3360506"/>
            <a:ext cx="8230772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7529" y="9601201"/>
            <a:ext cx="2133600" cy="365126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4529" y="9601201"/>
            <a:ext cx="2895600" cy="3651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23529" y="9601201"/>
            <a:ext cx="2133600" cy="3651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/>
          <p:nvPr userDrawn="1"/>
        </p:nvGrpSpPr>
        <p:grpSpPr>
          <a:xfrm>
            <a:off x="1028702" y="1574848"/>
            <a:ext cx="1856645" cy="68072"/>
            <a:chOff x="0" y="0"/>
            <a:chExt cx="488993" cy="17928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7" y="1642919"/>
            <a:ext cx="2758346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sp>
        <p:nvSpPr>
          <p:cNvPr id="20" name="Freeform 14"/>
          <p:cNvSpPr/>
          <p:nvPr userDrawn="1"/>
        </p:nvSpPr>
        <p:spPr>
          <a:xfrm>
            <a:off x="1028702" y="663930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22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10744200" y="3360506"/>
            <a:ext cx="6477507" cy="610073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4" y="6467476"/>
            <a:ext cx="8230016" cy="508343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5" y="7134359"/>
            <a:ext cx="8230014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1">
                <a:latin typeface="Montserrat Classic" panose="020B0604020202020204" charset="0"/>
              </a:defRPr>
            </a:lvl4pPr>
            <a:lvl5pPr>
              <a:defRPr sz="160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1028700" y="2603355"/>
            <a:ext cx="8229600" cy="61719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title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87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3543301"/>
            <a:ext cx="80391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3700" y="3543301"/>
            <a:ext cx="7937501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56" y="2490038"/>
            <a:ext cx="8229600" cy="711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6" y="3360506"/>
            <a:ext cx="16194845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4" y="6467476"/>
            <a:ext cx="8230016" cy="508343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5" y="7134359"/>
            <a:ext cx="16194086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1">
                <a:latin typeface="Montserrat Classic" panose="020B0604020202020204" charset="0"/>
              </a:defRPr>
            </a:lvl4pPr>
            <a:lvl5pPr>
              <a:defRPr sz="160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6608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99248" y="3924301"/>
            <a:ext cx="13050353" cy="1470026"/>
          </a:xfrm>
        </p:spPr>
        <p:txBody>
          <a:bodyPr>
            <a:noAutofit/>
          </a:bodyPr>
          <a:lstStyle>
            <a:lvl1pPr algn="l">
              <a:defRPr sz="9600" baseline="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8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grpSp>
        <p:nvGrpSpPr>
          <p:cNvPr id="7" name="Group 2"/>
          <p:cNvGrpSpPr/>
          <p:nvPr userDrawn="1"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7" y="1866624"/>
            <a:ext cx="2758346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sp>
        <p:nvSpPr>
          <p:cNvPr id="13" name="Freeform 8"/>
          <p:cNvSpPr/>
          <p:nvPr userDrawn="1"/>
        </p:nvSpPr>
        <p:spPr>
          <a:xfrm>
            <a:off x="14639894" y="516293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4" name="TextBox 11"/>
          <p:cNvSpPr txBox="1"/>
          <p:nvPr userDrawn="1"/>
        </p:nvSpPr>
        <p:spPr>
          <a:xfrm rot="-5400000">
            <a:off x="-775099" y="6880747"/>
            <a:ext cx="397463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1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  <p:extLst>
      <p:ext uri="{BB962C8B-B14F-4D97-AF65-F5344CB8AC3E}">
        <p14:creationId xmlns:p14="http://schemas.microsoft.com/office/powerpoint/2010/main" val="85087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715125"/>
            <a:ext cx="81153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8700" y="2197895"/>
            <a:ext cx="162687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7536260"/>
            <a:ext cx="162687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48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67101"/>
            <a:ext cx="16268700" cy="5135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52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63800" y="2324101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344739"/>
            <a:ext cx="13830300" cy="585152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4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99248" y="3924302"/>
            <a:ext cx="13050353" cy="1470025"/>
          </a:xfrm>
        </p:spPr>
        <p:txBody>
          <a:bodyPr>
            <a:noAutofit/>
          </a:bodyPr>
          <a:lstStyle>
            <a:lvl1pPr algn="l">
              <a:defRPr sz="960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8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grpSp>
        <p:nvGrpSpPr>
          <p:cNvPr id="8" name="Group 2"/>
          <p:cNvGrpSpPr/>
          <p:nvPr userDrawn="1"/>
        </p:nvGrpSpPr>
        <p:grpSpPr>
          <a:xfrm>
            <a:off x="1240789" y="0"/>
            <a:ext cx="212091" cy="5143500"/>
            <a:chOff x="0" y="0"/>
            <a:chExt cx="55859" cy="1354667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7" y="1866625"/>
            <a:ext cx="2758345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8"/>
          <p:cNvSpPr/>
          <p:nvPr userDrawn="1"/>
        </p:nvSpPr>
        <p:spPr>
          <a:xfrm>
            <a:off x="14639894" y="516292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7" name="TextBox 11"/>
          <p:cNvSpPr txBox="1"/>
          <p:nvPr userDrawn="1"/>
        </p:nvSpPr>
        <p:spPr>
          <a:xfrm rot="-5400000">
            <a:off x="-775100" y="6885450"/>
            <a:ext cx="3974630" cy="49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  <p:extLst>
      <p:ext uri="{BB962C8B-B14F-4D97-AF65-F5344CB8AC3E}">
        <p14:creationId xmlns:p14="http://schemas.microsoft.com/office/powerpoint/2010/main" val="63618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6" y="3360506"/>
            <a:ext cx="8230771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7528" y="9601202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4528" y="9601202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23528" y="96012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/>
          <p:nvPr userDrawn="1"/>
        </p:nvGrpSpPr>
        <p:grpSpPr>
          <a:xfrm>
            <a:off x="1028700" y="1574849"/>
            <a:ext cx="1856645" cy="68071"/>
            <a:chOff x="0" y="0"/>
            <a:chExt cx="488993" cy="17928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7" y="1642920"/>
            <a:ext cx="2758345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14"/>
          <p:cNvSpPr/>
          <p:nvPr userDrawn="1"/>
        </p:nvSpPr>
        <p:spPr>
          <a:xfrm>
            <a:off x="1028701" y="663929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22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10744201" y="3360504"/>
            <a:ext cx="6477507" cy="610073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4" y="6467475"/>
            <a:ext cx="8230015" cy="5083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4" y="7134359"/>
            <a:ext cx="8230015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0">
                <a:latin typeface="Montserrat Classic" panose="020B0604020202020204" charset="0"/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1028700" y="2603355"/>
            <a:ext cx="8229600" cy="61719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title 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3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5" y="3360504"/>
            <a:ext cx="8230771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7528" y="96012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4528" y="96012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23528" y="9601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/>
          <p:nvPr userDrawn="1"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5" y="1642918"/>
            <a:ext cx="2758345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14"/>
          <p:cNvSpPr/>
          <p:nvPr userDrawn="1"/>
        </p:nvSpPr>
        <p:spPr>
          <a:xfrm>
            <a:off x="1028700" y="663929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22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10744200" y="3360504"/>
            <a:ext cx="6477507" cy="610073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2" y="6467475"/>
            <a:ext cx="8230015" cy="5083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4" y="7134359"/>
            <a:ext cx="8230014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0">
                <a:latin typeface="Montserrat Classic" panose="020B0604020202020204" charset="0"/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1028700" y="2603355"/>
            <a:ext cx="8229600" cy="61719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title 1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1" y="3543302"/>
            <a:ext cx="803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3701" y="3543302"/>
            <a:ext cx="793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42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55" y="2490039"/>
            <a:ext cx="8229600" cy="711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6" y="3360506"/>
            <a:ext cx="16194845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4" y="6467475"/>
            <a:ext cx="8230015" cy="5083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4" y="7134359"/>
            <a:ext cx="16194087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0">
                <a:latin typeface="Montserrat Classic" panose="020B0604020202020204" charset="0"/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7274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99248" y="3924302"/>
            <a:ext cx="13050353" cy="1470025"/>
          </a:xfrm>
        </p:spPr>
        <p:txBody>
          <a:bodyPr>
            <a:noAutofit/>
          </a:bodyPr>
          <a:lstStyle>
            <a:lvl1pPr algn="l">
              <a:defRPr sz="9600" baseline="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8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grpSp>
        <p:nvGrpSpPr>
          <p:cNvPr id="7" name="Group 2"/>
          <p:cNvGrpSpPr/>
          <p:nvPr userDrawn="1"/>
        </p:nvGrpSpPr>
        <p:grpSpPr>
          <a:xfrm>
            <a:off x="1240789" y="0"/>
            <a:ext cx="212091" cy="5143500"/>
            <a:chOff x="0" y="0"/>
            <a:chExt cx="55859" cy="1354667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7" y="1866625"/>
            <a:ext cx="2758345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8"/>
          <p:cNvSpPr/>
          <p:nvPr userDrawn="1"/>
        </p:nvSpPr>
        <p:spPr>
          <a:xfrm>
            <a:off x="14639894" y="516292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4" name="TextBox 11"/>
          <p:cNvSpPr txBox="1"/>
          <p:nvPr userDrawn="1"/>
        </p:nvSpPr>
        <p:spPr>
          <a:xfrm rot="-5400000">
            <a:off x="-775100" y="6885450"/>
            <a:ext cx="3974630" cy="49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  <p:extLst>
      <p:ext uri="{BB962C8B-B14F-4D97-AF65-F5344CB8AC3E}">
        <p14:creationId xmlns:p14="http://schemas.microsoft.com/office/powerpoint/2010/main" val="826633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6715125"/>
            <a:ext cx="81153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8701" y="2197894"/>
            <a:ext cx="162687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7536260"/>
            <a:ext cx="162687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02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1" y="3467102"/>
            <a:ext cx="16268700" cy="5135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7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63800" y="232410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1" y="2344740"/>
            <a:ext cx="138303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9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435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448" y="806096"/>
            <a:ext cx="11394171" cy="1470026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The Big Question</a:t>
            </a:r>
          </a:p>
        </p:txBody>
      </p:sp>
      <p:grpSp>
        <p:nvGrpSpPr>
          <p:cNvPr id="8" name="Group 2"/>
          <p:cNvGrpSpPr/>
          <p:nvPr userDrawn="1"/>
        </p:nvGrpSpPr>
        <p:grpSpPr>
          <a:xfrm>
            <a:off x="1240791" y="0"/>
            <a:ext cx="212091" cy="5143500"/>
            <a:chOff x="0" y="0"/>
            <a:chExt cx="55859" cy="1354667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 sz="1350"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7" y="1866626"/>
            <a:ext cx="2758347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 sz="1350"/>
            </a:p>
          </p:txBody>
        </p:sp>
      </p:grpSp>
      <p:sp>
        <p:nvSpPr>
          <p:cNvPr id="14" name="Freeform 8"/>
          <p:cNvSpPr/>
          <p:nvPr userDrawn="1"/>
        </p:nvSpPr>
        <p:spPr>
          <a:xfrm>
            <a:off x="14639895" y="516295"/>
            <a:ext cx="2619408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</p:spTree>
    <p:extLst>
      <p:ext uri="{BB962C8B-B14F-4D97-AF65-F5344CB8AC3E}">
        <p14:creationId xmlns:p14="http://schemas.microsoft.com/office/powerpoint/2010/main" val="3085214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9ED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90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930538D-A318-8591-A198-409C21AB5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8930" y="4002767"/>
            <a:ext cx="8028957" cy="2011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u="sng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Shape 19">
            <a:extLst>
              <a:ext uri="{FF2B5EF4-FFF2-40B4-BE49-F238E27FC236}">
                <a16:creationId xmlns:a16="http://schemas.microsoft.com/office/drawing/2014/main" id="{6DA9F8D8-0925-002B-D15E-D4765DE6B605}"/>
              </a:ext>
            </a:extLst>
          </p:cNvPr>
          <p:cNvSpPr/>
          <p:nvPr userDrawn="1"/>
        </p:nvSpPr>
        <p:spPr>
          <a:xfrm>
            <a:off x="712962" y="9609253"/>
            <a:ext cx="67326" cy="28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defTabSz="619125" hangingPunct="0">
              <a:buClrTx/>
              <a:buFontTx/>
              <a:buNone/>
              <a:defRPr sz="2500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defRPr>
            </a:pPr>
            <a:r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t>￼</a:t>
            </a:r>
          </a:p>
        </p:txBody>
      </p:sp>
      <p:sp>
        <p:nvSpPr>
          <p:cNvPr id="14" name="Shape 19">
            <a:extLst>
              <a:ext uri="{FF2B5EF4-FFF2-40B4-BE49-F238E27FC236}">
                <a16:creationId xmlns:a16="http://schemas.microsoft.com/office/drawing/2014/main" id="{D69B2227-3DE8-AD41-93B2-FDE4C3226590}"/>
              </a:ext>
            </a:extLst>
          </p:cNvPr>
          <p:cNvSpPr/>
          <p:nvPr userDrawn="1"/>
        </p:nvSpPr>
        <p:spPr>
          <a:xfrm>
            <a:off x="776936" y="9609253"/>
            <a:ext cx="360675" cy="28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defTabSz="619125" hangingPunct="0">
              <a:buClrTx/>
              <a:buFontTx/>
              <a:buNone/>
              <a:defRPr sz="2500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defRPr>
            </a:pPr>
            <a:fld id="{86CB4B4D-7CA3-9044-876B-883B54F8677D}" type="slidenum"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pPr algn="r" defTabSz="619125" hangingPunct="0">
                <a:buClrTx/>
                <a:buFontTx/>
                <a:buNone/>
                <a:defRPr sz="2500">
                  <a:solidFill>
                    <a:srgbClr val="A6AAA9"/>
                  </a:solidFill>
                  <a:latin typeface="GT America Trial Light"/>
                  <a:ea typeface="GT America Trial Light"/>
                  <a:cs typeface="GT America Trial Light"/>
                  <a:sym typeface="GT America Trial Light"/>
                </a:defRPr>
              </a:pPr>
              <a:t>‹#›</a:t>
            </a:fld>
            <a:r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t>￼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F12D55-9638-EF1A-D628-D6A9386A4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0662" y="2001284"/>
            <a:ext cx="4864376" cy="5486831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680AFC7-0AC9-B46B-CC4C-8E909D03E8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92787" y="231400"/>
            <a:ext cx="4698344" cy="7047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754A2-4363-149C-44DF-C5EF9C38F51A}"/>
              </a:ext>
            </a:extLst>
          </p:cNvPr>
          <p:cNvSpPr/>
          <p:nvPr userDrawn="1"/>
        </p:nvSpPr>
        <p:spPr>
          <a:xfrm>
            <a:off x="8947130" y="9686270"/>
            <a:ext cx="9144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500" b="0" i="0">
                <a:solidFill>
                  <a:schemeClr val="bg1">
                    <a:lumMod val="50000"/>
                  </a:schemeClr>
                </a:solidFill>
                <a:effectLst/>
                <a:latin typeface="Slack-Lato"/>
              </a:rPr>
              <a:t>© The Key Support Services Ltd | For terms of use, visit </a:t>
            </a:r>
            <a:r>
              <a:rPr lang="en-US" sz="1500" b="0" i="0" u="none" strike="noStrike">
                <a:solidFill>
                  <a:schemeClr val="bg1">
                    <a:lumMod val="50000"/>
                  </a:schemeClr>
                </a:solidFill>
                <a:effectLst/>
                <a:latin typeface="Slack-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thekeysupport.com/terms</a:t>
            </a:r>
            <a:endParaRPr lang="en-GB" sz="15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9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3543300"/>
            <a:ext cx="803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3700" y="3543300"/>
            <a:ext cx="793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. Copy Call Out &amp;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F1D1364-67EE-40B0-5145-DF0CA0F6C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30852" y="2871786"/>
            <a:ext cx="5978033" cy="567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66F5E-E944-7C35-2BE0-7FDA567917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833" y="2871786"/>
            <a:ext cx="9446660" cy="567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3"/>
            <a:endParaRPr lang="en-GB"/>
          </a:p>
          <a:p>
            <a:pPr lvl="3"/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D44591A-4DE2-AD39-E291-89410F9D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84" y="704692"/>
            <a:ext cx="15773400" cy="19883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100" b="1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hape 19">
            <a:extLst>
              <a:ext uri="{FF2B5EF4-FFF2-40B4-BE49-F238E27FC236}">
                <a16:creationId xmlns:a16="http://schemas.microsoft.com/office/drawing/2014/main" id="{BB5A7A0F-312D-0448-88F9-913A98BF40D9}"/>
              </a:ext>
            </a:extLst>
          </p:cNvPr>
          <p:cNvSpPr/>
          <p:nvPr userDrawn="1"/>
        </p:nvSpPr>
        <p:spPr>
          <a:xfrm>
            <a:off x="776936" y="9609253"/>
            <a:ext cx="360675" cy="28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defTabSz="619125" hangingPunct="0">
              <a:buClrTx/>
              <a:buFontTx/>
              <a:buNone/>
              <a:defRPr sz="2500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defRPr>
            </a:pPr>
            <a:fld id="{86CB4B4D-7CA3-9044-876B-883B54F8677D}" type="slidenum"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pPr algn="r" defTabSz="619125" hangingPunct="0">
                <a:buClrTx/>
                <a:buFontTx/>
                <a:buNone/>
                <a:defRPr sz="2500">
                  <a:solidFill>
                    <a:srgbClr val="A6AAA9"/>
                  </a:solidFill>
                  <a:latin typeface="GT America Trial Light"/>
                  <a:ea typeface="GT America Trial Light"/>
                  <a:cs typeface="GT America Trial Light"/>
                  <a:sym typeface="GT America Trial Light"/>
                </a:defRPr>
              </a:pPr>
              <a:t>‹#›</a:t>
            </a:fld>
            <a:r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t>￼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DFC4AE-A76A-BA13-BED5-3EBCF8397A7B}"/>
              </a:ext>
            </a:extLst>
          </p:cNvPr>
          <p:cNvSpPr/>
          <p:nvPr userDrawn="1"/>
        </p:nvSpPr>
        <p:spPr>
          <a:xfrm>
            <a:off x="0" y="0"/>
            <a:ext cx="339036" cy="102870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EE302-F362-F1F6-EFC3-4CA6F7FB57DB}"/>
              </a:ext>
            </a:extLst>
          </p:cNvPr>
          <p:cNvSpPr/>
          <p:nvPr userDrawn="1"/>
        </p:nvSpPr>
        <p:spPr>
          <a:xfrm>
            <a:off x="8947130" y="9686270"/>
            <a:ext cx="9144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500" b="0" i="0">
                <a:solidFill>
                  <a:schemeClr val="bg1">
                    <a:lumMod val="50000"/>
                  </a:schemeClr>
                </a:solidFill>
                <a:effectLst/>
                <a:latin typeface="Slack-Lato"/>
              </a:rPr>
              <a:t>© The Key Support Services Ltd | For terms of use, visit </a:t>
            </a:r>
            <a:r>
              <a:rPr lang="en-US" sz="1500" b="0" i="0" u="none" strike="noStrike">
                <a:solidFill>
                  <a:schemeClr val="bg1">
                    <a:lumMod val="50000"/>
                  </a:schemeClr>
                </a:solidFill>
                <a:effectLst/>
                <a:latin typeface="Slack-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thekeysupport.com/terms</a:t>
            </a:r>
            <a:endParaRPr lang="en-GB" sz="15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54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Text &amp; Pebbl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787CFF-76E1-19BF-9D34-2053410BD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20854" y="1840654"/>
            <a:ext cx="7647593" cy="6605693"/>
          </a:xfrm>
          <a:custGeom>
            <a:avLst/>
            <a:gdLst>
              <a:gd name="connsiteX0" fmla="*/ 0 w 4486275"/>
              <a:gd name="connsiteY0" fmla="*/ 2159000 h 4318000"/>
              <a:gd name="connsiteX1" fmla="*/ 2243138 w 4486275"/>
              <a:gd name="connsiteY1" fmla="*/ 0 h 4318000"/>
              <a:gd name="connsiteX2" fmla="*/ 4486276 w 4486275"/>
              <a:gd name="connsiteY2" fmla="*/ 2159000 h 4318000"/>
              <a:gd name="connsiteX3" fmla="*/ 2243138 w 4486275"/>
              <a:gd name="connsiteY3" fmla="*/ 4318000 h 4318000"/>
              <a:gd name="connsiteX4" fmla="*/ 0 w 4486275"/>
              <a:gd name="connsiteY4" fmla="*/ 2159000 h 4318000"/>
              <a:gd name="connsiteX0" fmla="*/ 0 w 5687755"/>
              <a:gd name="connsiteY0" fmla="*/ 1936991 h 4320276"/>
              <a:gd name="connsiteX1" fmla="*/ 3444617 w 5687755"/>
              <a:gd name="connsiteY1" fmla="*/ 1274 h 4320276"/>
              <a:gd name="connsiteX2" fmla="*/ 5687755 w 5687755"/>
              <a:gd name="connsiteY2" fmla="*/ 2160274 h 4320276"/>
              <a:gd name="connsiteX3" fmla="*/ 3444617 w 5687755"/>
              <a:gd name="connsiteY3" fmla="*/ 4319274 h 4320276"/>
              <a:gd name="connsiteX4" fmla="*/ 0 w 5687755"/>
              <a:gd name="connsiteY4" fmla="*/ 1936991 h 4320276"/>
              <a:gd name="connsiteX0" fmla="*/ 2488 w 5690243"/>
              <a:gd name="connsiteY0" fmla="*/ 2531725 h 4915010"/>
              <a:gd name="connsiteX1" fmla="*/ 4010631 w 5690243"/>
              <a:gd name="connsiteY1" fmla="*/ 584 h 4915010"/>
              <a:gd name="connsiteX2" fmla="*/ 5690243 w 5690243"/>
              <a:gd name="connsiteY2" fmla="*/ 2755008 h 4915010"/>
              <a:gd name="connsiteX3" fmla="*/ 3447105 w 5690243"/>
              <a:gd name="connsiteY3" fmla="*/ 4914008 h 4915010"/>
              <a:gd name="connsiteX4" fmla="*/ 2488 w 5690243"/>
              <a:gd name="connsiteY4" fmla="*/ 2531725 h 491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0243" h="4915010">
                <a:moveTo>
                  <a:pt x="2488" y="2531725"/>
                </a:moveTo>
                <a:cubicBezTo>
                  <a:pt x="96409" y="1712821"/>
                  <a:pt x="3062672" y="-36630"/>
                  <a:pt x="4010631" y="584"/>
                </a:cubicBezTo>
                <a:cubicBezTo>
                  <a:pt x="4958590" y="37798"/>
                  <a:pt x="5690243" y="1562625"/>
                  <a:pt x="5690243" y="2755008"/>
                </a:cubicBezTo>
                <a:cubicBezTo>
                  <a:pt x="5690243" y="3947391"/>
                  <a:pt x="4395064" y="4951222"/>
                  <a:pt x="3447105" y="4914008"/>
                </a:cubicBezTo>
                <a:cubicBezTo>
                  <a:pt x="2499146" y="4876794"/>
                  <a:pt x="-91433" y="3350629"/>
                  <a:pt x="2488" y="2531725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BA34026B-FD53-C7B7-E4C2-774F2F97A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3769" y="2238335"/>
            <a:ext cx="8072849" cy="5526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7E011F20-CC91-9063-C608-218F1D4A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84" y="704692"/>
            <a:ext cx="15773400" cy="19883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100" b="1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6" name="Shape 19">
            <a:extLst>
              <a:ext uri="{FF2B5EF4-FFF2-40B4-BE49-F238E27FC236}">
                <a16:creationId xmlns:a16="http://schemas.microsoft.com/office/drawing/2014/main" id="{61C14421-0EBD-8CB3-42A9-86260775DE21}"/>
              </a:ext>
            </a:extLst>
          </p:cNvPr>
          <p:cNvSpPr/>
          <p:nvPr userDrawn="1"/>
        </p:nvSpPr>
        <p:spPr>
          <a:xfrm>
            <a:off x="776936" y="9609253"/>
            <a:ext cx="360675" cy="28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defTabSz="619125" hangingPunct="0">
              <a:buClrTx/>
              <a:buFontTx/>
              <a:buNone/>
              <a:defRPr sz="2500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defRPr>
            </a:pPr>
            <a:fld id="{86CB4B4D-7CA3-9044-876B-883B54F8677D}" type="slidenum"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pPr algn="r" defTabSz="619125" hangingPunct="0">
                <a:buClrTx/>
                <a:buFontTx/>
                <a:buNone/>
                <a:defRPr sz="2500">
                  <a:solidFill>
                    <a:srgbClr val="A6AAA9"/>
                  </a:solidFill>
                  <a:latin typeface="GT America Trial Light"/>
                  <a:ea typeface="GT America Trial Light"/>
                  <a:cs typeface="GT America Trial Light"/>
                  <a:sym typeface="GT America Trial Light"/>
                </a:defRPr>
              </a:pPr>
              <a:t>‹#›</a:t>
            </a:fld>
            <a:r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t>￼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EEE7D9-1352-9942-5CE7-EA6AD667427A}"/>
              </a:ext>
            </a:extLst>
          </p:cNvPr>
          <p:cNvSpPr/>
          <p:nvPr userDrawn="1"/>
        </p:nvSpPr>
        <p:spPr>
          <a:xfrm>
            <a:off x="0" y="0"/>
            <a:ext cx="339036" cy="102870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A0C68B-0C29-4530-4913-B6A2F8DAC653}"/>
              </a:ext>
            </a:extLst>
          </p:cNvPr>
          <p:cNvSpPr/>
          <p:nvPr userDrawn="1"/>
        </p:nvSpPr>
        <p:spPr>
          <a:xfrm>
            <a:off x="8947130" y="9686270"/>
            <a:ext cx="9144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500" b="0" i="0">
                <a:solidFill>
                  <a:schemeClr val="bg1">
                    <a:lumMod val="50000"/>
                  </a:schemeClr>
                </a:solidFill>
                <a:effectLst/>
                <a:latin typeface="Slack-Lato"/>
              </a:rPr>
              <a:t>© The Key Support Services Ltd | For terms of use, visit </a:t>
            </a:r>
            <a:r>
              <a:rPr lang="en-US" sz="1500" b="0" i="0" u="none" strike="noStrike">
                <a:solidFill>
                  <a:schemeClr val="bg1">
                    <a:lumMod val="50000"/>
                  </a:schemeClr>
                </a:solidFill>
                <a:effectLst/>
                <a:latin typeface="Slack-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thekeysupport.com/terms</a:t>
            </a:r>
            <a:endParaRPr lang="en-GB" sz="15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930538D-A318-8591-A198-409C21AB5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46287" y="2822715"/>
            <a:ext cx="8028957" cy="655983"/>
          </a:xfrm>
          <a:prstGeom prst="rect">
            <a:avLst/>
          </a:prstGeom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1AF292A-6716-CED1-8D16-23283ED8C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46287" y="3657603"/>
            <a:ext cx="8028957" cy="655983"/>
          </a:xfrm>
          <a:prstGeom prst="rect">
            <a:avLst/>
          </a:prstGeom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6B2A9BB-D744-D905-A8CD-81663CD835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46287" y="4472612"/>
            <a:ext cx="8028957" cy="655983"/>
          </a:xfrm>
          <a:prstGeom prst="rect">
            <a:avLst/>
          </a:prstGeom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0D8334C-ADDA-3ECB-3CE2-B591CFCA28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6287" y="5287620"/>
            <a:ext cx="8028957" cy="655983"/>
          </a:xfrm>
          <a:prstGeom prst="rect">
            <a:avLst/>
          </a:prstGeom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8DC995E-1470-A6F9-7E50-86BD4AA579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46287" y="6122508"/>
            <a:ext cx="8028957" cy="655983"/>
          </a:xfrm>
          <a:prstGeom prst="rect">
            <a:avLst/>
          </a:prstGeom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4758921-31C1-6304-557B-BC74EE056A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46287" y="6937517"/>
            <a:ext cx="8028957" cy="655983"/>
          </a:xfrm>
          <a:prstGeom prst="rect">
            <a:avLst/>
          </a:prstGeom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hape 19">
            <a:extLst>
              <a:ext uri="{FF2B5EF4-FFF2-40B4-BE49-F238E27FC236}">
                <a16:creationId xmlns:a16="http://schemas.microsoft.com/office/drawing/2014/main" id="{E876DD15-0FF8-954C-BC39-531867B28465}"/>
              </a:ext>
            </a:extLst>
          </p:cNvPr>
          <p:cNvSpPr/>
          <p:nvPr userDrawn="1"/>
        </p:nvSpPr>
        <p:spPr>
          <a:xfrm>
            <a:off x="776936" y="9609253"/>
            <a:ext cx="360675" cy="28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defTabSz="619125" hangingPunct="0">
              <a:buClrTx/>
              <a:buFontTx/>
              <a:buNone/>
              <a:defRPr sz="2500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defRPr>
            </a:pPr>
            <a:fld id="{86CB4B4D-7CA3-9044-876B-883B54F8677D}" type="slidenum"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pPr algn="r" defTabSz="619125" hangingPunct="0">
                <a:buClrTx/>
                <a:buFontTx/>
                <a:buNone/>
                <a:defRPr sz="2500">
                  <a:solidFill>
                    <a:srgbClr val="A6AAA9"/>
                  </a:solidFill>
                  <a:latin typeface="GT America Trial Light"/>
                  <a:ea typeface="GT America Trial Light"/>
                  <a:cs typeface="GT America Trial Light"/>
                  <a:sym typeface="GT America Trial Light"/>
                </a:defRPr>
              </a:pPr>
              <a:t>‹#›</a:t>
            </a:fld>
            <a:r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t>￼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C15A4-6788-7F71-31F0-EB56797A438F}"/>
              </a:ext>
            </a:extLst>
          </p:cNvPr>
          <p:cNvSpPr/>
          <p:nvPr userDrawn="1"/>
        </p:nvSpPr>
        <p:spPr>
          <a:xfrm>
            <a:off x="0" y="0"/>
            <a:ext cx="339036" cy="102870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E3982F-A316-9A61-450C-F47A849231A4}"/>
              </a:ext>
            </a:extLst>
          </p:cNvPr>
          <p:cNvSpPr/>
          <p:nvPr userDrawn="1"/>
        </p:nvSpPr>
        <p:spPr>
          <a:xfrm>
            <a:off x="8947130" y="9686270"/>
            <a:ext cx="9144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500" b="0" i="0">
                <a:solidFill>
                  <a:schemeClr val="bg1">
                    <a:lumMod val="50000"/>
                  </a:schemeClr>
                </a:solidFill>
                <a:effectLst/>
                <a:latin typeface="Slack-Lato"/>
              </a:rPr>
              <a:t>© The Key Support Services Ltd | For terms of use, visit </a:t>
            </a:r>
            <a:r>
              <a:rPr lang="en-US" sz="1500" b="0" i="0" u="none" strike="noStrike">
                <a:solidFill>
                  <a:schemeClr val="bg1">
                    <a:lumMod val="50000"/>
                  </a:schemeClr>
                </a:solidFill>
                <a:effectLst/>
                <a:latin typeface="Slack-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thekeysupport.com/terms</a:t>
            </a:r>
            <a:endParaRPr lang="en-GB" sz="15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84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82576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. Blank Whit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9">
            <a:extLst>
              <a:ext uri="{FF2B5EF4-FFF2-40B4-BE49-F238E27FC236}">
                <a16:creationId xmlns:a16="http://schemas.microsoft.com/office/drawing/2014/main" id="{3FEBB5CE-6482-0849-90D3-604C6CD1F240}"/>
              </a:ext>
            </a:extLst>
          </p:cNvPr>
          <p:cNvSpPr/>
          <p:nvPr userDrawn="1"/>
        </p:nvSpPr>
        <p:spPr>
          <a:xfrm>
            <a:off x="776936" y="9609253"/>
            <a:ext cx="360675" cy="28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defTabSz="619125" hangingPunct="0">
              <a:buClrTx/>
              <a:buFontTx/>
              <a:buNone/>
              <a:defRPr sz="2500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defRPr>
            </a:pPr>
            <a:fld id="{86CB4B4D-7CA3-9044-876B-883B54F8677D}" type="slidenum"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pPr algn="r" defTabSz="619125" hangingPunct="0">
                <a:buClrTx/>
                <a:buFontTx/>
                <a:buNone/>
                <a:defRPr sz="2500">
                  <a:solidFill>
                    <a:srgbClr val="A6AAA9"/>
                  </a:solidFill>
                  <a:latin typeface="GT America Trial Light"/>
                  <a:ea typeface="GT America Trial Light"/>
                  <a:cs typeface="GT America Trial Light"/>
                  <a:sym typeface="GT America Trial Light"/>
                </a:defRPr>
              </a:pPr>
              <a:t>‹#›</a:t>
            </a:fld>
            <a:r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t>￼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D248F32-9DD6-9C46-A727-CC481A8A26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30852" y="2871786"/>
            <a:ext cx="5978033" cy="567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066F46-F815-3540-A508-79D4A69FB1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833" y="2871786"/>
            <a:ext cx="9446660" cy="567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3"/>
            <a:endParaRPr lang="en-GB"/>
          </a:p>
          <a:p>
            <a:pPr lvl="3"/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8CEF9D4-A66B-9845-9F61-E0DC819D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84" y="704692"/>
            <a:ext cx="15773400" cy="19883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100" b="1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4E7A3-730D-455D-4B9C-EB60365F00A4}"/>
              </a:ext>
            </a:extLst>
          </p:cNvPr>
          <p:cNvSpPr/>
          <p:nvPr userDrawn="1"/>
        </p:nvSpPr>
        <p:spPr>
          <a:xfrm>
            <a:off x="0" y="0"/>
            <a:ext cx="339036" cy="102870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6A0E18-4061-4471-4A19-0F3841A8F3D4}"/>
              </a:ext>
            </a:extLst>
          </p:cNvPr>
          <p:cNvSpPr/>
          <p:nvPr userDrawn="1"/>
        </p:nvSpPr>
        <p:spPr>
          <a:xfrm>
            <a:off x="8947130" y="9686270"/>
            <a:ext cx="9144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500" b="0" i="0">
                <a:solidFill>
                  <a:schemeClr val="bg1">
                    <a:lumMod val="50000"/>
                  </a:schemeClr>
                </a:solidFill>
                <a:effectLst/>
                <a:latin typeface="Slack-Lato"/>
              </a:rPr>
              <a:t>© The Key Support Services Ltd | For terms of use, visit </a:t>
            </a:r>
            <a:r>
              <a:rPr lang="en-US" sz="1500" b="0" i="0" u="none" strike="noStrike">
                <a:solidFill>
                  <a:schemeClr val="bg1">
                    <a:lumMod val="50000"/>
                  </a:schemeClr>
                </a:solidFill>
                <a:effectLst/>
                <a:latin typeface="Slack-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thekeysupport.com/terms</a:t>
            </a:r>
            <a:endParaRPr lang="en-GB" sz="15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86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 Copy Call Out &amp; Photo Slide">
  <p:cSld name="1_12. Copy Call Out &amp; Photo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7"/>
          <p:cNvSpPr>
            <a:spLocks noGrp="1"/>
          </p:cNvSpPr>
          <p:nvPr>
            <p:ph type="pic" idx="2"/>
          </p:nvPr>
        </p:nvSpPr>
        <p:spPr>
          <a:xfrm>
            <a:off x="10730852" y="2871786"/>
            <a:ext cx="5978033" cy="5670329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7"/>
          <p:cNvSpPr txBox="1">
            <a:spLocks noGrp="1"/>
          </p:cNvSpPr>
          <p:nvPr>
            <p:ph type="body" idx="1"/>
          </p:nvPr>
        </p:nvSpPr>
        <p:spPr>
          <a:xfrm>
            <a:off x="935833" y="2871786"/>
            <a:ext cx="9446660" cy="567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marR="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2263F"/>
              </a:buClr>
              <a:buSzPts val="2800"/>
              <a:buFont typeface="Arial"/>
              <a:buNone/>
              <a:defRPr sz="4200" b="0" i="0" u="none" strike="noStrike" cap="none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71600" marR="0" lvl="1" indent="-571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2263F"/>
              </a:buClr>
              <a:buSzPts val="2400"/>
              <a:buFont typeface="Arial"/>
              <a:buChar char="•"/>
              <a:defRPr sz="3600" b="0" i="0" u="none" strike="noStrike" cap="none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57400" marR="0" lvl="2" indent="-533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2263F"/>
              </a:buClr>
              <a:buSzPts val="2000"/>
              <a:buFont typeface="Arial"/>
              <a:buChar char="•"/>
              <a:defRPr sz="3000" b="0" i="0" u="none" strike="noStrike" cap="none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2263F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29000" marR="0" lvl="4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2263F"/>
              </a:buClr>
              <a:buSzPts val="1800"/>
              <a:buFont typeface="Arial"/>
              <a:buChar char="•"/>
              <a:defRPr sz="2700" b="1" i="0" u="none" strike="noStrike" cap="none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4800" marR="0" lvl="5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800600" marR="0" lvl="6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486400" marR="0" lvl="7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172200" marR="0" lvl="8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7"/>
          <p:cNvSpPr txBox="1">
            <a:spLocks noGrp="1"/>
          </p:cNvSpPr>
          <p:nvPr>
            <p:ph type="title"/>
          </p:nvPr>
        </p:nvSpPr>
        <p:spPr>
          <a:xfrm>
            <a:off x="935484" y="704692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3F"/>
              </a:buClr>
              <a:buSzPts val="3400"/>
              <a:buFont typeface="Arial"/>
              <a:buNone/>
              <a:defRPr sz="5100" b="1" i="0" u="none" strike="noStrike" cap="none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9pPr>
          </a:lstStyle>
          <a:p>
            <a:endParaRPr/>
          </a:p>
        </p:txBody>
      </p:sp>
      <p:sp>
        <p:nvSpPr>
          <p:cNvPr id="52" name="Google Shape;52;p97"/>
          <p:cNvSpPr/>
          <p:nvPr/>
        </p:nvSpPr>
        <p:spPr>
          <a:xfrm>
            <a:off x="798575" y="9609252"/>
            <a:ext cx="339036" cy="28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1250"/>
              <a:buFont typeface="Arial"/>
              <a:buNone/>
            </a:pPr>
            <a:fld id="{00000000-1234-1234-1234-123412341234}" type="slidenum">
              <a:rPr lang="en-GB" sz="1875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A6AAA9"/>
                </a:buClr>
                <a:buSzPts val="1250"/>
                <a:buFont typeface="Arial"/>
                <a:buNone/>
              </a:pPr>
              <a:t>‹#›</a:t>
            </a:fld>
            <a:r>
              <a:rPr lang="en-GB" sz="1875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 sz="2100"/>
          </a:p>
        </p:txBody>
      </p:sp>
      <p:sp>
        <p:nvSpPr>
          <p:cNvPr id="53" name="Google Shape;53;p97"/>
          <p:cNvSpPr/>
          <p:nvPr/>
        </p:nvSpPr>
        <p:spPr>
          <a:xfrm>
            <a:off x="0" y="0"/>
            <a:ext cx="339036" cy="102870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7"/>
          <p:cNvSpPr/>
          <p:nvPr/>
        </p:nvSpPr>
        <p:spPr>
          <a:xfrm>
            <a:off x="8947130" y="968627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© The Key Support Services Ltd | For terms of use, visit </a:t>
            </a:r>
            <a:r>
              <a:rPr lang="en-GB" sz="1500" b="0" i="0" u="sng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thekeysupport.com/terms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266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lank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781417-9AD5-5CFD-FAA5-C3BE3C7DBC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4777" y="3253563"/>
            <a:ext cx="5262872" cy="3272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7200" b="1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BDEB82-4D70-8155-A9BA-61D7B7D4CBA0}"/>
              </a:ext>
            </a:extLst>
          </p:cNvPr>
          <p:cNvSpPr txBox="1"/>
          <p:nvPr userDrawn="1"/>
        </p:nvSpPr>
        <p:spPr>
          <a:xfrm>
            <a:off x="11881885" y="3253563"/>
            <a:ext cx="277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/>
          </a:p>
        </p:txBody>
      </p:sp>
      <p:sp>
        <p:nvSpPr>
          <p:cNvPr id="9" name="Shape 19">
            <a:extLst>
              <a:ext uri="{FF2B5EF4-FFF2-40B4-BE49-F238E27FC236}">
                <a16:creationId xmlns:a16="http://schemas.microsoft.com/office/drawing/2014/main" id="{A546462F-919A-724D-B1F4-75C7E79A682E}"/>
              </a:ext>
            </a:extLst>
          </p:cNvPr>
          <p:cNvSpPr/>
          <p:nvPr userDrawn="1"/>
        </p:nvSpPr>
        <p:spPr>
          <a:xfrm>
            <a:off x="798575" y="9609252"/>
            <a:ext cx="339036" cy="28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19125" hangingPunct="0">
              <a:buClrTx/>
              <a:buFontTx/>
              <a:buNone/>
              <a:defRPr sz="2500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defRPr>
            </a:pPr>
            <a:fld id="{86CB4B4D-7CA3-9044-876B-883B54F8677D}" type="slidenum"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pPr algn="r" defTabSz="619125" hangingPunct="0">
                <a:buClrTx/>
                <a:buFontTx/>
                <a:buNone/>
                <a:defRPr sz="2500">
                  <a:solidFill>
                    <a:srgbClr val="A6AAA9"/>
                  </a:solidFill>
                  <a:latin typeface="GT America Trial Light"/>
                  <a:ea typeface="GT America Trial Light"/>
                  <a:cs typeface="GT America Trial Light"/>
                  <a:sym typeface="GT America Trial Light"/>
                </a:defRPr>
              </a:pPr>
              <a:t>‹#›</a:t>
            </a:fld>
            <a:r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t>￼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CCA3C-7C7D-7664-AFF2-75D8216E1AB2}"/>
              </a:ext>
            </a:extLst>
          </p:cNvPr>
          <p:cNvSpPr/>
          <p:nvPr userDrawn="1"/>
        </p:nvSpPr>
        <p:spPr>
          <a:xfrm>
            <a:off x="0" y="0"/>
            <a:ext cx="339036" cy="102870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BC70B-63C8-6BE4-A891-AB44E9545455}"/>
              </a:ext>
            </a:extLst>
          </p:cNvPr>
          <p:cNvSpPr/>
          <p:nvPr userDrawn="1"/>
        </p:nvSpPr>
        <p:spPr>
          <a:xfrm>
            <a:off x="8947130" y="968627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0" i="0">
                <a:solidFill>
                  <a:schemeClr val="bg1">
                    <a:lumMod val="50000"/>
                  </a:schemeClr>
                </a:solidFill>
                <a:effectLst/>
                <a:latin typeface="Slack-Lato"/>
              </a:rPr>
              <a:t>© The Key Support Services Ltd | For terms of use, visit </a:t>
            </a:r>
            <a:r>
              <a:rPr lang="en-US" sz="1500" b="0" i="0" u="none" strike="noStrike">
                <a:solidFill>
                  <a:schemeClr val="bg1">
                    <a:lumMod val="50000"/>
                  </a:schemeClr>
                </a:solidFill>
                <a:effectLst/>
                <a:latin typeface="Slack-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thekeysupport.com/terms</a:t>
            </a:r>
            <a:endParaRPr lang="en-GB" sz="15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56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.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BA34026B-FD53-C7B7-E4C2-774F2F97A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5484" y="2287656"/>
            <a:ext cx="15773400" cy="5526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B70A307-B117-A6A9-6B7E-61A79E62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84" y="704692"/>
            <a:ext cx="15773400" cy="19883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100" b="1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hape 19">
            <a:extLst>
              <a:ext uri="{FF2B5EF4-FFF2-40B4-BE49-F238E27FC236}">
                <a16:creationId xmlns:a16="http://schemas.microsoft.com/office/drawing/2014/main" id="{6E8188F7-F906-634D-97E1-A3510B203400}"/>
              </a:ext>
            </a:extLst>
          </p:cNvPr>
          <p:cNvSpPr/>
          <p:nvPr userDrawn="1"/>
        </p:nvSpPr>
        <p:spPr>
          <a:xfrm>
            <a:off x="798575" y="9609252"/>
            <a:ext cx="339036" cy="28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19125" hangingPunct="0">
              <a:buClrTx/>
              <a:buFontTx/>
              <a:buNone/>
              <a:defRPr sz="2500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defRPr>
            </a:pPr>
            <a:fld id="{86CB4B4D-7CA3-9044-876B-883B54F8677D}" type="slidenum"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pPr algn="r" defTabSz="619125" hangingPunct="0">
                <a:buClrTx/>
                <a:buFontTx/>
                <a:buNone/>
                <a:defRPr sz="2500">
                  <a:solidFill>
                    <a:srgbClr val="A6AAA9"/>
                  </a:solidFill>
                  <a:latin typeface="GT America Trial Light"/>
                  <a:ea typeface="GT America Trial Light"/>
                  <a:cs typeface="GT America Trial Light"/>
                  <a:sym typeface="GT America Trial Light"/>
                </a:defRPr>
              </a:pPr>
              <a:t>‹#›</a:t>
            </a:fld>
            <a:r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t>￼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247CF-C4CA-5B21-40F9-DA58B19C91C7}"/>
              </a:ext>
            </a:extLst>
          </p:cNvPr>
          <p:cNvSpPr/>
          <p:nvPr userDrawn="1"/>
        </p:nvSpPr>
        <p:spPr>
          <a:xfrm>
            <a:off x="0" y="0"/>
            <a:ext cx="339036" cy="102870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5C57C8-56B0-474D-C4AD-E6727545C0CD}"/>
              </a:ext>
            </a:extLst>
          </p:cNvPr>
          <p:cNvSpPr/>
          <p:nvPr userDrawn="1"/>
        </p:nvSpPr>
        <p:spPr>
          <a:xfrm>
            <a:off x="8947130" y="968627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0" i="0">
                <a:solidFill>
                  <a:schemeClr val="bg1">
                    <a:lumMod val="50000"/>
                  </a:schemeClr>
                </a:solidFill>
                <a:effectLst/>
                <a:latin typeface="Slack-Lato"/>
              </a:rPr>
              <a:t>© The Key Support Services Ltd | For terms of use, visit </a:t>
            </a:r>
            <a:r>
              <a:rPr lang="en-US" sz="1500" b="0" i="0" u="none" strike="noStrike">
                <a:solidFill>
                  <a:schemeClr val="bg1">
                    <a:lumMod val="50000"/>
                  </a:schemeClr>
                </a:solidFill>
                <a:effectLst/>
                <a:latin typeface="Slack-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thekeysupport.com/terms</a:t>
            </a:r>
            <a:endParaRPr lang="en-GB" sz="15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75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Text &amp; Pebbl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787CFF-76E1-19BF-9D34-2053410BD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41284" y="2993235"/>
            <a:ext cx="6692237" cy="5526882"/>
          </a:xfrm>
          <a:custGeom>
            <a:avLst/>
            <a:gdLst>
              <a:gd name="connsiteX0" fmla="*/ 0 w 4486275"/>
              <a:gd name="connsiteY0" fmla="*/ 2159000 h 4318000"/>
              <a:gd name="connsiteX1" fmla="*/ 2243138 w 4486275"/>
              <a:gd name="connsiteY1" fmla="*/ 0 h 4318000"/>
              <a:gd name="connsiteX2" fmla="*/ 4486276 w 4486275"/>
              <a:gd name="connsiteY2" fmla="*/ 2159000 h 4318000"/>
              <a:gd name="connsiteX3" fmla="*/ 2243138 w 4486275"/>
              <a:gd name="connsiteY3" fmla="*/ 4318000 h 4318000"/>
              <a:gd name="connsiteX4" fmla="*/ 0 w 4486275"/>
              <a:gd name="connsiteY4" fmla="*/ 2159000 h 4318000"/>
              <a:gd name="connsiteX0" fmla="*/ 0 w 5687755"/>
              <a:gd name="connsiteY0" fmla="*/ 1936991 h 4320276"/>
              <a:gd name="connsiteX1" fmla="*/ 3444617 w 5687755"/>
              <a:gd name="connsiteY1" fmla="*/ 1274 h 4320276"/>
              <a:gd name="connsiteX2" fmla="*/ 5687755 w 5687755"/>
              <a:gd name="connsiteY2" fmla="*/ 2160274 h 4320276"/>
              <a:gd name="connsiteX3" fmla="*/ 3444617 w 5687755"/>
              <a:gd name="connsiteY3" fmla="*/ 4319274 h 4320276"/>
              <a:gd name="connsiteX4" fmla="*/ 0 w 5687755"/>
              <a:gd name="connsiteY4" fmla="*/ 1936991 h 4320276"/>
              <a:gd name="connsiteX0" fmla="*/ 2488 w 5690243"/>
              <a:gd name="connsiteY0" fmla="*/ 2531725 h 4915010"/>
              <a:gd name="connsiteX1" fmla="*/ 4010631 w 5690243"/>
              <a:gd name="connsiteY1" fmla="*/ 584 h 4915010"/>
              <a:gd name="connsiteX2" fmla="*/ 5690243 w 5690243"/>
              <a:gd name="connsiteY2" fmla="*/ 2755008 h 4915010"/>
              <a:gd name="connsiteX3" fmla="*/ 3447105 w 5690243"/>
              <a:gd name="connsiteY3" fmla="*/ 4914008 h 4915010"/>
              <a:gd name="connsiteX4" fmla="*/ 2488 w 5690243"/>
              <a:gd name="connsiteY4" fmla="*/ 2531725 h 491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0243" h="4915010">
                <a:moveTo>
                  <a:pt x="2488" y="2531725"/>
                </a:moveTo>
                <a:cubicBezTo>
                  <a:pt x="96409" y="1712821"/>
                  <a:pt x="3062672" y="-36630"/>
                  <a:pt x="4010631" y="584"/>
                </a:cubicBezTo>
                <a:cubicBezTo>
                  <a:pt x="4958590" y="37798"/>
                  <a:pt x="5690243" y="1562625"/>
                  <a:pt x="5690243" y="2755008"/>
                </a:cubicBezTo>
                <a:cubicBezTo>
                  <a:pt x="5690243" y="3947391"/>
                  <a:pt x="4395064" y="4951222"/>
                  <a:pt x="3447105" y="4914008"/>
                </a:cubicBezTo>
                <a:cubicBezTo>
                  <a:pt x="2499146" y="4876794"/>
                  <a:pt x="-91433" y="3350629"/>
                  <a:pt x="2488" y="2531725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BA34026B-FD53-C7B7-E4C2-774F2F97A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6201" y="3051000"/>
            <a:ext cx="8072849" cy="5526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7E011F20-CC91-9063-C608-218F1D4A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00" y="1371601"/>
            <a:ext cx="15097320" cy="1064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5100" b="1">
                <a:solidFill>
                  <a:srgbClr val="122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6" name="Shape 19">
            <a:extLst>
              <a:ext uri="{FF2B5EF4-FFF2-40B4-BE49-F238E27FC236}">
                <a16:creationId xmlns:a16="http://schemas.microsoft.com/office/drawing/2014/main" id="{61C14421-0EBD-8CB3-42A9-86260775DE21}"/>
              </a:ext>
            </a:extLst>
          </p:cNvPr>
          <p:cNvSpPr/>
          <p:nvPr userDrawn="1"/>
        </p:nvSpPr>
        <p:spPr>
          <a:xfrm>
            <a:off x="798575" y="9609252"/>
            <a:ext cx="339036" cy="28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19125" hangingPunct="0">
              <a:buClrTx/>
              <a:buFontTx/>
              <a:buNone/>
              <a:defRPr sz="2500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defRPr>
            </a:pPr>
            <a:fld id="{86CB4B4D-7CA3-9044-876B-883B54F8677D}" type="slidenum"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pPr algn="r" defTabSz="619125" hangingPunct="0">
                <a:buClrTx/>
                <a:buFontTx/>
                <a:buNone/>
                <a:defRPr sz="2500">
                  <a:solidFill>
                    <a:srgbClr val="A6AAA9"/>
                  </a:solidFill>
                  <a:latin typeface="GT America Trial Light"/>
                  <a:ea typeface="GT America Trial Light"/>
                  <a:cs typeface="GT America Trial Light"/>
                  <a:sym typeface="GT America Trial Light"/>
                </a:defRPr>
              </a:pPr>
              <a:t>‹#›</a:t>
            </a:fld>
            <a:r>
              <a:rPr sz="1875">
                <a:solidFill>
                  <a:srgbClr val="A6AAA9"/>
                </a:solidFill>
                <a:latin typeface="GT America Trial Light"/>
                <a:ea typeface="GT America Trial Light"/>
                <a:cs typeface="GT America Trial Light"/>
                <a:sym typeface="GT America Trial Light"/>
              </a:rP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180626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99247" y="3924300"/>
            <a:ext cx="13050353" cy="1470025"/>
          </a:xfrm>
        </p:spPr>
        <p:txBody>
          <a:bodyPr>
            <a:noAutofit/>
          </a:bodyPr>
          <a:lstStyle>
            <a:lvl1pPr algn="l">
              <a:defRPr sz="9600" baseline="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6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grpSp>
        <p:nvGrpSpPr>
          <p:cNvPr id="7" name="Group 2"/>
          <p:cNvGrpSpPr/>
          <p:nvPr userDrawn="1"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8"/>
          <p:cNvSpPr/>
          <p:nvPr userDrawn="1"/>
        </p:nvSpPr>
        <p:spPr>
          <a:xfrm>
            <a:off x="14639893" y="516291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4" name="TextBox 11"/>
          <p:cNvSpPr txBox="1"/>
          <p:nvPr userDrawn="1"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  <p:extLst>
      <p:ext uri="{BB962C8B-B14F-4D97-AF65-F5344CB8AC3E}">
        <p14:creationId xmlns:p14="http://schemas.microsoft.com/office/powerpoint/2010/main" val="47154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55" y="2490037"/>
            <a:ext cx="8229600" cy="711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5" y="3360504"/>
            <a:ext cx="16194845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2" y="6467475"/>
            <a:ext cx="8230015" cy="5083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4" y="7134359"/>
            <a:ext cx="16194086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0">
                <a:latin typeface="Montserrat Classic" panose="020B0604020202020204" charset="0"/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683561"/>
            <a:ext cx="15544800" cy="22050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06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665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99247" y="3924300"/>
            <a:ext cx="13050353" cy="1470025"/>
          </a:xfrm>
        </p:spPr>
        <p:txBody>
          <a:bodyPr>
            <a:noAutofit/>
          </a:bodyPr>
          <a:lstStyle>
            <a:lvl1pPr algn="l">
              <a:defRPr sz="9600" baseline="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6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grpSp>
        <p:nvGrpSpPr>
          <p:cNvPr id="7" name="Group 2"/>
          <p:cNvGrpSpPr/>
          <p:nvPr userDrawn="1"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8"/>
          <p:cNvSpPr/>
          <p:nvPr userDrawn="1"/>
        </p:nvSpPr>
        <p:spPr>
          <a:xfrm>
            <a:off x="14639893" y="516291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4" name="TextBox 11"/>
          <p:cNvSpPr txBox="1"/>
          <p:nvPr userDrawn="1"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715125"/>
            <a:ext cx="81153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8700" y="2197894"/>
            <a:ext cx="162687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7536260"/>
            <a:ext cx="162687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67100"/>
            <a:ext cx="16268700" cy="5135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63800" y="232410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344738"/>
            <a:ext cx="138303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9ED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2603210"/>
            <a:ext cx="8229600" cy="71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4671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700" y="9563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5700" y="9563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9563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5" y="1642918"/>
            <a:ext cx="2758345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4"/>
          <p:cNvSpPr/>
          <p:nvPr userDrawn="1"/>
        </p:nvSpPr>
        <p:spPr>
          <a:xfrm>
            <a:off x="1028700" y="663929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9053" b="-24720"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798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2603211"/>
            <a:ext cx="8229600" cy="71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467101"/>
            <a:ext cx="8229600" cy="513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700" y="956310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5700" y="956310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956310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1028702" y="1574848"/>
            <a:ext cx="1856645" cy="68072"/>
            <a:chOff x="0" y="0"/>
            <a:chExt cx="488993" cy="17928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7" y="1642919"/>
            <a:ext cx="2758346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sp>
        <p:nvSpPr>
          <p:cNvPr id="13" name="Freeform 14"/>
          <p:cNvSpPr/>
          <p:nvPr userDrawn="1"/>
        </p:nvSpPr>
        <p:spPr>
          <a:xfrm>
            <a:off x="1028702" y="663930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9053" b="-24720"/>
            </a:stretch>
          </a:blipFill>
        </p:spPr>
      </p:sp>
    </p:spTree>
    <p:extLst>
      <p:ext uri="{BB962C8B-B14F-4D97-AF65-F5344CB8AC3E}">
        <p14:creationId xmlns:p14="http://schemas.microsoft.com/office/powerpoint/2010/main" val="11710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</p:sldLayoutIdLst>
  <p:txStyles>
    <p:titleStyle>
      <a:lvl1pPr algn="l" defTabSz="914445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2603210"/>
            <a:ext cx="8229600" cy="71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467102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700" y="95631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5700" y="95631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95631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1028700" y="1574849"/>
            <a:ext cx="1856645" cy="68071"/>
            <a:chOff x="0" y="0"/>
            <a:chExt cx="488993" cy="17928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7" y="1642920"/>
            <a:ext cx="2758345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4"/>
          <p:cNvSpPr/>
          <p:nvPr userDrawn="1"/>
        </p:nvSpPr>
        <p:spPr>
          <a:xfrm>
            <a:off x="1028701" y="663929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t="-19053" b="-24720"/>
            </a:stretch>
          </a:blipFill>
        </p:spPr>
      </p:sp>
    </p:spTree>
    <p:extLst>
      <p:ext uri="{BB962C8B-B14F-4D97-AF65-F5344CB8AC3E}">
        <p14:creationId xmlns:p14="http://schemas.microsoft.com/office/powerpoint/2010/main" val="256203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phs.org.uk/attachments/download.asp?file=333&amp;type=pdf" TargetMode="Externa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2105" y="6540681"/>
            <a:ext cx="9552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YEAR 10 &amp; 11 PARENT INFORMATION EVENING</a:t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Wednesday 17</a:t>
            </a:r>
            <a:r>
              <a:rPr lang="en-GB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September 2025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060" y="2911252"/>
            <a:ext cx="933399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2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17027" y="812879"/>
            <a:ext cx="5420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School Contacts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912869" y="2091755"/>
            <a:ext cx="4038600" cy="54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u="sng" dirty="0"/>
              <a:t>Pastoral</a:t>
            </a:r>
          </a:p>
          <a:p>
            <a:pPr algn="ctr"/>
            <a:r>
              <a:rPr lang="en-GB" sz="3200" b="1" dirty="0">
                <a:latin typeface="Montserrat Bold" panose="020B0604020202020204" charset="0"/>
              </a:rPr>
              <a:t>Form tutor</a:t>
            </a:r>
          </a:p>
          <a:p>
            <a:pPr algn="ctr"/>
            <a:endParaRPr lang="en-GB" dirty="0"/>
          </a:p>
        </p:txBody>
      </p:sp>
      <p:sp>
        <p:nvSpPr>
          <p:cNvPr id="34" name="Down Arrow 33"/>
          <p:cNvSpPr/>
          <p:nvPr/>
        </p:nvSpPr>
        <p:spPr>
          <a:xfrm>
            <a:off x="4679696" y="3511836"/>
            <a:ext cx="504946" cy="50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912869" y="4255035"/>
            <a:ext cx="4641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n-lt"/>
              </a:rPr>
              <a:t>Deputy Head of Year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16591" y="5703187"/>
            <a:ext cx="293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Head of Year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22620" y="7167934"/>
            <a:ext cx="5065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Assistant Headteacher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4694401" y="6528142"/>
            <a:ext cx="475535" cy="543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>
            <a:off x="4677547" y="7920935"/>
            <a:ext cx="475535" cy="543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2273540" y="8632681"/>
            <a:ext cx="52148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Mr King /Mr Mc Inerney</a:t>
            </a:r>
          </a:p>
          <a:p>
            <a:pPr algn="ctr"/>
            <a:r>
              <a:rPr lang="en-GB" sz="3200" dirty="0">
                <a:latin typeface="+mn-lt"/>
              </a:rPr>
              <a:t>Deputy Headteacher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0177269" y="2091755"/>
            <a:ext cx="4038600" cy="54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u="sng" dirty="0"/>
              <a:t>Academic</a:t>
            </a:r>
          </a:p>
          <a:p>
            <a:pPr algn="ctr"/>
            <a:r>
              <a:rPr lang="en-GB" sz="3200" b="1" dirty="0">
                <a:latin typeface="Montserrat Bold" panose="020B0604020202020204" charset="0"/>
              </a:rPr>
              <a:t>Class teacher</a:t>
            </a:r>
          </a:p>
          <a:p>
            <a:pPr algn="ctr"/>
            <a:endParaRPr lang="en-GB" dirty="0"/>
          </a:p>
        </p:txBody>
      </p:sp>
      <p:sp>
        <p:nvSpPr>
          <p:cNvPr id="43" name="Down Arrow 42"/>
          <p:cNvSpPr/>
          <p:nvPr/>
        </p:nvSpPr>
        <p:spPr>
          <a:xfrm>
            <a:off x="11944096" y="3511836"/>
            <a:ext cx="504946" cy="50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9876062" y="4255034"/>
            <a:ext cx="4613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n-lt"/>
              </a:rPr>
              <a:t>Head of Department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62436" y="6261292"/>
            <a:ext cx="46682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Mr Hogarth</a:t>
            </a:r>
          </a:p>
          <a:p>
            <a:pPr algn="ctr"/>
            <a:r>
              <a:rPr lang="en-GB" sz="3200" dirty="0">
                <a:latin typeface="+mn-lt"/>
              </a:rPr>
              <a:t>Deputy Headteacher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11944096" y="5384111"/>
            <a:ext cx="504946" cy="50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>
            <a:off x="4648136" y="5156762"/>
            <a:ext cx="504946" cy="50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8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ECF96-9E52-D22D-28BD-75BF54B87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CEE59-31DB-4EB3-AA88-BCE322DC41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00DDB-7829-8218-71DD-5FA83F7AE2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BD150-F0B0-A980-7C77-A06F3AB835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57E4FD-D568-1CC2-C45C-2BEA727A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1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14149" y="1332713"/>
            <a:ext cx="8986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Curriculum and Homework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17005" y="7700041"/>
            <a:ext cx="10968024" cy="1354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GB" sz="4000" dirty="0">
                <a:latin typeface="Montserrat Bold" panose="020B0604020202020204" charset="0"/>
              </a:rPr>
              <a:t>Mr Jones, Senior Teacher, Raising Standards and Behaviour Support</a:t>
            </a:r>
            <a:endParaRPr lang="en-GB" sz="4400" dirty="0">
              <a:latin typeface="Montserrat Bold" panose="020B0604020202020204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2139" y="3214902"/>
            <a:ext cx="5136961" cy="34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4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5924" y="942731"/>
            <a:ext cx="80233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/>
              <a:t>The RPHS Curriculum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16361" y="2125566"/>
            <a:ext cx="14942724" cy="685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4000" dirty="0">
                <a:latin typeface="Montserrat Bold" panose="020B0604020202020204" charset="0"/>
              </a:rPr>
              <a:t> </a:t>
            </a: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We are very proud of our broad and balanced curriculum here at Raynes Park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 It is supported by an extensive extra curricular programme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 Our Heads of Department continue to examine their curriculum areas to identify what the essential knowledge and skills to be taught 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 Students are given regular low stakes assessments alongside more formal tests and exams to identify gaps and inform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 Intervention and support is targeted at students where they need it most</a:t>
            </a:r>
          </a:p>
          <a:p>
            <a:endParaRPr lang="en-GB" dirty="0"/>
          </a:p>
        </p:txBody>
      </p:sp>
      <p:sp>
        <p:nvSpPr>
          <p:cNvPr id="2" name="AutoShape 2" descr="https://ukc-powerpoint.officeapps.live.com/pods/GetClipboardImage.ashx?Id=219c6fbd-2a24-4562-90c8-ae1293f49bf1&amp;DC=GUK1&amp;pkey=09f1af47-e4a7-4918-b763-7c479101d3b0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ukc-powerpoint.officeapps.live.com/pods/GetClipboardImage.ashx?Id=97f643b5-3055-44d7-bf07-ac11cf3aa190&amp;DC=GUK1&amp;pkey=994afcb4-6506-4bbb-876e-2325eb3cf3e8&amp;wdwaccluster=GUK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ukc-powerpoint.officeapps.live.com/pods/GetClipboardImage.ashx?Id=3dcf5207-8690-426c-a612-1e005d1a2df6&amp;DC=GUK1&amp;pkey=8116e592-3667-45fb-bd4e-9c10814197e0&amp;wdwaccluster=GUK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kc-powerpoint.officeapps.live.com/pods/GetClipboardImage.ashx?Id=ccbf1029-8414-4339-b1f8-576e5b5a8088&amp;DC=GUK1&amp;pkey=373a9bdd-5dbf-4526-8bbc-7341f4010dde&amp;wdwaccluster=GUK1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1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66DA5-8168-CA18-04F4-FEA799980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6EDC3F7-34E6-7BD7-971B-1C0EA663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13030200" cy="1714500"/>
          </a:xfrm>
        </p:spPr>
        <p:txBody>
          <a:bodyPr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+mn-lt"/>
              </a:rPr>
              <a:t>KS4 (Years 10 &amp; 11) Curriculum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3DBDA0-2779-52DC-BD47-8C96A2A65ECD}"/>
              </a:ext>
            </a:extLst>
          </p:cNvPr>
          <p:cNvGraphicFramePr>
            <a:graphicFrameLocks noGrp="1"/>
          </p:cNvGraphicFramePr>
          <p:nvPr/>
        </p:nvGraphicFramePr>
        <p:xfrm>
          <a:off x="2544529" y="2236375"/>
          <a:ext cx="6804757" cy="6822497"/>
        </p:xfrm>
        <a:graphic>
          <a:graphicData uri="http://schemas.openxmlformats.org/drawingml/2006/table">
            <a:tbl>
              <a:tblPr firstRow="1" firstCol="1" bandRow="1"/>
              <a:tblGrid>
                <a:gridCol w="3218466">
                  <a:extLst>
                    <a:ext uri="{9D8B030D-6E8A-4147-A177-3AD203B41FA5}">
                      <a16:colId xmlns:a16="http://schemas.microsoft.com/office/drawing/2014/main" val="3175976489"/>
                    </a:ext>
                  </a:extLst>
                </a:gridCol>
                <a:gridCol w="1651469">
                  <a:extLst>
                    <a:ext uri="{9D8B030D-6E8A-4147-A177-3AD203B41FA5}">
                      <a16:colId xmlns:a16="http://schemas.microsoft.com/office/drawing/2014/main" val="424680074"/>
                    </a:ext>
                  </a:extLst>
                </a:gridCol>
                <a:gridCol w="1934822">
                  <a:extLst>
                    <a:ext uri="{9D8B030D-6E8A-4147-A177-3AD203B41FA5}">
                      <a16:colId xmlns:a16="http://schemas.microsoft.com/office/drawing/2014/main" val="2488611665"/>
                    </a:ext>
                  </a:extLst>
                </a:gridCol>
              </a:tblGrid>
              <a:tr h="114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Periods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Minutes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02706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656566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917063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022682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PE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72378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 A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050007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 B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537112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 C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466220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 D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19464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Totals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69133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C447650-9AD8-541B-3260-B6D88711A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19052"/>
          <a:stretch>
            <a:fillRect/>
          </a:stretch>
        </p:blipFill>
        <p:spPr bwMode="auto">
          <a:xfrm>
            <a:off x="10118751" y="2980709"/>
            <a:ext cx="5315090" cy="5586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2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0797" y="913703"/>
            <a:ext cx="10865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Curriculum Information Booklets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EEBDE-3502-0AC1-2EF5-347D640A0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529" y="1862814"/>
            <a:ext cx="11637359" cy="76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3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7831" y="942731"/>
            <a:ext cx="7699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Aiming for 5 and above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57054" y="2507703"/>
            <a:ext cx="15612332" cy="7605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3600" dirty="0">
                <a:latin typeface="Montserrat Bold" panose="020B0604020202020204" charset="0"/>
              </a:rPr>
              <a:t> Important to note that a grade 5 is the minimum we need to aim for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>
                <a:latin typeface="Montserrat Bold" panose="020B0604020202020204" charset="0"/>
              </a:rPr>
              <a:t> Students have found themselves in an ‘academic no-man’s land’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>
                <a:latin typeface="Montserrat Bold" panose="020B0604020202020204" charset="0"/>
              </a:rPr>
              <a:t> Have secured a 4, so no need to retake English and Maths, but not enough of an outcome to secure a Level 3 course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>
                <a:latin typeface="Montserrat Bold" panose="020B0604020202020204" charset="0"/>
              </a:rPr>
              <a:t> Just because you pass a GCSE will not entitle you to study it at 6</a:t>
            </a:r>
            <a:r>
              <a:rPr lang="en-GB" sz="3600" baseline="30000" dirty="0">
                <a:latin typeface="Montserrat Bold" panose="020B0604020202020204" charset="0"/>
              </a:rPr>
              <a:t>th</a:t>
            </a:r>
            <a:r>
              <a:rPr lang="en-GB" sz="3600" dirty="0">
                <a:latin typeface="Montserrat Bold" panose="020B0604020202020204" charset="0"/>
              </a:rPr>
              <a:t>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>
                <a:latin typeface="Montserrat Bold" panose="020B0604020202020204" charset="0"/>
              </a:rPr>
              <a:t> Start to plan for post-16 now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>
                <a:latin typeface="Montserrat Bold" panose="020B0604020202020204" charset="0"/>
              </a:rPr>
              <a:t>Entry requirements are readily available so familiarise yourselves and set goals accordingly</a:t>
            </a:r>
          </a:p>
        </p:txBody>
      </p:sp>
      <p:sp>
        <p:nvSpPr>
          <p:cNvPr id="2" name="AutoShape 2" descr="https://ukc-powerpoint.officeapps.live.com/pods/GetClipboardImage.ashx?Id=219c6fbd-2a24-4562-90c8-ae1293f49bf1&amp;DC=GUK1&amp;pkey=09f1af47-e4a7-4918-b763-7c479101d3b0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ukc-powerpoint.officeapps.live.com/pods/GetClipboardImage.ashx?Id=97f643b5-3055-44d7-bf07-ac11cf3aa190&amp;DC=GUK1&amp;pkey=994afcb4-6506-4bbb-876e-2325eb3cf3e8&amp;wdwaccluster=GUK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ukc-powerpoint.officeapps.live.com/pods/GetClipboardImage.ashx?Id=3dcf5207-8690-426c-a612-1e005d1a2df6&amp;DC=GUK1&amp;pkey=8116e592-3667-45fb-bd4e-9c10814197e0&amp;wdwaccluster=GUK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kc-powerpoint.officeapps.live.com/pods/GetClipboardImage.ashx?Id=ccbf1029-8414-4339-b1f8-576e5b5a8088&amp;DC=GUK1&amp;pkey=373a9bdd-5dbf-4526-8bbc-7341f4010dde&amp;wdwaccluster=GUK1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106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219c6fbd-2a24-4562-90c8-ae1293f49bf1&amp;DC=GUK1&amp;pkey=09f1af47-e4a7-4918-b763-7c479101d3b0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ukc-powerpoint.officeapps.live.com/pods/GetClipboardImage.ashx?Id=97f643b5-3055-44d7-bf07-ac11cf3aa190&amp;DC=GUK1&amp;pkey=994afcb4-6506-4bbb-876e-2325eb3cf3e8&amp;wdwaccluster=GUK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ukc-powerpoint.officeapps.live.com/pods/GetClipboardImage.ashx?Id=3dcf5207-8690-426c-a612-1e005d1a2df6&amp;DC=GUK1&amp;pkey=8116e592-3667-45fb-bd4e-9c10814197e0&amp;wdwaccluster=GUK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kc-powerpoint.officeapps.live.com/pods/GetClipboardImage.ashx?Id=ccbf1029-8414-4339-b1f8-576e5b5a8088&amp;DC=GUK1&amp;pkey=373a9bdd-5dbf-4526-8bbc-7341f4010dde&amp;wdwaccluster=GUK1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108357"/>
              </p:ext>
            </p:extLst>
          </p:nvPr>
        </p:nvGraphicFramePr>
        <p:xfrm>
          <a:off x="2057866" y="2630907"/>
          <a:ext cx="14866556" cy="682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3278">
                  <a:extLst>
                    <a:ext uri="{9D8B030D-6E8A-4147-A177-3AD203B41FA5}">
                      <a16:colId xmlns:a16="http://schemas.microsoft.com/office/drawing/2014/main" val="2782221087"/>
                    </a:ext>
                  </a:extLst>
                </a:gridCol>
                <a:gridCol w="7433278">
                  <a:extLst>
                    <a:ext uri="{9D8B030D-6E8A-4147-A177-3AD203B41FA5}">
                      <a16:colId xmlns:a16="http://schemas.microsoft.com/office/drawing/2014/main" val="3547340161"/>
                    </a:ext>
                  </a:extLst>
                </a:gridCol>
              </a:tblGrid>
              <a:tr h="232430">
                <a:tc>
                  <a:txBody>
                    <a:bodyPr/>
                    <a:lstStyle/>
                    <a:p>
                      <a:r>
                        <a:rPr lang="en-GB" sz="2000" dirty="0"/>
                        <a:t>Level</a:t>
                      </a:r>
                      <a:r>
                        <a:rPr lang="en-GB" sz="2000" baseline="0" dirty="0"/>
                        <a:t> 3 Course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Entry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90761"/>
                  </a:ext>
                </a:extLst>
              </a:tr>
              <a:tr h="59299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Geography (A 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Level 6 or above in Geography or equivalent in Maths and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537621"/>
                  </a:ext>
                </a:extLst>
              </a:tr>
              <a:tr h="59299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Psychology (A 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2 Level 6’s in Combined Science/Level 6 or equivalent in Maths and English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90215"/>
                  </a:ext>
                </a:extLst>
              </a:tr>
              <a:tr h="59299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Sociology (A 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Level 6 or above in Sociology or equivalent in Maths and English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653549"/>
                  </a:ext>
                </a:extLst>
              </a:tr>
              <a:tr h="59299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Criminology (WJEC)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5 Level 4-9 including Level 5 or equivalent in English and 4 or equivalent in Maths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66962"/>
                  </a:ext>
                </a:extLst>
              </a:tr>
              <a:tr h="59299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Biology ( A 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Level 6 or above in Biology GCSE or 2 Level 6’s in Combined Science and Level 6 or equivalent in Maths and English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52527"/>
                  </a:ext>
                </a:extLst>
              </a:tr>
              <a:tr h="59299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Business Studies (Cambridge Technicals)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Merit or above in Level 2 Business or Level 4 or equivalent in Maths and English GCSE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511138"/>
                  </a:ext>
                </a:extLst>
              </a:tr>
              <a:tr h="516038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English Literature (A Level)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Level 6 or above in English Literature and/or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67529"/>
                  </a:ext>
                </a:extLst>
              </a:tr>
              <a:tr h="516038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Mathematics (A 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Level 7 or above in Mathematics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56487"/>
                  </a:ext>
                </a:extLst>
              </a:tr>
              <a:tr h="59299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History (A 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</a:rPr>
                        <a:t>Level 6 or above in History or equivalent in Maths and English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22669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057866" y="1526951"/>
            <a:ext cx="11978975" cy="71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9600" kern="1200">
                <a:solidFill>
                  <a:srgbClr val="0083C7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tx1"/>
                </a:solidFill>
                <a:latin typeface="+mn-lt"/>
              </a:rPr>
              <a:t>Course Requirements RPHS 6</a:t>
            </a:r>
            <a:r>
              <a:rPr lang="en-GB" sz="4800" b="1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GB" sz="4800" b="1" dirty="0">
                <a:solidFill>
                  <a:schemeClr val="tx1"/>
                </a:solidFill>
                <a:latin typeface="+mn-lt"/>
              </a:rPr>
              <a:t> Form</a:t>
            </a:r>
          </a:p>
        </p:txBody>
      </p:sp>
    </p:spTree>
    <p:extLst>
      <p:ext uri="{BB962C8B-B14F-4D97-AF65-F5344CB8AC3E}">
        <p14:creationId xmlns:p14="http://schemas.microsoft.com/office/powerpoint/2010/main" val="155782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70398" y="710503"/>
            <a:ext cx="89033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Assessment and Reporting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9372" y="1754138"/>
            <a:ext cx="9144000" cy="80945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/>
              <a:t> Regular Report Cards – x3 (one per term)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/>
              <a:t> Academic Progress and Attitude to Learning – L.E.A.R.N.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/>
              <a:t> Attitude to Learning is Assessed for both School Work and Homework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/>
              <a:t> House Points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/>
              <a:t> Attendance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/>
              <a:t> Punctuality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/>
              <a:t> Subject / Parents Evenings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/>
              <a:t> Academic Target Setting and Review days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053661"/>
              </p:ext>
            </p:extLst>
          </p:nvPr>
        </p:nvGraphicFramePr>
        <p:xfrm>
          <a:off x="12305297" y="2461749"/>
          <a:ext cx="5091179" cy="7204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49" imgH="8020004" progId="AcroExch.Document.DC">
                  <p:embed/>
                </p:oleObj>
              </mc:Choice>
              <mc:Fallback>
                <p:oleObj name="Acrobat Document" r:id="rId2" imgW="5667149" imgH="8020004" progId="AcroExch.Document.DC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05297" y="2461749"/>
                        <a:ext cx="5091179" cy="7204765"/>
                      </a:xfrm>
                      <a:prstGeom prst="rect">
                        <a:avLst/>
                      </a:prstGeom>
                      <a:ln w="38100">
                        <a:solidFill>
                          <a:srgbClr val="1D9ED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23" descr="https://ukc-powerpoint.officeapps.live.com/pods/GetClipboardImage.ashx?Id=97f643b5-3055-44d7-bf07-ac11cf3aa190&amp;DC=GUK1&amp;pkey=994afcb4-6506-4bbb-876e-2325eb3cf3e8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67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61298"/>
              </p:ext>
            </p:extLst>
          </p:nvPr>
        </p:nvGraphicFramePr>
        <p:xfrm>
          <a:off x="2096525" y="533399"/>
          <a:ext cx="7381304" cy="9182100"/>
        </p:xfrm>
        <a:graphic>
          <a:graphicData uri="http://schemas.openxmlformats.org/drawingml/2006/table">
            <a:tbl>
              <a:tblPr firstRow="1" firstCol="1" bandRow="1"/>
              <a:tblGrid>
                <a:gridCol w="554070">
                  <a:extLst>
                    <a:ext uri="{9D8B030D-6E8A-4147-A177-3AD203B41FA5}">
                      <a16:colId xmlns:a16="http://schemas.microsoft.com/office/drawing/2014/main" val="988007564"/>
                    </a:ext>
                  </a:extLst>
                </a:gridCol>
                <a:gridCol w="1387164">
                  <a:extLst>
                    <a:ext uri="{9D8B030D-6E8A-4147-A177-3AD203B41FA5}">
                      <a16:colId xmlns:a16="http://schemas.microsoft.com/office/drawing/2014/main" val="1750341354"/>
                    </a:ext>
                  </a:extLst>
                </a:gridCol>
                <a:gridCol w="5440070">
                  <a:extLst>
                    <a:ext uri="{9D8B030D-6E8A-4147-A177-3AD203B41FA5}">
                      <a16:colId xmlns:a16="http://schemas.microsoft.com/office/drawing/2014/main" val="2757991989"/>
                    </a:ext>
                  </a:extLst>
                </a:gridCol>
              </a:tblGrid>
              <a:tr h="198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A86ED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A86ED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Exceptional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Learner is highly self-motivated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Excellent co-operation and awareness of others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Respectful of others and voluntarily assists them when it is required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Work is completed to a standard far exceeding expected ability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Always on time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Meets all deadlines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23222"/>
                  </a:ext>
                </a:extLst>
              </a:tr>
              <a:tr h="177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76923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76923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Exceeding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Expected effort always exceeded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Always co-operative with staff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Always respectful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Work is complete to a standard exceeding expected ability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Always on time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Meets all deadlines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47893"/>
                  </a:ext>
                </a:extLst>
              </a:tr>
              <a:tr h="167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 Expected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Allows teaching to take place uninterrupted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Makes expected effort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Co-operates quickly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Respectful of others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Completes work to a standard in line with expected ability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Completes work on time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44717"/>
                  </a:ext>
                </a:extLst>
              </a:tr>
              <a:tr h="2147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Below Expectations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Due to one or more of the following;</a:t>
                      </a:r>
                      <a:endParaRPr lang="en-GB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Occasional low level disruption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Effort can be inconsistent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Variable engagement in learning activities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Slow to co-operate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Can be late to lessons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Working at a standard below ability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Sometimes fails to meet deadlines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57753"/>
                  </a:ext>
                </a:extLst>
              </a:tr>
              <a:tr h="1603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Needs to Improve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Frequent disruption to lessons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Minimum effort made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Disengaged from learning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Lacks co-operation and / or Often disrespectful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Frequently late to lessons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Working at a standard far below expected ability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Fails to meet deadlines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02669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16200000">
            <a:off x="7675474" y="4408879"/>
            <a:ext cx="8679018" cy="146586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5400000">
            <a:off x="13386245" y="2602133"/>
            <a:ext cx="3653823" cy="4495056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9600" kern="1200">
                <a:solidFill>
                  <a:srgbClr val="0083C7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800" b="1" u="sng" dirty="0"/>
              <a:t>Attitude to</a:t>
            </a:r>
            <a:br>
              <a:rPr lang="en-GB" altLang="en-US" sz="4800" b="1" u="sng" dirty="0"/>
            </a:br>
            <a:r>
              <a:rPr lang="en-GB" altLang="en-US" sz="4800" b="1" u="sng" dirty="0"/>
              <a:t>L.E.A.R.N. </a:t>
            </a:r>
            <a:r>
              <a:rPr lang="en-GB" altLang="en-US" sz="4800" b="1" u="sng" dirty="0" err="1"/>
              <a:t>ing</a:t>
            </a:r>
            <a:endParaRPr lang="en-GB" alt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93029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005943" y="947950"/>
            <a:ext cx="10175675" cy="959709"/>
          </a:xfrm>
        </p:spPr>
        <p:txBody>
          <a:bodyPr/>
          <a:lstStyle/>
          <a:p>
            <a:pPr algn="ctr"/>
            <a:r>
              <a:rPr lang="en-GB" sz="6000" dirty="0">
                <a:latin typeface="Montserrat Bold" panose="020B0604020202020204" charset="0"/>
              </a:rPr>
              <a:t>Attendance, Progress and Standards</a:t>
            </a:r>
          </a:p>
          <a:p>
            <a:pPr algn="ctr"/>
            <a:endParaRPr lang="en-GB" sz="3600" dirty="0"/>
          </a:p>
        </p:txBody>
      </p:sp>
      <p:sp>
        <p:nvSpPr>
          <p:cNvPr id="17" name="Rectangle 16"/>
          <p:cNvSpPr/>
          <p:nvPr/>
        </p:nvSpPr>
        <p:spPr>
          <a:xfrm>
            <a:off x="5315811" y="7913765"/>
            <a:ext cx="9105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Mr Mc Inerney, Deputy </a:t>
            </a:r>
            <a:r>
              <a:rPr lang="en-GB" sz="3600" dirty="0" err="1"/>
              <a:t>Headteacher</a:t>
            </a:r>
            <a:r>
              <a:rPr lang="en-GB" sz="3600" dirty="0"/>
              <a:t>, Raising Standards: Behaviour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9979" y="3976070"/>
            <a:ext cx="4576354" cy="30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15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1627431" y="2353184"/>
            <a:ext cx="7218530" cy="6334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3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Montserrat Bold" panose="020B0604020202020204" charset="0"/>
              </a:rPr>
              <a:t>Students will get a copy of their own subject specific 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Montserrat Bold" panose="020B0604020202020204" charset="0"/>
              </a:rPr>
              <a:t>Question level/AO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Montserrat Bold" panose="020B0604020202020204" charset="0"/>
              </a:rPr>
              <a:t>Clearly shows gaps in learning, proximity to grade boundaries and areas to consolidate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Montserrat Bold" panose="020B0604020202020204" charset="0"/>
              </a:rPr>
              <a:t>Teachers to use these reports to tailor intervention and strategies to support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Montserrat Bold" panose="020B0604020202020204" charset="0"/>
              </a:rPr>
              <a:t>Talk through these reports as a family so you know exactly how your child is performing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  <a:latin typeface="Montserrat Bold" panose="020B060402020202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184" y="2539595"/>
            <a:ext cx="4168009" cy="3414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184" y="6104273"/>
            <a:ext cx="4163899" cy="3613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9529" y="2617462"/>
            <a:ext cx="4249964" cy="7099865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4022851" y="883737"/>
            <a:ext cx="8229600" cy="617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9600" kern="1200">
                <a:solidFill>
                  <a:srgbClr val="0083C7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tx1"/>
                </a:solidFill>
                <a:latin typeface="+mn-lt"/>
              </a:rPr>
              <a:t>Pupil Progress</a:t>
            </a:r>
          </a:p>
        </p:txBody>
      </p:sp>
    </p:spTree>
    <p:extLst>
      <p:ext uri="{BB962C8B-B14F-4D97-AF65-F5344CB8AC3E}">
        <p14:creationId xmlns:p14="http://schemas.microsoft.com/office/powerpoint/2010/main" val="140035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49674" y="504288"/>
            <a:ext cx="7659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/>
              <a:t>Homework – Satchel 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4613" y="2491117"/>
            <a:ext cx="960845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All homework is communicated via Satchel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This can be tracked using the App or via the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Some subjects use other online platforms too: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200" dirty="0"/>
              <a:t>English – </a:t>
            </a:r>
            <a:r>
              <a:rPr lang="en-GB" sz="3200" dirty="0" err="1"/>
              <a:t>Educake</a:t>
            </a:r>
            <a:endParaRPr lang="en-GB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200" dirty="0"/>
              <a:t>Science – </a:t>
            </a:r>
            <a:r>
              <a:rPr lang="en-GB" sz="3200" dirty="0" err="1"/>
              <a:t>Educake</a:t>
            </a:r>
            <a:endParaRPr lang="en-GB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200" dirty="0"/>
              <a:t>Maths – </a:t>
            </a:r>
            <a:r>
              <a:rPr lang="en-GB" sz="3200" dirty="0" err="1"/>
              <a:t>Sparxx</a:t>
            </a:r>
            <a:r>
              <a:rPr lang="en-GB" sz="3200" dirty="0"/>
              <a:t> Maths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Just as important as classwork to consolidate learning, practice skills and to apply knowledge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alt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540" y="5334878"/>
            <a:ext cx="4031831" cy="40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07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7804" y="624064"/>
            <a:ext cx="8029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RPHS Super Curriculum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6125" y="2169154"/>
            <a:ext cx="867372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</a:t>
            </a:r>
            <a:r>
              <a:rPr lang="en-GB" sz="3600" dirty="0"/>
              <a:t>Designed to inspire curiosity and deepen students’  understanding of their subjects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 Foster a love of learning outside of the classroom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600" dirty="0"/>
              <a:t> Wide range of self-directed tasks which link to and expand on our regular curriculum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600" dirty="0"/>
              <a:t> Activities encourage students to think critically, creatively and independently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600" dirty="0"/>
              <a:t> Broaden students’ understanding of the cultural and academic context of their subjects</a:t>
            </a: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236" y="7085475"/>
            <a:ext cx="3433921" cy="2822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6255" y="2716388"/>
            <a:ext cx="5923129" cy="40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49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51" y="2213810"/>
            <a:ext cx="15867661" cy="77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72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3159" y="743940"/>
            <a:ext cx="13435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RPHS Super Curriculum Key Information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6125" y="2169154"/>
            <a:ext cx="8673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Access via our school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200" dirty="0"/>
              <a:t> Useful information via additional web links as outlined below</a:t>
            </a: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296" y="7303839"/>
            <a:ext cx="3433921" cy="282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125" y="3861643"/>
            <a:ext cx="13259368" cy="3442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24" y="7562552"/>
            <a:ext cx="9234905" cy="20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02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8568" y="1392674"/>
            <a:ext cx="6805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RSHE+C and Careers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62762" y="7939884"/>
            <a:ext cx="10968024" cy="1354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"/>
            <a:r>
              <a:rPr lang="en-GB" sz="4000" dirty="0">
                <a:latin typeface="Montserrat Bold" panose="020B0604020202020204" charset="0"/>
              </a:rPr>
              <a:t>Mr McCurdy, Assistant </a:t>
            </a:r>
            <a:r>
              <a:rPr lang="en-GB" sz="4000" dirty="0" err="1">
                <a:latin typeface="Montserrat Bold" panose="020B0604020202020204" charset="0"/>
              </a:rPr>
              <a:t>Headteacher</a:t>
            </a:r>
            <a:r>
              <a:rPr lang="en-GB" sz="4000" dirty="0">
                <a:latin typeface="Montserrat Bold" panose="020B0604020202020204" charset="0"/>
              </a:rPr>
              <a:t>, Raising Standards: Post 16</a:t>
            </a:r>
            <a:endParaRPr lang="en-GB" sz="4400" dirty="0">
              <a:latin typeface="Montserrat Bold" panose="020B060402020202020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69" y="2346055"/>
            <a:ext cx="5471444" cy="54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22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14935" y="1377684"/>
            <a:ext cx="10565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Why RSHE+C Matters in Schools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36479-C4B3-7242-D211-A98EFB350F01}"/>
              </a:ext>
            </a:extLst>
          </p:cNvPr>
          <p:cNvSpPr txBox="1"/>
          <p:nvPr/>
        </p:nvSpPr>
        <p:spPr>
          <a:xfrm>
            <a:off x="2645209" y="2686952"/>
            <a:ext cx="5329558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ea typeface="Calibri"/>
                <a:cs typeface="Arial"/>
              </a:rPr>
              <a:t>Develop life skills and knowledge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ea typeface="Calibri"/>
                <a:cs typeface="Arial"/>
              </a:rPr>
              <a:t>Safety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7F341-507D-3A68-BD89-525E82D1BB92}"/>
              </a:ext>
            </a:extLst>
          </p:cNvPr>
          <p:cNvSpPr txBox="1"/>
          <p:nvPr/>
        </p:nvSpPr>
        <p:spPr>
          <a:xfrm>
            <a:off x="10611948" y="2686952"/>
            <a:ext cx="4408196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ea typeface="Calibri"/>
                <a:cs typeface="Arial"/>
              </a:rPr>
              <a:t>A safe space to talk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ea typeface="Calibri"/>
                <a:cs typeface="Arial"/>
              </a:rPr>
              <a:t>School culture and behaviour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00" y="3848302"/>
            <a:ext cx="4386673" cy="1929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83" y="7088157"/>
            <a:ext cx="3503084" cy="2802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001" y="3269413"/>
            <a:ext cx="2800647" cy="2800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3732" y="7766587"/>
            <a:ext cx="3086592" cy="2124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6103" y="7689041"/>
            <a:ext cx="3311965" cy="2279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5499" y="7618009"/>
            <a:ext cx="3302501" cy="227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62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73681" y="1134140"/>
            <a:ext cx="89386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Statutory Requirements in </a:t>
            </a:r>
          </a:p>
          <a:p>
            <a:pPr algn="ctr"/>
            <a:r>
              <a:rPr lang="en-GB" sz="4800" dirty="0"/>
              <a:t>Secondary 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385B2-37B4-E967-5117-80B2FC91F651}"/>
              </a:ext>
            </a:extLst>
          </p:cNvPr>
          <p:cNvSpPr txBox="1"/>
          <p:nvPr/>
        </p:nvSpPr>
        <p:spPr>
          <a:xfrm>
            <a:off x="2380747" y="3006205"/>
            <a:ext cx="649978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328930">
              <a:buFont typeface="Wingdings"/>
              <a:buChar char="§"/>
            </a:pPr>
            <a:r>
              <a:rPr lang="en-GB" sz="2400" dirty="0">
                <a:ea typeface="Calibri"/>
                <a:cs typeface="Arial"/>
              </a:rPr>
              <a:t>From 2020, Relationships and sex Education became </a:t>
            </a:r>
            <a:r>
              <a:rPr lang="en-GB" sz="2400" b="1" dirty="0">
                <a:ea typeface="Calibri"/>
                <a:cs typeface="Arial"/>
              </a:rPr>
              <a:t>compulsory in all secondary schools </a:t>
            </a:r>
            <a:endParaRPr lang="en-US" sz="2400" b="1" dirty="0">
              <a:ea typeface="Calibri"/>
              <a:cs typeface="Arial"/>
            </a:endParaRPr>
          </a:p>
          <a:p>
            <a:pPr marL="128270"/>
            <a:endParaRPr lang="en-GB" sz="2400" dirty="0">
              <a:ea typeface="Calibri"/>
            </a:endParaRPr>
          </a:p>
          <a:p>
            <a:pPr marL="457200" indent="-328930">
              <a:buFont typeface="Wingdings"/>
              <a:buChar char="§"/>
            </a:pPr>
            <a:r>
              <a:rPr lang="en-GB" sz="2400" dirty="0">
                <a:ea typeface="Calibri"/>
                <a:cs typeface="Arial"/>
              </a:rPr>
              <a:t>A new focus in the requirements was on supporting young people to have healthy and consensual relationships (previously, only sex education was compulsory and was covered mainly in Science)</a:t>
            </a:r>
          </a:p>
          <a:p>
            <a:pPr marL="457200" indent="-328930">
              <a:buFont typeface="Wingdings"/>
              <a:buChar char="§"/>
            </a:pPr>
            <a:endParaRPr lang="en-GB" sz="2400" dirty="0">
              <a:ea typeface="Calibri"/>
              <a:cs typeface="Arial"/>
            </a:endParaRPr>
          </a:p>
          <a:p>
            <a:pPr marL="457200" indent="-328930">
              <a:buFont typeface="Wingdings"/>
              <a:buChar char="§"/>
            </a:pPr>
            <a:r>
              <a:rPr lang="en-GB" sz="2400" b="1" dirty="0">
                <a:ea typeface="Calibri"/>
                <a:cs typeface="Arial"/>
              </a:rPr>
              <a:t>New research shows just how widespread exposure to misogyny or harmful online content has become</a:t>
            </a:r>
            <a:endParaRPr lang="en-GB" dirty="0">
              <a:latin typeface="Calibri"/>
              <a:ea typeface="Calibri"/>
              <a:cs typeface="Arial"/>
            </a:endParaRPr>
          </a:p>
        </p:txBody>
      </p:sp>
      <p:pic>
        <p:nvPicPr>
          <p:cNvPr id="10" name="Content Placeholder 8" descr="A white paper with blue text&#10;&#10;AI-generated content may be incorrect.">
            <a:extLst>
              <a:ext uri="{FF2B5EF4-FFF2-40B4-BE49-F238E27FC236}">
                <a16:creationId xmlns:a16="http://schemas.microsoft.com/office/drawing/2014/main" id="{CE10105D-B137-AEC9-7BD2-F0ADE3D66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65587" y="2703800"/>
            <a:ext cx="4732036" cy="657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735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3740" y="1117292"/>
            <a:ext cx="89386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Statutory Requirements in </a:t>
            </a:r>
          </a:p>
          <a:p>
            <a:pPr algn="ctr"/>
            <a:r>
              <a:rPr lang="en-GB" sz="4800" dirty="0"/>
              <a:t>Secondary Education</a:t>
            </a:r>
          </a:p>
        </p:txBody>
      </p:sp>
      <p:pic>
        <p:nvPicPr>
          <p:cNvPr id="6" name="Content Placeholder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280EB7E-0D14-B2E8-DC24-248736407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96360" y="3160447"/>
            <a:ext cx="13955829" cy="611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01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12636" y="1102301"/>
            <a:ext cx="4919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Areas of Focus</a:t>
            </a:r>
          </a:p>
        </p:txBody>
      </p:sp>
      <p:pic>
        <p:nvPicPr>
          <p:cNvPr id="4" name="Content Placeholder 3" descr="A screenshot of a phone&#10;&#10;AI-generated content may be incorrect.">
            <a:extLst>
              <a:ext uri="{FF2B5EF4-FFF2-40B4-BE49-F238E27FC236}">
                <a16:creationId xmlns:a16="http://schemas.microsoft.com/office/drawing/2014/main" id="{8338BF5D-175A-07DB-EAE1-D68C1582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83445" y="2433689"/>
            <a:ext cx="13528706" cy="64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0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713335" y="1057678"/>
            <a:ext cx="10175675" cy="9597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sz="6000" dirty="0">
                <a:latin typeface="Montserrat Bold"/>
              </a:rPr>
              <a:t>Key Year 10 &amp; 11 Staff</a:t>
            </a:r>
          </a:p>
          <a:p>
            <a:pPr algn="ctr"/>
            <a:endParaRPr lang="en-GB" sz="3600" dirty="0"/>
          </a:p>
        </p:txBody>
      </p:sp>
      <p:sp>
        <p:nvSpPr>
          <p:cNvPr id="14" name="Rectangle 13"/>
          <p:cNvSpPr/>
          <p:nvPr/>
        </p:nvSpPr>
        <p:spPr>
          <a:xfrm>
            <a:off x="3562984" y="5008467"/>
            <a:ext cx="4572000" cy="83099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Ms Clark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Head of Year 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17010" y="5008466"/>
            <a:ext cx="4572000" cy="83099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Mr Arnot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Head of Year 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06" y="2017387"/>
            <a:ext cx="1913430" cy="2862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20" y="2017387"/>
            <a:ext cx="1870892" cy="2816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69" y="5839464"/>
            <a:ext cx="1913430" cy="2862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95" y="5793945"/>
            <a:ext cx="1913429" cy="28623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7474" y="8830544"/>
            <a:ext cx="4572000" cy="83099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Ms Thumwood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Deputy Head of Year 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48759" y="8701830"/>
            <a:ext cx="4572000" cy="83099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Mr Forrester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Deputy Head of Year 11</a:t>
            </a:r>
          </a:p>
        </p:txBody>
      </p:sp>
    </p:spTree>
    <p:extLst>
      <p:ext uri="{BB962C8B-B14F-4D97-AF65-F5344CB8AC3E}">
        <p14:creationId xmlns:p14="http://schemas.microsoft.com/office/powerpoint/2010/main" val="2288183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7306" y="1102301"/>
            <a:ext cx="5490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RPHS Resources</a:t>
            </a:r>
          </a:p>
        </p:txBody>
      </p:sp>
      <p:pic>
        <p:nvPicPr>
          <p:cNvPr id="6" name="Content Placeholder 3" descr="A black background with green text&#10;&#10;AI-generated content may be incorrect.">
            <a:extLst>
              <a:ext uri="{FF2B5EF4-FFF2-40B4-BE49-F238E27FC236}">
                <a16:creationId xmlns:a16="http://schemas.microsoft.com/office/drawing/2014/main" id="{A5E848FC-18D3-7D2A-A787-7D3C8DD1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3888" y="2719683"/>
            <a:ext cx="13940652" cy="643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63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8285D20-1D85-D57F-429D-5DDE6385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54" r="-129" b="-358"/>
          <a:stretch>
            <a:fillRect/>
          </a:stretch>
        </p:blipFill>
        <p:spPr bwMode="auto">
          <a:xfrm>
            <a:off x="2507277" y="3278980"/>
            <a:ext cx="14207460" cy="435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99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8568" y="1392674"/>
            <a:ext cx="7019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Age Appropriateness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9D69E-F820-0F7B-3AC8-C61C341ED772}"/>
              </a:ext>
            </a:extLst>
          </p:cNvPr>
          <p:cNvSpPr txBox="1"/>
          <p:nvPr/>
        </p:nvSpPr>
        <p:spPr>
          <a:xfrm>
            <a:off x="2181497" y="2902956"/>
            <a:ext cx="1521822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ea typeface="Calibri"/>
                <a:cs typeface="Arial"/>
              </a:rPr>
              <a:t>We are sensitive in our approach in teaching topics at a time that will most benefit the safety and development your child. </a:t>
            </a:r>
          </a:p>
          <a:p>
            <a:endParaRPr lang="en-GB" sz="3200" dirty="0"/>
          </a:p>
          <a:p>
            <a:pPr marL="603885" indent="-457200">
              <a:buFont typeface="Wingdings" panose="05000000000000000000" pitchFamily="2" charset="2"/>
              <a:buChar char="§"/>
            </a:pPr>
            <a:r>
              <a:rPr lang="en-GB" sz="3200" dirty="0">
                <a:ea typeface="Calibri"/>
                <a:cs typeface="Arial"/>
              </a:rPr>
              <a:t>The influence of other people including friends and older siblings </a:t>
            </a:r>
          </a:p>
          <a:p>
            <a:pPr marL="603885" indent="-457200">
              <a:buFont typeface="Wingdings" panose="05000000000000000000" pitchFamily="2" charset="2"/>
              <a:buChar char="§"/>
            </a:pPr>
            <a:r>
              <a:rPr lang="en-GB" sz="3200" dirty="0">
                <a:ea typeface="Calibri"/>
                <a:cs typeface="Arial"/>
              </a:rPr>
              <a:t>Access to technology and the world of adult focussed content it opens up</a:t>
            </a:r>
          </a:p>
          <a:p>
            <a:pPr marL="603885" indent="-457200">
              <a:buFont typeface="Wingdings" panose="05000000000000000000" pitchFamily="2" charset="2"/>
              <a:buChar char="§"/>
            </a:pPr>
            <a:r>
              <a:rPr lang="en-GB" sz="3200" dirty="0">
                <a:ea typeface="Calibri"/>
                <a:cs typeface="Arial"/>
              </a:rPr>
              <a:t>Spiralled curriculum </a:t>
            </a:r>
          </a:p>
          <a:p>
            <a:pPr marL="603885" indent="-457200">
              <a:buFont typeface="Wingdings" panose="05000000000000000000" pitchFamily="2" charset="2"/>
              <a:buChar char="§"/>
            </a:pPr>
            <a:r>
              <a:rPr lang="en-GB" sz="3200" dirty="0">
                <a:ea typeface="Calibri"/>
                <a:cs typeface="Arial"/>
              </a:rPr>
              <a:t>SEND</a:t>
            </a:r>
          </a:p>
          <a:p>
            <a:pPr marL="603885" indent="-457200">
              <a:buFont typeface="Wingdings" panose="05000000000000000000" pitchFamily="2" charset="2"/>
              <a:buChar char="§"/>
            </a:pPr>
            <a:r>
              <a:rPr lang="en-GB" sz="3200" dirty="0" err="1">
                <a:ea typeface="Calibri"/>
                <a:cs typeface="Arial"/>
              </a:rPr>
              <a:t>Neurodivergence</a:t>
            </a:r>
            <a:endParaRPr lang="en-GB" sz="3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182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99287" y="819236"/>
            <a:ext cx="95606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How to Support your Child in their </a:t>
            </a:r>
          </a:p>
          <a:p>
            <a:pPr algn="ctr"/>
            <a:r>
              <a:rPr lang="en-GB" sz="4000" dirty="0"/>
              <a:t>RSE Journey</a:t>
            </a:r>
          </a:p>
          <a:p>
            <a:pPr algn="ctr"/>
            <a:r>
              <a:rPr lang="en-GB" sz="4000" dirty="0"/>
              <a:t>*Our Recommendations*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513F8-23ED-333C-A2D6-B45E46B49C85}"/>
              </a:ext>
            </a:extLst>
          </p:cNvPr>
          <p:cNvSpPr txBox="1"/>
          <p:nvPr/>
        </p:nvSpPr>
        <p:spPr>
          <a:xfrm>
            <a:off x="2298742" y="3392024"/>
            <a:ext cx="14710869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320040">
              <a:buFont typeface="Wingdings" panose="05000000000000000000" pitchFamily="2" charset="2"/>
              <a:buChar char="§"/>
            </a:pPr>
            <a:r>
              <a:rPr lang="en-GB" sz="2800" u="sng" dirty="0"/>
              <a:t>Celebrate</a:t>
            </a:r>
            <a:r>
              <a:rPr lang="en-GB" sz="2800" dirty="0"/>
              <a:t> individual differences to promote a greater sense of belonging for everyone in society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594360" indent="-457200">
              <a:buFont typeface="Wingdings" panose="05000000000000000000" pitchFamily="2" charset="2"/>
              <a:buChar char="§"/>
            </a:pPr>
            <a:r>
              <a:rPr lang="en-GB" sz="2800" u="sng" dirty="0"/>
              <a:t>Talk</a:t>
            </a:r>
            <a:r>
              <a:rPr lang="en-GB" sz="2800" dirty="0"/>
              <a:t> openly with your child to model confidence in discussing tricky topics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594360" indent="-457200">
              <a:buFont typeface="Wingdings" panose="05000000000000000000" pitchFamily="2" charset="2"/>
              <a:buChar char="§"/>
            </a:pPr>
            <a:r>
              <a:rPr lang="en-GB" sz="2800" u="sng" dirty="0"/>
              <a:t>Listen</a:t>
            </a:r>
            <a:r>
              <a:rPr lang="en-GB" sz="2800" dirty="0"/>
              <a:t> to your child without judgement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594360" indent="-457200">
              <a:buFont typeface="Wingdings" panose="05000000000000000000" pitchFamily="2" charset="2"/>
              <a:buChar char="§"/>
            </a:pPr>
            <a:r>
              <a:rPr lang="en-GB" sz="2800" u="sng" dirty="0"/>
              <a:t>Engage</a:t>
            </a:r>
            <a:r>
              <a:rPr lang="en-GB" sz="2800" dirty="0"/>
              <a:t> with the school’s parent consultations about RSE topics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594360" indent="-457200">
              <a:buFont typeface="Wingdings" panose="05000000000000000000" pitchFamily="2" charset="2"/>
              <a:buChar char="§"/>
            </a:pPr>
            <a:r>
              <a:rPr lang="en-GB" sz="2800" u="sng" dirty="0"/>
              <a:t>Stay up to date </a:t>
            </a:r>
            <a:r>
              <a:rPr lang="en-GB" sz="2800" dirty="0"/>
              <a:t>with what is being taught and when so you can follow up on these topics at home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594360" indent="-457200">
              <a:buFont typeface="Wingdings" panose="05000000000000000000" pitchFamily="2" charset="2"/>
              <a:buChar char="§"/>
            </a:pPr>
            <a:r>
              <a:rPr lang="en-GB" sz="2800" u="sng" dirty="0"/>
              <a:t>Ask for support </a:t>
            </a:r>
            <a:r>
              <a:rPr lang="en-GB" sz="2800" dirty="0"/>
              <a:t>if you need it - you are not expected to know everything!</a:t>
            </a:r>
          </a:p>
        </p:txBody>
      </p:sp>
    </p:spTree>
    <p:extLst>
      <p:ext uri="{BB962C8B-B14F-4D97-AF65-F5344CB8AC3E}">
        <p14:creationId xmlns:p14="http://schemas.microsoft.com/office/powerpoint/2010/main" val="3753712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19210" y="819236"/>
            <a:ext cx="4520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New Updates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1141B0-6E33-6C77-5AF8-812591ADD7CD}"/>
              </a:ext>
            </a:extLst>
          </p:cNvPr>
          <p:cNvSpPr txBox="1">
            <a:spLocks/>
          </p:cNvSpPr>
          <p:nvPr/>
        </p:nvSpPr>
        <p:spPr>
          <a:xfrm>
            <a:off x="2271009" y="2190812"/>
            <a:ext cx="154160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Why?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Children are increasingly exposed to harmful content online, including misogynistic attitudes and unhealthy views about relationships. 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  <a:p>
            <a:r>
              <a:rPr lang="en-GB" sz="32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What?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In secondary school, all students learn about consent, and lessons focus on helping teenagers understand consent as well as kindness and respect as they’re getting ready for more intimate relationships.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Students will learn to identify positive role models and understand how to challenge harmful attitudes they might encounter online. </a:t>
            </a:r>
          </a:p>
          <a:p>
            <a:r>
              <a:rPr lang="en-GB" sz="32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How?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Teachers will receive proper training to handle these sensitive topics effectively. </a:t>
            </a:r>
            <a:endParaRPr lang="en-GB" sz="1800" dirty="0">
              <a:solidFill>
                <a:srgbClr val="0B0C0C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499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8568" y="1392674"/>
            <a:ext cx="5783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Ongoing Support</a:t>
            </a:r>
          </a:p>
        </p:txBody>
      </p:sp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8712C17-1F66-7BEB-48B0-BABCB984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133" y="2223671"/>
            <a:ext cx="3585182" cy="3585182"/>
          </a:xfrm>
          <a:prstGeom prst="rect">
            <a:avLst/>
          </a:prstGeom>
        </p:spPr>
      </p:pic>
      <p:pic>
        <p:nvPicPr>
          <p:cNvPr id="8" name="Picture 7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21605AB5-E505-8A20-4FD5-28B67852C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856" y="2638816"/>
            <a:ext cx="2446370" cy="3170037"/>
          </a:xfrm>
          <a:prstGeom prst="rect">
            <a:avLst/>
          </a:prstGeom>
        </p:spPr>
      </p:pic>
      <p:pic>
        <p:nvPicPr>
          <p:cNvPr id="9" name="Picture 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2C55705-4775-8013-44E9-EB363B1F3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169" y="2626557"/>
            <a:ext cx="2383378" cy="30871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F5B09A-EBB8-62EC-0990-250FEA4B1EAA}"/>
              </a:ext>
            </a:extLst>
          </p:cNvPr>
          <p:cNvSpPr txBox="1"/>
          <p:nvPr/>
        </p:nvSpPr>
        <p:spPr>
          <a:xfrm>
            <a:off x="3106849" y="6023812"/>
            <a:ext cx="3057750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ea typeface="Calibri"/>
                <a:cs typeface="Arial"/>
              </a:rPr>
              <a:t>Mr McCurdy </a:t>
            </a:r>
          </a:p>
          <a:p>
            <a:pPr algn="ctr"/>
            <a:r>
              <a:rPr lang="en-GB" sz="2400" dirty="0">
                <a:ea typeface="Calibri"/>
                <a:cs typeface="Arial"/>
              </a:rPr>
              <a:t>Assistant Headteacher: PD</a:t>
            </a:r>
          </a:p>
          <a:p>
            <a:pPr algn="ctr"/>
            <a:endParaRPr lang="en-GB" sz="3200" dirty="0">
              <a:ea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5B09A-EBB8-62EC-0990-250FEA4B1EAA}"/>
              </a:ext>
            </a:extLst>
          </p:cNvPr>
          <p:cNvSpPr txBox="1"/>
          <p:nvPr/>
        </p:nvSpPr>
        <p:spPr>
          <a:xfrm>
            <a:off x="7501121" y="5914361"/>
            <a:ext cx="339366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ea typeface="Calibri"/>
                <a:cs typeface="Arial"/>
              </a:rPr>
              <a:t>Miss Yusuf</a:t>
            </a:r>
          </a:p>
          <a:p>
            <a:pPr algn="ctr"/>
            <a:r>
              <a:rPr lang="en-GB" sz="2400" dirty="0">
                <a:ea typeface="Calibri"/>
                <a:cs typeface="Arial"/>
              </a:rPr>
              <a:t>Wellbeing Manager</a:t>
            </a:r>
          </a:p>
          <a:p>
            <a:pPr algn="ctr"/>
            <a:endParaRPr lang="en-GB" sz="3200" dirty="0">
              <a:ea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5B09A-EBB8-62EC-0990-250FEA4B1EAA}"/>
              </a:ext>
            </a:extLst>
          </p:cNvPr>
          <p:cNvSpPr txBox="1"/>
          <p:nvPr/>
        </p:nvSpPr>
        <p:spPr>
          <a:xfrm>
            <a:off x="11136153" y="5808853"/>
            <a:ext cx="4155409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ea typeface="Calibri"/>
                <a:cs typeface="Arial"/>
              </a:rPr>
              <a:t>Mr Nash</a:t>
            </a:r>
          </a:p>
          <a:p>
            <a:pPr algn="ctr"/>
            <a:r>
              <a:rPr lang="en-GB" sz="2400" dirty="0">
                <a:ea typeface="Calibri"/>
                <a:cs typeface="Arial"/>
              </a:rPr>
              <a:t>Assistant </a:t>
            </a:r>
            <a:r>
              <a:rPr lang="en-GB" sz="2400" dirty="0" err="1">
                <a:ea typeface="Calibri"/>
                <a:cs typeface="Arial"/>
              </a:rPr>
              <a:t>Headteacher</a:t>
            </a:r>
            <a:r>
              <a:rPr lang="en-GB" sz="2400" dirty="0">
                <a:ea typeface="Calibri"/>
                <a:cs typeface="Arial"/>
              </a:rPr>
              <a:t>: </a:t>
            </a:r>
          </a:p>
          <a:p>
            <a:pPr algn="ctr"/>
            <a:r>
              <a:rPr lang="en-GB" sz="2400" dirty="0">
                <a:ea typeface="Calibri"/>
                <a:cs typeface="Arial"/>
              </a:rPr>
              <a:t>Safeguarding &amp; DSL</a:t>
            </a:r>
          </a:p>
          <a:p>
            <a:pPr algn="ctr"/>
            <a:endParaRPr lang="en-GB" sz="3200" dirty="0">
              <a:ea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53BE0A-A20B-3AB0-3D23-65A9FC2DC79B}"/>
              </a:ext>
            </a:extLst>
          </p:cNvPr>
          <p:cNvSpPr txBox="1">
            <a:spLocks/>
          </p:cNvSpPr>
          <p:nvPr/>
        </p:nvSpPr>
        <p:spPr>
          <a:xfrm>
            <a:off x="3106849" y="7501624"/>
            <a:ext cx="12599626" cy="1202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Click here (</a:t>
            </a:r>
            <a:r>
              <a:rPr lang="en-GB" sz="2400" dirty="0">
                <a:solidFill>
                  <a:schemeClr val="tx1"/>
                </a:solidFill>
                <a:latin typeface="+mn-lt"/>
                <a:hlinkClick r:id="rId5"/>
              </a:rPr>
              <a:t>https://www.rphs.org.uk/attachments/download.asp?file=333&amp;type=pdf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) to view our RSHE policy </a:t>
            </a:r>
            <a:endParaRPr lang="en-GB" sz="2400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If you have any questions about the topics your child is learning, please contact the members of staff below</a:t>
            </a: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187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14935" y="1197801"/>
            <a:ext cx="1047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Safeguarding and Online Safety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12860" y="6875582"/>
            <a:ext cx="10968024" cy="184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"/>
            <a:r>
              <a:rPr lang="en-GB" sz="4000" dirty="0">
                <a:latin typeface="Montserrat Bold" panose="020B0604020202020204" charset="0"/>
              </a:rPr>
              <a:t>Mr Nash (DSL), Assistant </a:t>
            </a:r>
            <a:r>
              <a:rPr lang="en-GB" sz="4000" dirty="0" err="1">
                <a:latin typeface="Montserrat Bold" panose="020B0604020202020204" charset="0"/>
              </a:rPr>
              <a:t>Headteacher</a:t>
            </a:r>
            <a:r>
              <a:rPr lang="en-GB" sz="4000" dirty="0">
                <a:latin typeface="Montserrat Bold" panose="020B0604020202020204" charset="0"/>
              </a:rPr>
              <a:t>, Raising Standards: Keeping Children Safe in Education</a:t>
            </a:r>
          </a:p>
          <a:p>
            <a:endParaRPr lang="en-GB" sz="4000" dirty="0"/>
          </a:p>
        </p:txBody>
      </p:sp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2C55705-4775-8013-44E9-EB363B1F3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111" y="2459179"/>
            <a:ext cx="3252808" cy="4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78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4050" y="1362694"/>
            <a:ext cx="8595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A Culture of Safeguarding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22723" y="2768277"/>
            <a:ext cx="10968024" cy="685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buFont typeface="Wingdings" panose="05000000000000000000" pitchFamily="2" charset="2"/>
              <a:buChar char="§"/>
            </a:pPr>
            <a:r>
              <a:rPr lang="en-GB" sz="4000" dirty="0">
                <a:latin typeface="Montserrat Bold" panose="020B0604020202020204" charset="0"/>
              </a:rPr>
              <a:t> </a:t>
            </a:r>
            <a:r>
              <a:rPr lang="en-GB" sz="4400" dirty="0">
                <a:latin typeface="Montserrat Bold" panose="020B0604020202020204" charset="0"/>
              </a:rPr>
              <a:t>A dedicated safeguarding team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>
                <a:latin typeface="Montserrat Bold" panose="020B0604020202020204" charset="0"/>
              </a:rPr>
              <a:t> Ongoing whole staff safeguarding training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>
                <a:latin typeface="Montserrat Bold" panose="020B0604020202020204" charset="0"/>
              </a:rPr>
              <a:t> A focus on student wellbeing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>
                <a:latin typeface="Montserrat Bold" panose="020B0604020202020204" charset="0"/>
              </a:rPr>
              <a:t> A dedicated inclusion team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>
                <a:latin typeface="Montserrat Bold" panose="020B0604020202020204" charset="0"/>
              </a:rPr>
              <a:t> Great relationships with parents and carers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529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C5610A4-E47F-86C2-1C25-F3E6E490D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60489" y="2263515"/>
            <a:ext cx="13759261" cy="72102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27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97585" y="1242772"/>
            <a:ext cx="4030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In the News</a:t>
            </a:r>
          </a:p>
        </p:txBody>
      </p:sp>
      <p:pic>
        <p:nvPicPr>
          <p:cNvPr id="4" name="Content Placeholder 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1E87AAB1-1288-736D-D642-9413F902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7229" y="2544579"/>
            <a:ext cx="11838900" cy="665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44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13796E-40A7-22F8-2D45-FA1200AD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70" b="17857"/>
          <a:stretch/>
        </p:blipFill>
        <p:spPr>
          <a:xfrm>
            <a:off x="1918742" y="1306266"/>
            <a:ext cx="12291934" cy="81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27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A phone with text on it&#10;&#10;AI-generated content may be incorrect.">
            <a:extLst>
              <a:ext uri="{FF2B5EF4-FFF2-40B4-BE49-F238E27FC236}">
                <a16:creationId xmlns:a16="http://schemas.microsoft.com/office/drawing/2014/main" id="{D301D852-FF80-B416-F62A-C5422170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94434" y="1207953"/>
            <a:ext cx="12589529" cy="7081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0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9593298-198B-B79F-2320-802160EEF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59524" y="1169232"/>
            <a:ext cx="12738313" cy="71652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598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39993B-ACC5-91E0-FB06-BC48CD61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11156" y="1432805"/>
            <a:ext cx="12616178" cy="70965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796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A black cell phone with white text&#10;&#10;AI-generated content may be incorrect.">
            <a:extLst>
              <a:ext uri="{FF2B5EF4-FFF2-40B4-BE49-F238E27FC236}">
                <a16:creationId xmlns:a16="http://schemas.microsoft.com/office/drawing/2014/main" id="{B95A4507-0338-3DEC-A78F-D557AC4A4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81177" y="1507755"/>
            <a:ext cx="12802723" cy="7201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53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form&#10;&#10;AI-generated content may be incorrect.">
            <a:extLst>
              <a:ext uri="{FF2B5EF4-FFF2-40B4-BE49-F238E27FC236}">
                <a16:creationId xmlns:a16="http://schemas.microsoft.com/office/drawing/2014/main" id="{88A3C238-5224-9BDE-1146-3757F827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33928" y="1432804"/>
            <a:ext cx="12441842" cy="71415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097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8B2D67-2ED0-C3EC-77F5-5617F5F90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4298" y="1357855"/>
            <a:ext cx="12429632" cy="69916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492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27932" y="1879973"/>
            <a:ext cx="3026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Key 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81878" y="2982516"/>
          <a:ext cx="11994774" cy="4917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699">
                  <a:extLst>
                    <a:ext uri="{9D8B030D-6E8A-4147-A177-3AD203B41FA5}">
                      <a16:colId xmlns:a16="http://schemas.microsoft.com/office/drawing/2014/main" val="3193480519"/>
                    </a:ext>
                  </a:extLst>
                </a:gridCol>
                <a:gridCol w="4990817">
                  <a:extLst>
                    <a:ext uri="{9D8B030D-6E8A-4147-A177-3AD203B41FA5}">
                      <a16:colId xmlns:a16="http://schemas.microsoft.com/office/drawing/2014/main" val="2576278791"/>
                    </a:ext>
                  </a:extLst>
                </a:gridCol>
                <a:gridCol w="3998258">
                  <a:extLst>
                    <a:ext uri="{9D8B030D-6E8A-4147-A177-3AD203B41FA5}">
                      <a16:colId xmlns:a16="http://schemas.microsoft.com/office/drawing/2014/main" val="2177347977"/>
                    </a:ext>
                  </a:extLst>
                </a:gridCol>
              </a:tblGrid>
              <a:tr h="7979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latin typeface="Montserrat Bold"/>
                        </a:rPr>
                        <a:t>Year Group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1"/>
                          </a:solidFill>
                          <a:latin typeface="Montserrat Bold"/>
                        </a:rPr>
                        <a:t>Date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1"/>
                          </a:solidFill>
                          <a:latin typeface="Montserrat Bold"/>
                        </a:rPr>
                        <a:t>Event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750087823"/>
                  </a:ext>
                </a:extLst>
              </a:tr>
              <a:tr h="79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KS4</a:t>
                      </a: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Friday 26</a:t>
                      </a:r>
                      <a:r>
                        <a:rPr lang="en-GB" sz="2400" baseline="300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 September</a:t>
                      </a: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Academic Target Setting Day</a:t>
                      </a: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2503877462"/>
                  </a:ext>
                </a:extLst>
              </a:tr>
              <a:tr h="79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KS4</a:t>
                      </a: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+mn-ea"/>
                          <a:cs typeface="+mn-cs"/>
                        </a:rPr>
                        <a:t>Tuesday 2nd December 2025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ontserrat Bold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+mn-ea"/>
                          <a:cs typeface="+mn-cs"/>
                        </a:rPr>
                        <a:t>KS4 Awards Evening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ontserrat Bold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1009139972"/>
                  </a:ext>
                </a:extLst>
              </a:tr>
              <a:tr h="79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Times New Roman" panose="02020603050405020304" pitchFamily="18" charset="0"/>
                          <a:cs typeface="Times New Roman"/>
                        </a:rPr>
                        <a:t>Year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Times New Roman" panose="02020603050405020304" pitchFamily="18" charset="0"/>
                          <a:cs typeface="Times New Roman"/>
                        </a:rPr>
                        <a:t> 11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ontserrat Bold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Times New Roman" panose="02020603050405020304" pitchFamily="18" charset="0"/>
                          <a:cs typeface="Times New Roman"/>
                        </a:rPr>
                        <a:t>Thursday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Times New Roman" panose="02020603050405020304" pitchFamily="18" charset="0"/>
                          <a:cs typeface="Times New Roman"/>
                        </a:rPr>
                        <a:t> 8</a:t>
                      </a:r>
                      <a:r>
                        <a:rPr lang="en-GB" sz="2400" baseline="300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Times New Roman" panose="02020603050405020304" pitchFamily="18" charset="0"/>
                          <a:cs typeface="Times New Roman"/>
                        </a:rPr>
                        <a:t>th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Times New Roman" panose="02020603050405020304" pitchFamily="18" charset="0"/>
                          <a:cs typeface="Times New Roman"/>
                        </a:rPr>
                        <a:t> January 2026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ontserrat Bold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Times New Roman" panose="02020603050405020304" pitchFamily="18" charset="0"/>
                          <a:cs typeface="Times New Roman"/>
                        </a:rPr>
                        <a:t>Year 11 Parents’ Evening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ontserrat Bold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3158921474"/>
                  </a:ext>
                </a:extLst>
              </a:tr>
              <a:tr h="79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Year 10</a:t>
                      </a: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Thursday 26</a:t>
                      </a:r>
                      <a:r>
                        <a:rPr lang="en-GB" sz="2400" baseline="300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 March 2026</a:t>
                      </a: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Times New Roman" panose="02020603050405020304" pitchFamily="18" charset="0"/>
                          <a:cs typeface="Times New Roman"/>
                        </a:rPr>
                        <a:t>Year 10 Parents' Evening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ontserrat Bold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3261835068"/>
                  </a:ext>
                </a:extLst>
              </a:tr>
              <a:tr h="79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Year 11</a:t>
                      </a: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w/b 23</a:t>
                      </a:r>
                      <a:r>
                        <a:rPr lang="en-GB" sz="2400" baseline="300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 February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 2026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ontserrat Bold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ontserrat Bold"/>
                          <a:ea typeface="Calibri"/>
                          <a:cs typeface="Times New Roman"/>
                        </a:rPr>
                        <a:t>Mock Exams</a:t>
                      </a: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183025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88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456" y="974361"/>
            <a:ext cx="10538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How Attendance Affects Results…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6033" y="3435246"/>
            <a:ext cx="591861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Year 11 exams –</a:t>
            </a:r>
          </a:p>
          <a:p>
            <a:r>
              <a:rPr lang="en-GB" sz="4400" dirty="0">
                <a:solidFill>
                  <a:srgbClr val="00B050"/>
                </a:solidFill>
              </a:rPr>
              <a:t>Over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B050"/>
                </a:solidFill>
              </a:rPr>
              <a:t>90%</a:t>
            </a:r>
            <a:r>
              <a:rPr lang="en-GB" sz="4400" dirty="0"/>
              <a:t> Attendance</a:t>
            </a:r>
          </a:p>
          <a:p>
            <a:endParaRPr lang="en-GB" sz="4400" dirty="0"/>
          </a:p>
          <a:p>
            <a:r>
              <a:rPr lang="en-GB" sz="4400" dirty="0"/>
              <a:t>English and Maths</a:t>
            </a:r>
          </a:p>
          <a:p>
            <a:endParaRPr lang="en-GB" sz="4400" dirty="0"/>
          </a:p>
          <a:p>
            <a:r>
              <a:rPr lang="en-GB" sz="4400" dirty="0"/>
              <a:t>4+ - 76%</a:t>
            </a:r>
          </a:p>
          <a:p>
            <a:endParaRPr lang="en-GB" sz="4400" dirty="0"/>
          </a:p>
          <a:p>
            <a:r>
              <a:rPr lang="en-GB" sz="4400" dirty="0"/>
              <a:t>5+ - 62%</a:t>
            </a:r>
          </a:p>
          <a:p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168329" y="3435246"/>
            <a:ext cx="60510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Year 11 exams –</a:t>
            </a:r>
          </a:p>
          <a:p>
            <a:r>
              <a:rPr lang="en-GB" sz="4400" dirty="0">
                <a:solidFill>
                  <a:srgbClr val="FF0000"/>
                </a:solidFill>
              </a:rPr>
              <a:t>Below 90% </a:t>
            </a:r>
            <a:r>
              <a:rPr lang="en-GB" sz="4400" dirty="0"/>
              <a:t>Attendance</a:t>
            </a:r>
          </a:p>
          <a:p>
            <a:endParaRPr lang="en-GB" sz="4400" dirty="0"/>
          </a:p>
          <a:p>
            <a:r>
              <a:rPr lang="en-GB" sz="4400" dirty="0"/>
              <a:t>English and Maths</a:t>
            </a:r>
          </a:p>
          <a:p>
            <a:endParaRPr lang="en-GB" sz="4400" dirty="0"/>
          </a:p>
          <a:p>
            <a:r>
              <a:rPr lang="en-GB" sz="4400" dirty="0"/>
              <a:t>4+ - 52%</a:t>
            </a:r>
          </a:p>
          <a:p>
            <a:endParaRPr lang="en-GB" sz="4400" dirty="0"/>
          </a:p>
          <a:p>
            <a:r>
              <a:rPr lang="en-GB" sz="4400" dirty="0"/>
              <a:t>5+ - 32%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514413" y="3435246"/>
            <a:ext cx="89941" cy="6038538"/>
          </a:xfrm>
          <a:prstGeom prst="line">
            <a:avLst/>
          </a:prstGeom>
          <a:ln>
            <a:solidFill>
              <a:srgbClr val="707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33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456" y="974361"/>
            <a:ext cx="10538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How Attendance Affects Progress…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C3F76-EBB7-48A8-DFC1-AA20A43D9A9A}"/>
              </a:ext>
            </a:extLst>
          </p:cNvPr>
          <p:cNvSpPr/>
          <p:nvPr/>
        </p:nvSpPr>
        <p:spPr>
          <a:xfrm>
            <a:off x="3192905" y="2926294"/>
            <a:ext cx="13356236" cy="51947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F0B04C60-CCBE-3672-5641-49EB34C1DB18}"/>
              </a:ext>
            </a:extLst>
          </p:cNvPr>
          <p:cNvSpPr txBox="1"/>
          <p:nvPr/>
        </p:nvSpPr>
        <p:spPr>
          <a:xfrm>
            <a:off x="3749834" y="3162974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Primary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6CF45DB9-2196-2D0E-6975-7ABD88447591}"/>
              </a:ext>
            </a:extLst>
          </p:cNvPr>
          <p:cNvSpPr txBox="1"/>
          <p:nvPr/>
        </p:nvSpPr>
        <p:spPr>
          <a:xfrm>
            <a:off x="12078915" y="3184437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Secondary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328E9-6E08-BD37-CA19-48811F34A32B}"/>
              </a:ext>
            </a:extLst>
          </p:cNvPr>
          <p:cNvCxnSpPr/>
          <p:nvPr/>
        </p:nvCxnSpPr>
        <p:spPr>
          <a:xfrm flipH="1">
            <a:off x="3860364" y="3882564"/>
            <a:ext cx="1" cy="40421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209CA1-86A5-26D6-19E5-C473F5009DD4}"/>
              </a:ext>
            </a:extLst>
          </p:cNvPr>
          <p:cNvCxnSpPr/>
          <p:nvPr/>
        </p:nvCxnSpPr>
        <p:spPr>
          <a:xfrm flipH="1" flipV="1">
            <a:off x="3860364" y="7955845"/>
            <a:ext cx="9591412" cy="322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6C45A4-5B4D-C613-88D5-3E06CFD84830}"/>
              </a:ext>
            </a:extLst>
          </p:cNvPr>
          <p:cNvCxnSpPr/>
          <p:nvPr/>
        </p:nvCxnSpPr>
        <p:spPr>
          <a:xfrm flipV="1">
            <a:off x="8924746" y="3984442"/>
            <a:ext cx="0" cy="413661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C63AFD-63F2-1884-2ED6-B9079C435ECA}"/>
              </a:ext>
            </a:extLst>
          </p:cNvPr>
          <p:cNvCxnSpPr>
            <a:endCxn id="23" idx="1"/>
          </p:cNvCxnSpPr>
          <p:nvPr/>
        </p:nvCxnSpPr>
        <p:spPr>
          <a:xfrm flipV="1">
            <a:off x="3950305" y="5655968"/>
            <a:ext cx="8675088" cy="23308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2">
            <a:extLst>
              <a:ext uri="{FF2B5EF4-FFF2-40B4-BE49-F238E27FC236}">
                <a16:creationId xmlns:a16="http://schemas.microsoft.com/office/drawing/2014/main" id="{7772693B-B73F-18E3-FDD8-99A9CCE6253D}"/>
              </a:ext>
            </a:extLst>
          </p:cNvPr>
          <p:cNvSpPr/>
          <p:nvPr/>
        </p:nvSpPr>
        <p:spPr>
          <a:xfrm>
            <a:off x="8924746" y="4946755"/>
            <a:ext cx="2557720" cy="1558820"/>
          </a:xfrm>
          <a:custGeom>
            <a:avLst/>
            <a:gdLst>
              <a:gd name="connsiteX0" fmla="*/ 0 w 1698171"/>
              <a:gd name="connsiteY0" fmla="*/ 905070 h 905070"/>
              <a:gd name="connsiteX1" fmla="*/ 867747 w 1698171"/>
              <a:gd name="connsiteY1" fmla="*/ 541176 h 905070"/>
              <a:gd name="connsiteX2" fmla="*/ 1212979 w 1698171"/>
              <a:gd name="connsiteY2" fmla="*/ 326572 h 905070"/>
              <a:gd name="connsiteX3" fmla="*/ 1698171 w 1698171"/>
              <a:gd name="connsiteY3" fmla="*/ 0 h 9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171" h="905070">
                <a:moveTo>
                  <a:pt x="0" y="905070"/>
                </a:moveTo>
                <a:cubicBezTo>
                  <a:pt x="332792" y="771331"/>
                  <a:pt x="665584" y="637592"/>
                  <a:pt x="867747" y="541176"/>
                </a:cubicBezTo>
                <a:cubicBezTo>
                  <a:pt x="1069910" y="444760"/>
                  <a:pt x="1074575" y="416768"/>
                  <a:pt x="1212979" y="326572"/>
                </a:cubicBezTo>
                <a:cubicBezTo>
                  <a:pt x="1351383" y="236376"/>
                  <a:pt x="1524777" y="118188"/>
                  <a:pt x="1698171" y="0"/>
                </a:cubicBezTo>
              </a:path>
            </a:pathLst>
          </a:cu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996C84C-7A85-8C4A-0F2D-83EF8C6295FA}"/>
              </a:ext>
            </a:extLst>
          </p:cNvPr>
          <p:cNvSpPr/>
          <p:nvPr/>
        </p:nvSpPr>
        <p:spPr>
          <a:xfrm rot="21207069">
            <a:off x="7001168" y="6582285"/>
            <a:ext cx="3965552" cy="2003813"/>
          </a:xfrm>
          <a:prstGeom prst="arc">
            <a:avLst>
              <a:gd name="adj1" fmla="val 16200000"/>
              <a:gd name="adj2" fmla="val 2105597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A00CC258-2DD6-71E8-3015-A96632BDBC71}"/>
              </a:ext>
            </a:extLst>
          </p:cNvPr>
          <p:cNvSpPr txBox="1"/>
          <p:nvPr/>
        </p:nvSpPr>
        <p:spPr>
          <a:xfrm>
            <a:off x="11623821" y="4479947"/>
            <a:ext cx="45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7030A0"/>
                </a:solidFill>
              </a:rPr>
              <a:t>Positive progress 8</a:t>
            </a: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9ECD57BD-F4E0-43BA-8AB2-CF50B6A68F1A}"/>
              </a:ext>
            </a:extLst>
          </p:cNvPr>
          <p:cNvSpPr txBox="1"/>
          <p:nvPr/>
        </p:nvSpPr>
        <p:spPr>
          <a:xfrm>
            <a:off x="12625393" y="5363580"/>
            <a:ext cx="4600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7030A0"/>
                </a:solidFill>
              </a:rPr>
              <a:t>Expected progress 8</a:t>
            </a:r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6E6DCFAF-62B0-883A-75FA-D5B855CF18C9}"/>
              </a:ext>
            </a:extLst>
          </p:cNvPr>
          <p:cNvSpPr txBox="1"/>
          <p:nvPr/>
        </p:nvSpPr>
        <p:spPr>
          <a:xfrm>
            <a:off x="4302153" y="8246452"/>
            <a:ext cx="8707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    Year 1 Year 2 Year 3 Year 4  Year 5  Year 6                    Year 7  Year 8  Year 9  Year 10  Year 11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9ECD57BD-F4E0-43BA-8AB2-CF50B6A68F1A}"/>
              </a:ext>
            </a:extLst>
          </p:cNvPr>
          <p:cNvSpPr txBox="1"/>
          <p:nvPr/>
        </p:nvSpPr>
        <p:spPr>
          <a:xfrm>
            <a:off x="10918786" y="6741279"/>
            <a:ext cx="4512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7030A0"/>
                </a:solidFill>
              </a:rPr>
              <a:t>Negative progress 8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B4E7DC3D-E800-ABFC-6948-B00BF9C08E25}"/>
              </a:ext>
            </a:extLst>
          </p:cNvPr>
          <p:cNvSpPr txBox="1"/>
          <p:nvPr/>
        </p:nvSpPr>
        <p:spPr>
          <a:xfrm>
            <a:off x="3350811" y="8541500"/>
            <a:ext cx="3391121" cy="1538883"/>
          </a:xfrm>
          <a:prstGeom prst="rect">
            <a:avLst/>
          </a:prstGeom>
          <a:noFill/>
        </p:spPr>
        <p:txBody>
          <a:bodyPr wrap="none" lIns="60960" tIns="30480" rIns="60960" bIns="3048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Progress 8 – </a:t>
            </a:r>
            <a:endParaRPr lang="en-US" sz="2800" dirty="0"/>
          </a:p>
          <a:p>
            <a:r>
              <a:rPr lang="en-GB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Over 90%</a:t>
            </a:r>
            <a:r>
              <a:rPr lang="en-GB" sz="28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 Attendance </a:t>
            </a:r>
          </a:p>
          <a:p>
            <a:r>
              <a:rPr lang="en-GB" sz="40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+1.28</a:t>
            </a:r>
            <a:r>
              <a:rPr lang="en-GB" sz="28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2800" dirty="0"/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B4E7DC3D-E800-ABFC-6948-B00BF9C08E25}"/>
              </a:ext>
            </a:extLst>
          </p:cNvPr>
          <p:cNvSpPr txBox="1"/>
          <p:nvPr/>
        </p:nvSpPr>
        <p:spPr>
          <a:xfrm>
            <a:off x="12004590" y="8499523"/>
            <a:ext cx="3519490" cy="1538883"/>
          </a:xfrm>
          <a:prstGeom prst="rect">
            <a:avLst/>
          </a:prstGeom>
          <a:noFill/>
        </p:spPr>
        <p:txBody>
          <a:bodyPr wrap="none" lIns="60960" tIns="30480" rIns="60960" bIns="3048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Progress 8 – </a:t>
            </a:r>
            <a:endParaRPr lang="en-US" sz="2800" dirty="0"/>
          </a:p>
          <a:p>
            <a:r>
              <a:rPr lang="en-GB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Under 90%</a:t>
            </a:r>
            <a:r>
              <a:rPr lang="en-GB" sz="28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 Attendance</a:t>
            </a:r>
          </a:p>
          <a:p>
            <a:r>
              <a:rPr lang="en-GB" sz="40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-0.13  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3248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416488" y="2642648"/>
            <a:ext cx="11323640" cy="4050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78237-ADF0-0663-738B-D83E6E61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66" y="594100"/>
            <a:ext cx="5897366" cy="8385008"/>
          </a:xfrm>
          <a:prstGeom prst="rect">
            <a:avLst/>
          </a:prstGeom>
        </p:spPr>
      </p:pic>
      <p:pic>
        <p:nvPicPr>
          <p:cNvPr id="7" name="Picture 6" descr="A blue and gold badges&#10;&#10;Description automatically generated">
            <a:extLst>
              <a:ext uri="{FF2B5EF4-FFF2-40B4-BE49-F238E27FC236}">
                <a16:creationId xmlns:a16="http://schemas.microsoft.com/office/drawing/2014/main" id="{ED460011-CF35-A532-9814-DFE1791F2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42" y="594100"/>
            <a:ext cx="5930198" cy="83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2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416488" y="2642648"/>
            <a:ext cx="11323640" cy="4050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120134" y="1603821"/>
            <a:ext cx="9144000" cy="83099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GB" sz="4800" dirty="0"/>
              <a:t>School community Values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5980" y="3691960"/>
            <a:ext cx="118291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 </a:t>
            </a:r>
            <a:r>
              <a:rPr lang="en-GB" sz="4400" dirty="0"/>
              <a:t>Social media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4400" dirty="0"/>
              <a:t> Mobile Phones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4400" dirty="0"/>
              <a:t> School Uniform</a:t>
            </a:r>
          </a:p>
        </p:txBody>
      </p:sp>
      <p:pic>
        <p:nvPicPr>
          <p:cNvPr id="6" name="Picture 5" descr="A close-up of a badge&#10;&#10;Description automatically generated">
            <a:extLst>
              <a:ext uri="{FF2B5EF4-FFF2-40B4-BE49-F238E27FC236}">
                <a16:creationId xmlns:a16="http://schemas.microsoft.com/office/drawing/2014/main" id="{07CFF39A-E96A-4DAE-0BF2-642F4E05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12" y="398919"/>
            <a:ext cx="2050189" cy="20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33465" y="2434818"/>
            <a:ext cx="11323640" cy="4050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120134" y="1603821"/>
            <a:ext cx="9144000" cy="83099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GB" sz="4800" dirty="0"/>
              <a:t>School Community Values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5999" y="2577950"/>
            <a:ext cx="147405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4400" dirty="0">
                <a:ea typeface="Calibri"/>
                <a:cs typeface="Calibri"/>
              </a:rPr>
              <a:t>Lining up outside the gate</a:t>
            </a: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cs typeface="Calibri"/>
              </a:rPr>
              <a:t>Changeover (Playground – no congregating)</a:t>
            </a:r>
            <a:endParaRPr lang="en-US" sz="4400" dirty="0"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cs typeface="Calibri"/>
              </a:rPr>
              <a:t>No physical contact at break</a:t>
            </a:r>
            <a:endParaRPr lang="en-US" sz="4400" dirty="0"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cs typeface="Arial"/>
              </a:rPr>
              <a:t>Toilets</a:t>
            </a:r>
            <a:endParaRPr lang="en-US" sz="4400" dirty="0">
              <a:ea typeface="Calibri"/>
              <a:cs typeface="Arial"/>
            </a:endParaRP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ea typeface="Calibri"/>
                <a:cs typeface="Arial"/>
              </a:rPr>
              <a:t>Lime bikes</a:t>
            </a: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ea typeface="Calibri"/>
                <a:cs typeface="Arial"/>
              </a:rPr>
              <a:t>Energy drinks</a:t>
            </a: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ea typeface="Calibri"/>
                <a:cs typeface="Arial"/>
              </a:rPr>
              <a:t>Supporting our reputation in the community</a:t>
            </a:r>
          </a:p>
        </p:txBody>
      </p:sp>
      <p:pic>
        <p:nvPicPr>
          <p:cNvPr id="6" name="Picture 5" descr="A close-up of a badge&#10;&#10;Description automatically generated">
            <a:extLst>
              <a:ext uri="{FF2B5EF4-FFF2-40B4-BE49-F238E27FC236}">
                <a16:creationId xmlns:a16="http://schemas.microsoft.com/office/drawing/2014/main" id="{07CFF39A-E96A-4DAE-0BF2-642F4E05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12" y="398919"/>
            <a:ext cx="2050189" cy="20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PHS">
      <a:dk1>
        <a:srgbClr val="7F7F7F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595959"/>
      </a:accent2>
      <a:accent3>
        <a:srgbClr val="000000"/>
      </a:accent3>
      <a:accent4>
        <a:srgbClr val="C00000"/>
      </a:accent4>
      <a:accent5>
        <a:srgbClr val="8064A2"/>
      </a:accent5>
      <a:accent6>
        <a:srgbClr val="FFFF00"/>
      </a:accent6>
      <a:hlink>
        <a:srgbClr val="0000FF"/>
      </a:hlink>
      <a:folHlink>
        <a:srgbClr val="800080"/>
      </a:folHlink>
    </a:clrScheme>
    <a:fontScheme name="RPHS 2023">
      <a:majorFont>
        <a:latin typeface="Montserrat Classic Bold"/>
        <a:ea typeface=""/>
        <a:cs typeface=""/>
      </a:majorFont>
      <a:minorFont>
        <a:latin typeface="Montserra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HS template PPT 2023" id="{D5CC88F3-D9D0-4397-AF8C-5346CD9EF8F5}" vid="{E64EC602-9ED0-40C9-9234-33619DB85BEB}"/>
    </a:ext>
  </a:extLst>
</a:theme>
</file>

<file path=ppt/theme/theme2.xml><?xml version="1.0" encoding="utf-8"?>
<a:theme xmlns:a="http://schemas.openxmlformats.org/drawingml/2006/main" name="6_Office Theme">
  <a:themeElements>
    <a:clrScheme name="RPHS">
      <a:dk1>
        <a:srgbClr val="7F7F7F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595959"/>
      </a:accent2>
      <a:accent3>
        <a:srgbClr val="000000"/>
      </a:accent3>
      <a:accent4>
        <a:srgbClr val="C00000"/>
      </a:accent4>
      <a:accent5>
        <a:srgbClr val="8064A2"/>
      </a:accent5>
      <a:accent6>
        <a:srgbClr val="FFFF00"/>
      </a:accent6>
      <a:hlink>
        <a:srgbClr val="0000FF"/>
      </a:hlink>
      <a:folHlink>
        <a:srgbClr val="800080"/>
      </a:folHlink>
    </a:clrScheme>
    <a:fontScheme name="RPHS 2023">
      <a:majorFont>
        <a:latin typeface="Montserrat Classic Bold"/>
        <a:ea typeface=""/>
        <a:cs typeface=""/>
      </a:majorFont>
      <a:minorFont>
        <a:latin typeface="Montserra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HS template PPT 2023" id="{D5CC88F3-D9D0-4397-AF8C-5346CD9EF8F5}" vid="{E64EC602-9ED0-40C9-9234-33619DB85BEB}"/>
    </a:ext>
  </a:extLst>
</a:theme>
</file>

<file path=ppt/theme/theme3.xml><?xml version="1.0" encoding="utf-8"?>
<a:theme xmlns:a="http://schemas.openxmlformats.org/drawingml/2006/main" name="1_Office Theme">
  <a:themeElements>
    <a:clrScheme name="RPHS">
      <a:dk1>
        <a:srgbClr val="7F7F7F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595959"/>
      </a:accent2>
      <a:accent3>
        <a:srgbClr val="000000"/>
      </a:accent3>
      <a:accent4>
        <a:srgbClr val="C00000"/>
      </a:accent4>
      <a:accent5>
        <a:srgbClr val="8064A2"/>
      </a:accent5>
      <a:accent6>
        <a:srgbClr val="FFFF00"/>
      </a:accent6>
      <a:hlink>
        <a:srgbClr val="0000FF"/>
      </a:hlink>
      <a:folHlink>
        <a:srgbClr val="800080"/>
      </a:folHlink>
    </a:clrScheme>
    <a:fontScheme name="RPHS 2023">
      <a:majorFont>
        <a:latin typeface="Montserrat Classic Bold"/>
        <a:ea typeface=""/>
        <a:cs typeface=""/>
      </a:majorFont>
      <a:minorFont>
        <a:latin typeface="Montserra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HS template PPT 2023" id="{D5CC88F3-D9D0-4397-AF8C-5346CD9EF8F5}" vid="{E64EC602-9ED0-40C9-9234-33619DB85BE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815047-6ac0-47f7-97b8-e9db3aca47bc">
      <Terms xmlns="http://schemas.microsoft.com/office/infopath/2007/PartnerControls"/>
    </lcf76f155ced4ddcb4097134ff3c332f>
    <TaxCatchAll xmlns="b48d44d8-25ea-4382-906c-dc4e3fc0ccd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5F61ED4B383243B95583B7176FA5C1" ma:contentTypeVersion="15" ma:contentTypeDescription="Create a new document." ma:contentTypeScope="" ma:versionID="f00e8868c54e2f4fe8c739cb74e1d092">
  <xsd:schema xmlns:xsd="http://www.w3.org/2001/XMLSchema" xmlns:xs="http://www.w3.org/2001/XMLSchema" xmlns:p="http://schemas.microsoft.com/office/2006/metadata/properties" xmlns:ns2="76815047-6ac0-47f7-97b8-e9db3aca47bc" xmlns:ns3="b48d44d8-25ea-4382-906c-dc4e3fc0ccdf" targetNamespace="http://schemas.microsoft.com/office/2006/metadata/properties" ma:root="true" ma:fieldsID="04bff58ea8454e85d36c967258b16316" ns2:_="" ns3:_="">
    <xsd:import namespace="76815047-6ac0-47f7-97b8-e9db3aca47bc"/>
    <xsd:import namespace="b48d44d8-25ea-4382-906c-dc4e3fc0c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15047-6ac0-47f7-97b8-e9db3aca4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a79237c-90d8-49c8-958e-d658932c7f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d44d8-25ea-4382-906c-dc4e3fc0ccd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c4e0885-714e-496e-b954-a2ab8cc9eb9b}" ma:internalName="TaxCatchAll" ma:showField="CatchAllData" ma:web="b48d44d8-25ea-4382-906c-dc4e3fc0cc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9FED3-31EC-4CBC-9BF7-0B15F44E66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11DC0B-C4D9-4859-8C79-B6AF3675C9C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76815047-6ac0-47f7-97b8-e9db3aca47bc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48d44d8-25ea-4382-906c-dc4e3fc0ccd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FD0CBE-A7DB-4224-A441-0D2DE9AA6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15047-6ac0-47f7-97b8-e9db3aca47bc"/>
    <ds:schemaRef ds:uri="b48d44d8-25ea-4382-906c-dc4e3fc0c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RPHS template PPT 2023</Template>
  <TotalTime>2473</TotalTime>
  <Words>1609</Words>
  <Application>Microsoft Office PowerPoint</Application>
  <PresentationFormat>Custom</PresentationFormat>
  <Paragraphs>315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6_Office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KS4 (Years 10 &amp; 11)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Raynes Park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Kingsford</dc:creator>
  <cp:lastModifiedBy>Laurence King</cp:lastModifiedBy>
  <cp:revision>176</cp:revision>
  <dcterms:created xsi:type="dcterms:W3CDTF">2024-03-22T11:32:36Z</dcterms:created>
  <dcterms:modified xsi:type="dcterms:W3CDTF">2025-09-17T15:02:20Z</dcterms:modified>
  <dc:identifier>DAFpKvWK82s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0x010100A55F61ED4B383243B95583B7176FA5C1</vt:lpwstr>
  </property>
  <property fmtid="{D5CDD505-2E9C-101B-9397-08002B2CF9AE}" pid="3" name="MediaServiceImageTags">
    <vt:lpwstr/>
  </property>
</Properties>
</file>