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sldIdLst>
    <p:sldId id="326" r:id="rId3"/>
    <p:sldId id="273" r:id="rId4"/>
    <p:sldId id="258" r:id="rId5"/>
    <p:sldId id="274" r:id="rId6"/>
    <p:sldId id="325" r:id="rId7"/>
    <p:sldId id="292" r:id="rId8"/>
    <p:sldId id="291" r:id="rId9"/>
    <p:sldId id="327" r:id="rId10"/>
    <p:sldId id="299" r:id="rId11"/>
    <p:sldId id="300" r:id="rId12"/>
    <p:sldId id="295" r:id="rId13"/>
    <p:sldId id="293" r:id="rId14"/>
    <p:sldId id="294" r:id="rId15"/>
    <p:sldId id="298" r:id="rId16"/>
    <p:sldId id="296" r:id="rId17"/>
    <p:sldId id="280" r:id="rId18"/>
    <p:sldId id="328" r:id="rId19"/>
    <p:sldId id="257" r:id="rId20"/>
    <p:sldId id="329" r:id="rId21"/>
    <p:sldId id="289" r:id="rId22"/>
    <p:sldId id="338" r:id="rId23"/>
    <p:sldId id="339" r:id="rId24"/>
    <p:sldId id="334" r:id="rId25"/>
    <p:sldId id="335" r:id="rId26"/>
    <p:sldId id="340" r:id="rId27"/>
    <p:sldId id="341" r:id="rId28"/>
    <p:sldId id="342" r:id="rId29"/>
    <p:sldId id="297" r:id="rId30"/>
    <p:sldId id="343" r:id="rId31"/>
    <p:sldId id="344" r:id="rId32"/>
    <p:sldId id="310" r:id="rId33"/>
    <p:sldId id="311" r:id="rId34"/>
    <p:sldId id="345" r:id="rId3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227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FADD3-69E9-43E1-907D-A1DCCE37B37A}" type="datetimeFigureOut">
              <a:rPr lang="en-GB" smtClean="0"/>
              <a:t>16/06/2023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66CFA-54CC-45C0-B065-538F251BEAF9}" type="slidenum">
              <a:rPr lang="en-GB" smtClean="0"/>
              <a:t>‹#›</a:t>
            </a:fld>
            <a:endParaRPr lang="en-GB"/>
          </a:p>
        </p:txBody>
      </p:sp>
    </p:spTree>
    <p:extLst>
      <p:ext uri="{BB962C8B-B14F-4D97-AF65-F5344CB8AC3E}">
        <p14:creationId xmlns:p14="http://schemas.microsoft.com/office/powerpoint/2010/main" val="323494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16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67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9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02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56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65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162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54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10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38500C-5585-4B5B-B7B6-A3485A205AD1}" type="datetime1">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76320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470A0D-E3BC-4F8F-B06A-5946C3887141}" type="datetime1">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289394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BC7EC9-F753-47AD-A501-9BA1B65C339A}" type="datetime1">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565852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1323689"/>
            <a:ext cx="6390300" cy="364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5038444"/>
            <a:ext cx="63903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1720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3823733"/>
            <a:ext cx="6390300" cy="14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3685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22364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6644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5330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95320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800267"/>
            <a:ext cx="4775700" cy="7272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8548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99125" y="2192311"/>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4983244"/>
            <a:ext cx="3033900" cy="219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1287244"/>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036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A00B35-66A6-49DC-BA95-3AA9E183A7F7}" type="datetime1">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2953913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53471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966444"/>
            <a:ext cx="6390300" cy="3490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5603956"/>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87782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33565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A00B35-66A6-49DC-BA95-3AA9E183A7F7}" type="datetime1">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175701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47058-6C66-4CEB-BCED-79DB5708256B}" type="datetime1">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243425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9BBBCA-3A32-4A52-ADF1-396F95164804}" type="datetime1">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252763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669F6F-C676-4E4B-B21E-76E70F730257}" type="datetime1">
              <a:rPr lang="en-GB" smtClean="0"/>
              <a:t>16/06/2023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95047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801554-6BDA-4D72-9F72-9FAE88BE4BCD}" type="datetime1">
              <a:rPr lang="en-GB" smtClean="0"/>
              <a:t>16/06/2023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372767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688F2-F671-487A-802E-E3F425AB8DE1}" type="datetime1">
              <a:rPr lang="en-GB" smtClean="0"/>
              <a:t>16/06/2023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337065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43759-94E8-4CEB-8A45-F4FF11A98DE2}" type="datetime1">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236451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B95E63-0EE3-435C-8D9D-D6A28B5C7355}" type="datetime1">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FD0DB-2E83-4E58-9D8B-CAD1DF4E276F}" type="slidenum">
              <a:rPr lang="en-GB" smtClean="0"/>
              <a:t>‹#›</a:t>
            </a:fld>
            <a:endParaRPr lang="en-GB"/>
          </a:p>
        </p:txBody>
      </p:sp>
    </p:spTree>
    <p:extLst>
      <p:ext uri="{BB962C8B-B14F-4D97-AF65-F5344CB8AC3E}">
        <p14:creationId xmlns:p14="http://schemas.microsoft.com/office/powerpoint/2010/main" val="379340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F41-7F3D-4F45-94FC-24454DDA4764}" type="datetime1">
              <a:rPr lang="en-GB" smtClean="0"/>
              <a:t>16/06/2023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B7FD0DB-2E83-4E58-9D8B-CAD1DF4E276F}" type="slidenum">
              <a:rPr lang="en-GB" smtClean="0"/>
              <a:t>‹#›</a:t>
            </a:fld>
            <a:endParaRPr lang="en-GB"/>
          </a:p>
        </p:txBody>
      </p:sp>
    </p:spTree>
    <p:extLst>
      <p:ext uri="{BB962C8B-B14F-4D97-AF65-F5344CB8AC3E}">
        <p14:creationId xmlns:p14="http://schemas.microsoft.com/office/powerpoint/2010/main" val="3711988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3" y="8290163"/>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6197130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VnKrv9qbgAhVyA2MBHSOCDH8QjRx6BAgBEAU&amp;url=https://jobs.theguardian.com/employer/4343778/raynes-park-high-school/&amp;psig=AOvVaw0WcgR-aznCe3Z5nkojJVdz&amp;ust=154953634876491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VnKrv9qbgAhVyA2MBHSOCDH8QjRx6BAgBEAU&amp;url=https://jobs.theguardian.com/employer/4343778/raynes-park-high-school/&amp;psig=AOvVaw0WcgR-aznCe3Z5nkojJVdz&amp;ust=1549536348764912"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mailto:gcollman@raynespark.merton.sch.uk" TargetMode="Externa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www.wired.com/2016/04/iphones-500000-mile-journey-pocket/"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medicalfuturist.com/the-10-most-innovative-health-technologies-saving-millions-in-the-developing-world/"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hyperlink" Target="https://www.forbes.com/sites/forbestechcouncil/2018/08/23/ai-for-humanity-using-ai-to-make-a-positive-impact-in-developing-countries-2/#f5d94e71b08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thriveglobal.com/stories/why-developing-countries-will-be-left-behind-by-automation/" TargetMode="External"/><Relationship Id="rId7" Type="http://schemas.openxmlformats.org/officeDocument/2006/relationships/hyperlink" Target="https://www.bloomberg.com/opinion/articles/2018-09-17/artificial-intelligence-threatens-jobs-in-developing-world"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www.weforum.org/agenda/2018/07/robots-robots-everywhere-what-does-it-mean-for-developing-countries" TargetMode="External"/><Relationship Id="rId5" Type="http://schemas.openxmlformats.org/officeDocument/2006/relationships/hyperlink" Target="https://www.bbc.co.uk/news/business-47852589" TargetMode="External"/><Relationship Id="rId4" Type="http://schemas.openxmlformats.org/officeDocument/2006/relationships/hyperlink" Target="https://www.weforum.org/agenda/2016/11/in-the-developing-world-two-thirds-of-jobs-could-be-lost-to-robo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hyperlink" Target="mailto:gcollman@raynespark.merton.sch.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hyperlink" Target="https://www.theguardian.com/world/2009/nov/01/detroit-michigan-economy-recession-unemployment" TargetMode="External"/><Relationship Id="rId13" Type="http://schemas.openxmlformats.org/officeDocument/2006/relationships/image" Target="../media/image12.png"/><Relationship Id="rId3" Type="http://schemas.openxmlformats.org/officeDocument/2006/relationships/hyperlink" Target="https://www.thebalance.com/how-outsourcing-jobs-affects-the-u-s-economy-3306279" TargetMode="External"/><Relationship Id="rId7" Type="http://schemas.openxmlformats.org/officeDocument/2006/relationships/hyperlink" Target="https://www.epi.org/publication/china-trade-outsourcing-and-jobs/" TargetMode="External"/><Relationship Id="rId12" Type="http://schemas.openxmlformats.org/officeDocument/2006/relationships/hyperlink" Target="https://www.economicshelp.org/blog/27657/unemployment/structural-unemployment/"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ftalphaville.ft.com/2016/12/06/2180771/how-many-us-manufacturing-jobs-were-lost-to-globalisation/" TargetMode="External"/><Relationship Id="rId11" Type="http://schemas.openxmlformats.org/officeDocument/2006/relationships/hyperlink" Target="https://www.theguardian.com/business/2019/may/29/redcar-how-the-end-of-steel-left-a-tragic-legacy-in-a-proud-town" TargetMode="External"/><Relationship Id="rId5" Type="http://schemas.openxmlformats.org/officeDocument/2006/relationships/hyperlink" Target="https://www.bbc.co.uk/news/business-38600270" TargetMode="External"/><Relationship Id="rId10" Type="http://schemas.openxmlformats.org/officeDocument/2006/relationships/hyperlink" Target="https://www.ft.com/content/b2751878-c10d-11e5-846f-79b0e3d20eaf" TargetMode="External"/><Relationship Id="rId4" Type="http://schemas.openxmlformats.org/officeDocument/2006/relationships/hyperlink" Target="https://www.irishtimes.com/culture/books/the-dark-side-of-globalisation-1.3516550" TargetMode="External"/><Relationship Id="rId9" Type="http://schemas.openxmlformats.org/officeDocument/2006/relationships/hyperlink" Target="https://www.governing.com/commentary/gov-legacy-city-struggling-citie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al-do-HGuI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al-do-HGuI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8" name="irc_mi" descr="Image result for raynes park high school logo">
            <a:hlinkClick r:id="rId3"/>
            <a:extLst>
              <a:ext uri="{FF2B5EF4-FFF2-40B4-BE49-F238E27FC236}">
                <a16:creationId xmlns:a16="http://schemas.microsoft.com/office/drawing/2014/main" id="{DDB0F318-B62A-47E9-821E-EE19C2CF3CDA}"/>
              </a:ext>
            </a:extLst>
          </p:cNvPr>
          <p:cNvPicPr/>
          <p:nvPr/>
        </p:nvPicPr>
        <p:blipFill rotWithShape="1">
          <a:blip r:embed="rId4" cstate="print">
            <a:extLst>
              <a:ext uri="{28A0092B-C50C-407E-A947-70E740481C1C}">
                <a14:useLocalDpi xmlns:a14="http://schemas.microsoft.com/office/drawing/2010/main" val="0"/>
              </a:ext>
            </a:extLst>
          </a:blip>
          <a:srcRect t="10390" b="6493"/>
          <a:stretch/>
        </p:blipFill>
        <p:spPr bwMode="auto">
          <a:xfrm>
            <a:off x="271689" y="480914"/>
            <a:ext cx="1395730" cy="609601"/>
          </a:xfrm>
          <a:prstGeom prst="rect">
            <a:avLst/>
          </a:prstGeom>
          <a:noFill/>
          <a:ln>
            <a:noFill/>
          </a:ln>
        </p:spPr>
      </p:pic>
      <p:sp>
        <p:nvSpPr>
          <p:cNvPr id="2" name="TextBox 1">
            <a:extLst>
              <a:ext uri="{FF2B5EF4-FFF2-40B4-BE49-F238E27FC236}">
                <a16:creationId xmlns:a16="http://schemas.microsoft.com/office/drawing/2014/main" id="{EFEC5250-1D15-4262-AF5B-382B926CE00C}"/>
              </a:ext>
            </a:extLst>
          </p:cNvPr>
          <p:cNvSpPr txBox="1"/>
          <p:nvPr/>
        </p:nvSpPr>
        <p:spPr>
          <a:xfrm>
            <a:off x="90500" y="769566"/>
            <a:ext cx="6669741"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000000"/>
                </a:solidFill>
                <a:effectLst/>
                <a:uLnTx/>
                <a:uFillTx/>
                <a:latin typeface="Arial"/>
                <a:cs typeface="Arial"/>
                <a:sym typeface="Arial"/>
              </a:rPr>
              <a:t>Physical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000000"/>
                </a:solidFill>
                <a:effectLst/>
                <a:uLnTx/>
                <a:uFillTx/>
                <a:latin typeface="Arial"/>
                <a:cs typeface="Arial"/>
                <a:sym typeface="Arial"/>
              </a:rPr>
              <a:t>Geography Investigation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4000" kern="0" dirty="0">
                <a:solidFill>
                  <a:srgbClr val="000000"/>
                </a:solidFill>
                <a:latin typeface="Arial"/>
                <a:cs typeface="Arial"/>
                <a:sym typeface="Arial"/>
              </a:rPr>
              <a:t>Summer </a:t>
            </a:r>
            <a:r>
              <a:rPr lang="en-GB" sz="4000" kern="0" dirty="0" smtClean="0">
                <a:solidFill>
                  <a:srgbClr val="000000"/>
                </a:solidFill>
                <a:latin typeface="Arial"/>
                <a:cs typeface="Arial"/>
                <a:sym typeface="Arial"/>
              </a:rPr>
              <a:t>2023</a:t>
            </a:r>
            <a:endParaRPr kumimoji="0" lang="en-GB"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7DE01F1C-8A96-4506-B407-98BD5D1C3FD7}"/>
              </a:ext>
            </a:extLst>
          </p:cNvPr>
          <p:cNvSpPr txBox="1"/>
          <p:nvPr/>
        </p:nvSpPr>
        <p:spPr>
          <a:xfrm>
            <a:off x="125506" y="7803776"/>
            <a:ext cx="66347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0000"/>
                </a:solidFill>
                <a:effectLst/>
                <a:uLnTx/>
                <a:uFillTx/>
                <a:latin typeface="Arial"/>
                <a:cs typeface="Arial"/>
                <a:sym typeface="Arial"/>
              </a:rPr>
              <a:t>The Water Cycle </a:t>
            </a:r>
          </a:p>
        </p:txBody>
      </p:sp>
      <p:pic>
        <p:nvPicPr>
          <p:cNvPr id="6" name="Picture 5">
            <a:extLst>
              <a:ext uri="{FF2B5EF4-FFF2-40B4-BE49-F238E27FC236}">
                <a16:creationId xmlns:a16="http://schemas.microsoft.com/office/drawing/2014/main" id="{E172545D-27E6-D63E-E1F8-584D93040E1D}"/>
              </a:ext>
            </a:extLst>
          </p:cNvPr>
          <p:cNvPicPr>
            <a:picLocks noChangeAspect="1"/>
          </p:cNvPicPr>
          <p:nvPr/>
        </p:nvPicPr>
        <p:blipFill rotWithShape="1">
          <a:blip r:embed="rId5"/>
          <a:srcRect l="35429" t="41380" r="20889" b="22232"/>
          <a:stretch/>
        </p:blipFill>
        <p:spPr>
          <a:xfrm>
            <a:off x="5204565" y="453817"/>
            <a:ext cx="1301012" cy="609601"/>
          </a:xfrm>
          <a:prstGeom prst="rect">
            <a:avLst/>
          </a:prstGeom>
        </p:spPr>
      </p:pic>
      <p:pic>
        <p:nvPicPr>
          <p:cNvPr id="3" name="Picture 2" descr="Water/Carbon report - The untapped potential of water on decarbonisation |  PA Consulting">
            <a:extLst>
              <a:ext uri="{FF2B5EF4-FFF2-40B4-BE49-F238E27FC236}">
                <a16:creationId xmlns:a16="http://schemas.microsoft.com/office/drawing/2014/main" id="{1B2A2A41-AA44-EA26-0DA3-03F04E28A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 y="4076700"/>
            <a:ext cx="6858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22" y="2679443"/>
            <a:ext cx="6395299" cy="50167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5423" y="1257300"/>
            <a:ext cx="6722577" cy="838200"/>
          </a:xfrm>
        </p:spPr>
        <p:txBody>
          <a:bodyPr vert="horz" lIns="91440" tIns="45720" rIns="91440" bIns="45720" rtlCol="0" anchor="t">
            <a:noAutofit/>
          </a:bodyPr>
          <a:lstStyle/>
          <a:p>
            <a:pPr marL="0" indent="0">
              <a:buNone/>
            </a:pPr>
            <a:r>
              <a:rPr lang="en-GB" sz="1200" b="1" dirty="0">
                <a:latin typeface="Arial"/>
                <a:cs typeface="Arial"/>
              </a:rPr>
              <a:t>Local, or smaller scale water </a:t>
            </a:r>
            <a:r>
              <a:rPr lang="en-GB" sz="1200" dirty="0">
                <a:latin typeface="Arial"/>
                <a:cs typeface="Arial"/>
              </a:rPr>
              <a:t>cycles are called “subsystems”, and will usually be open systems, where water can move in and out of the system. A good example of a small scale water cycle or subsystem is a river channel on a hillslope or a drainage basin. </a:t>
            </a:r>
            <a:r>
              <a:rPr lang="en-GB" sz="1200" b="1" i="1" dirty="0">
                <a:latin typeface="Arial"/>
                <a:cs typeface="Arial"/>
              </a:rPr>
              <a:t>Your task: Put the key words in the boxes into the correct place on the diagram of the </a:t>
            </a:r>
            <a:r>
              <a:rPr lang="en-GB" sz="1200" b="1" i="1" dirty="0" err="1">
                <a:latin typeface="Arial"/>
                <a:cs typeface="Arial"/>
              </a:rPr>
              <a:t>hillsplope</a:t>
            </a:r>
            <a:r>
              <a:rPr lang="en-GB" sz="1200" b="1" i="1" dirty="0">
                <a:latin typeface="Arial"/>
                <a:cs typeface="Arial"/>
              </a:rPr>
              <a:t>. </a:t>
            </a:r>
            <a:endParaRPr lang="en-GB" sz="1200" dirty="0">
              <a:latin typeface="Arial" panose="020B0604020202020204" pitchFamily="34" charset="0"/>
              <a:cs typeface="Arial" panose="020B0604020202020204" pitchFamily="34" charset="0"/>
            </a:endParaRPr>
          </a:p>
        </p:txBody>
      </p:sp>
      <p:sp>
        <p:nvSpPr>
          <p:cNvPr id="9" name="Rectangle 8"/>
          <p:cNvSpPr/>
          <p:nvPr/>
        </p:nvSpPr>
        <p:spPr>
          <a:xfrm rot="18427817">
            <a:off x="5177858" y="6082399"/>
            <a:ext cx="1543052" cy="45688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271086" y="2911642"/>
            <a:ext cx="1788319" cy="304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841139" y="5187821"/>
            <a:ext cx="1448123" cy="2194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2289262" y="2679442"/>
            <a:ext cx="1463587" cy="3348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p:cNvSpPr/>
          <p:nvPr/>
        </p:nvSpPr>
        <p:spPr>
          <a:xfrm>
            <a:off x="1447476" y="3904142"/>
            <a:ext cx="1448123" cy="2194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841138" y="5943600"/>
            <a:ext cx="1448123" cy="2194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2734809" y="6896100"/>
            <a:ext cx="1448123"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p:cNvSpPr/>
          <p:nvPr/>
        </p:nvSpPr>
        <p:spPr>
          <a:xfrm>
            <a:off x="611282" y="7072563"/>
            <a:ext cx="1448123"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p:cNvSpPr/>
          <p:nvPr/>
        </p:nvSpPr>
        <p:spPr>
          <a:xfrm rot="1143067">
            <a:off x="2514035" y="5413310"/>
            <a:ext cx="1448123"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p:cNvSpPr/>
          <p:nvPr/>
        </p:nvSpPr>
        <p:spPr>
          <a:xfrm rot="1087724">
            <a:off x="2914918" y="4185804"/>
            <a:ext cx="1227348"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p:cNvSpPr/>
          <p:nvPr/>
        </p:nvSpPr>
        <p:spPr>
          <a:xfrm>
            <a:off x="271086" y="4863495"/>
            <a:ext cx="624936" cy="4340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Rectangle 32"/>
          <p:cNvSpPr/>
          <p:nvPr/>
        </p:nvSpPr>
        <p:spPr>
          <a:xfrm>
            <a:off x="358643" y="5729011"/>
            <a:ext cx="624936" cy="4340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p:cNvSpPr/>
          <p:nvPr/>
        </p:nvSpPr>
        <p:spPr>
          <a:xfrm>
            <a:off x="1245594" y="8385765"/>
            <a:ext cx="1543052" cy="45688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Channel flow</a:t>
            </a:r>
          </a:p>
        </p:txBody>
      </p:sp>
      <p:sp>
        <p:nvSpPr>
          <p:cNvPr id="35" name="Rectangle 34"/>
          <p:cNvSpPr/>
          <p:nvPr/>
        </p:nvSpPr>
        <p:spPr>
          <a:xfrm>
            <a:off x="4806283" y="7869423"/>
            <a:ext cx="1788319" cy="304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Evaporation </a:t>
            </a:r>
          </a:p>
        </p:txBody>
      </p:sp>
      <p:sp>
        <p:nvSpPr>
          <p:cNvPr id="36" name="Rectangle 35"/>
          <p:cNvSpPr/>
          <p:nvPr/>
        </p:nvSpPr>
        <p:spPr>
          <a:xfrm>
            <a:off x="2247597" y="8924527"/>
            <a:ext cx="1448123" cy="2194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Infiltration </a:t>
            </a:r>
          </a:p>
        </p:txBody>
      </p:sp>
      <p:sp>
        <p:nvSpPr>
          <p:cNvPr id="37" name="Rectangle 36"/>
          <p:cNvSpPr/>
          <p:nvPr/>
        </p:nvSpPr>
        <p:spPr>
          <a:xfrm>
            <a:off x="3111966" y="8174223"/>
            <a:ext cx="1463587" cy="3348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Precipitation </a:t>
            </a:r>
          </a:p>
        </p:txBody>
      </p:sp>
      <p:sp>
        <p:nvSpPr>
          <p:cNvPr id="38" name="Rectangle 37"/>
          <p:cNvSpPr/>
          <p:nvPr/>
        </p:nvSpPr>
        <p:spPr>
          <a:xfrm>
            <a:off x="2887087" y="8618770"/>
            <a:ext cx="1448123" cy="2194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Interception </a:t>
            </a:r>
          </a:p>
        </p:txBody>
      </p:sp>
      <p:sp>
        <p:nvSpPr>
          <p:cNvPr id="39" name="Rectangle 38"/>
          <p:cNvSpPr/>
          <p:nvPr/>
        </p:nvSpPr>
        <p:spPr>
          <a:xfrm>
            <a:off x="5149108" y="8284999"/>
            <a:ext cx="1448123" cy="2194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Percolation </a:t>
            </a:r>
          </a:p>
        </p:txBody>
      </p:sp>
      <p:sp>
        <p:nvSpPr>
          <p:cNvPr id="40" name="Rectangle 39"/>
          <p:cNvSpPr/>
          <p:nvPr/>
        </p:nvSpPr>
        <p:spPr>
          <a:xfrm>
            <a:off x="5298272" y="8592782"/>
            <a:ext cx="1448123"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Groundwater flow</a:t>
            </a:r>
          </a:p>
        </p:txBody>
      </p:sp>
      <p:sp>
        <p:nvSpPr>
          <p:cNvPr id="41" name="Rectangle 40"/>
          <p:cNvSpPr/>
          <p:nvPr/>
        </p:nvSpPr>
        <p:spPr>
          <a:xfrm>
            <a:off x="3162299" y="7678923"/>
            <a:ext cx="1448123"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Groundwater</a:t>
            </a:r>
          </a:p>
        </p:txBody>
      </p:sp>
      <p:sp>
        <p:nvSpPr>
          <p:cNvPr id="42" name="Rectangle 41"/>
          <p:cNvSpPr/>
          <p:nvPr/>
        </p:nvSpPr>
        <p:spPr>
          <a:xfrm>
            <a:off x="171960" y="7907176"/>
            <a:ext cx="1448123"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prstClr val="black"/>
                </a:solidFill>
                <a:effectLst/>
                <a:uLnTx/>
                <a:uFillTx/>
                <a:latin typeface="Calibri"/>
                <a:ea typeface="+mn-ea"/>
                <a:cs typeface="+mn-cs"/>
              </a:rPr>
              <a:t>Throughflow</a:t>
            </a: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Rectangle 42"/>
          <p:cNvSpPr/>
          <p:nvPr/>
        </p:nvSpPr>
        <p:spPr>
          <a:xfrm>
            <a:off x="1706211" y="7678576"/>
            <a:ext cx="1265448"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a:ea typeface="+mn-ea"/>
                <a:cs typeface="+mn-cs"/>
              </a:rPr>
              <a:t>Overland flow/surface </a:t>
            </a:r>
            <a:r>
              <a:rPr kumimoji="0" lang="en-GB" sz="1400" b="1" i="0" u="none" strike="noStrike" kern="1200" cap="none" spc="0" normalizeH="0" baseline="0" noProof="0" dirty="0">
                <a:ln>
                  <a:noFill/>
                </a:ln>
                <a:solidFill>
                  <a:prstClr val="black"/>
                </a:solidFill>
                <a:effectLst/>
                <a:uLnTx/>
                <a:uFillTx/>
                <a:latin typeface="Calibri"/>
                <a:ea typeface="+mn-ea"/>
                <a:cs typeface="+mn-cs"/>
              </a:rPr>
              <a:t>runoff</a:t>
            </a:r>
          </a:p>
        </p:txBody>
      </p:sp>
      <p:sp>
        <p:nvSpPr>
          <p:cNvPr id="44" name="Rectangle 43"/>
          <p:cNvSpPr/>
          <p:nvPr/>
        </p:nvSpPr>
        <p:spPr>
          <a:xfrm>
            <a:off x="512454" y="8418798"/>
            <a:ext cx="624936" cy="4340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SOIL</a:t>
            </a:r>
          </a:p>
        </p:txBody>
      </p:sp>
      <p:sp>
        <p:nvSpPr>
          <p:cNvPr id="45" name="Rectangle 44"/>
          <p:cNvSpPr/>
          <p:nvPr/>
        </p:nvSpPr>
        <p:spPr>
          <a:xfrm>
            <a:off x="4564393" y="8566251"/>
            <a:ext cx="624936" cy="4340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Rock</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6" name="Title 1">
            <a:extLst>
              <a:ext uri="{FF2B5EF4-FFF2-40B4-BE49-F238E27FC236}">
                <a16:creationId xmlns:a16="http://schemas.microsoft.com/office/drawing/2014/main" id="{E764DFF7-34A7-5229-1D40-4749F91874A4}"/>
              </a:ext>
            </a:extLst>
          </p:cNvPr>
          <p:cNvSpPr>
            <a:spLocks noGrp="1"/>
          </p:cNvSpPr>
          <p:nvPr>
            <p:ph type="title"/>
          </p:nvPr>
        </p:nvSpPr>
        <p:spPr>
          <a:xfrm>
            <a:off x="0" y="7083"/>
            <a:ext cx="6858000" cy="913987"/>
          </a:xfrm>
        </p:spPr>
        <p:txBody>
          <a:bodyPr>
            <a:noAutofit/>
          </a:bodyPr>
          <a:lstStyle/>
          <a:p>
            <a:r>
              <a:rPr lang="en-GB" sz="2800" b="1" u="sng" dirty="0">
                <a:latin typeface="Arial" panose="020B0604020202020204" pitchFamily="34" charset="0"/>
                <a:cs typeface="Arial" panose="020B0604020202020204" pitchFamily="34" charset="0"/>
              </a:rPr>
              <a:t>Large and Local Scale Water Cycles </a:t>
            </a:r>
          </a:p>
        </p:txBody>
      </p:sp>
    </p:spTree>
    <p:extLst>
      <p:ext uri="{BB962C8B-B14F-4D97-AF65-F5344CB8AC3E}">
        <p14:creationId xmlns:p14="http://schemas.microsoft.com/office/powerpoint/2010/main" val="331143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1524000"/>
          </a:xfrm>
        </p:spPr>
        <p:txBody>
          <a:bodyPr>
            <a:normAutofit/>
          </a:bodyPr>
          <a:lstStyle/>
          <a:p>
            <a:r>
              <a:rPr lang="en-GB" sz="4000" b="1" u="sng" dirty="0">
                <a:latin typeface="Arial" panose="020B0604020202020204" pitchFamily="34" charset="0"/>
                <a:cs typeface="Arial" panose="020B0604020202020204" pitchFamily="34" charset="0"/>
              </a:rPr>
              <a:t>Reading Time:  How The Water Cycle Works</a:t>
            </a:r>
          </a:p>
        </p:txBody>
      </p:sp>
      <p:sp>
        <p:nvSpPr>
          <p:cNvPr id="3" name="Content Placeholder 2"/>
          <p:cNvSpPr>
            <a:spLocks noGrp="1"/>
          </p:cNvSpPr>
          <p:nvPr>
            <p:ph idx="1"/>
          </p:nvPr>
        </p:nvSpPr>
        <p:spPr>
          <a:xfrm>
            <a:off x="340826" y="1412067"/>
            <a:ext cx="6193323" cy="6988983"/>
          </a:xfrm>
        </p:spPr>
        <p:txBody>
          <a:bodyPr vert="horz" lIns="91440" tIns="45720" rIns="91440" bIns="45720" rtlCol="0" anchor="t">
            <a:noAutofit/>
          </a:bodyPr>
          <a:lstStyle/>
          <a:p>
            <a:pPr marL="0" indent="0">
              <a:buNone/>
            </a:pPr>
            <a:endParaRPr lang="en-GB" sz="1200" b="1" i="1">
              <a:latin typeface="Arial" panose="020B0604020202020204" pitchFamily="34" charset="0"/>
              <a:cs typeface="Arial" panose="020B0604020202020204" pitchFamily="34" charset="0"/>
            </a:endParaRPr>
          </a:p>
          <a:p>
            <a:pPr marL="0" indent="0">
              <a:buNone/>
            </a:pPr>
            <a:r>
              <a:rPr lang="en-GB" sz="1200" b="1" i="1" dirty="0">
                <a:latin typeface="Arial" panose="020B0604020202020204" pitchFamily="34" charset="0"/>
                <a:cs typeface="Arial" panose="020B0604020202020204" pitchFamily="34" charset="0"/>
              </a:rPr>
              <a:t>Task 1: Read through the paragraph below and circle the letter which best answers the questions on the next page. The first one has been done for you. </a:t>
            </a:r>
          </a:p>
          <a:p>
            <a:pPr marL="0" indent="0">
              <a:buNone/>
            </a:pPr>
            <a:endParaRPr lang="en-GB" sz="1200" b="1" i="1"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Before we look at the water cycle and how water moves around the Earth on different scales, it is important to know what a “cycle” is. In A-level geography we use the word “system” to explain the complicated, always changing water cycle, you will see why the term is used in a minute. A system can be defined as, </a:t>
            </a:r>
            <a:r>
              <a:rPr lang="en-GB" sz="1200" i="1" dirty="0">
                <a:latin typeface="Arial" panose="020B0604020202020204" pitchFamily="34" charset="0"/>
                <a:cs typeface="Arial" panose="020B0604020202020204" pitchFamily="34" charset="0"/>
              </a:rPr>
              <a:t>“a collection of parts which work together to create something which works”. </a:t>
            </a:r>
            <a:r>
              <a:rPr lang="en-GB" sz="1200" dirty="0">
                <a:latin typeface="Arial" panose="020B0604020202020204" pitchFamily="34" charset="0"/>
                <a:cs typeface="Arial" panose="020B0604020202020204" pitchFamily="34" charset="0"/>
              </a:rPr>
              <a:t>In this way, the water cycle has many “parts” known as stores, and there are many specific interactions between the stores. These interactions are better known as  transfers. It is worth noting here that “processes” (things which are happening) such as evaporation, condensation and precipitation, are all examples of transfers of water. </a:t>
            </a:r>
          </a:p>
          <a:p>
            <a:pPr marL="0" indent="0">
              <a:buNone/>
            </a:pPr>
            <a:r>
              <a:rPr lang="en-GB" sz="1200" dirty="0">
                <a:latin typeface="Arial"/>
                <a:cs typeface="Arial"/>
              </a:rPr>
              <a:t>For example, a store of water is a river, and the transfers interacting with the river could be evaporation and precipitation. As water moves into the system via precipitation, the store of water (the river) gets larger. This movement of water into the river is called an, “input”, and evaporation, where water leaves the store is called an “output”. Both precipitation and evaporation  show movement of water, either to or from the river. In this way, precipitation and evaporation are known as “transfers”. The greater the amount of </a:t>
            </a:r>
            <a:r>
              <a:rPr lang="en-GB" sz="1200">
                <a:latin typeface="Arial"/>
                <a:cs typeface="Arial"/>
              </a:rPr>
              <a:t>transfers which a store receives as inputs, the greater the store of water in the river channel will grow. </a:t>
            </a:r>
            <a:r>
              <a:rPr lang="en-GB" sz="1200" dirty="0">
                <a:latin typeface="Arial"/>
                <a:cs typeface="Arial"/>
              </a:rPr>
              <a:t>However, at the same time, transfers which leave the store, or outputs, will see a decrease in the size of the water store. </a:t>
            </a:r>
            <a:endParaRPr lang="en-GB" sz="1200" dirty="0">
              <a:latin typeface="Arial" panose="020B0604020202020204" pitchFamily="34" charset="0"/>
              <a:cs typeface="Arial" panose="020B0604020202020204" pitchFamily="34" charset="0"/>
            </a:endParaRPr>
          </a:p>
          <a:p>
            <a:pPr marL="0" indent="0">
              <a:buNone/>
            </a:pPr>
            <a:endParaRPr lang="en-GB" sz="1200" i="1" dirty="0">
              <a:latin typeface="Arial" panose="020B0604020202020204" pitchFamily="34" charset="0"/>
              <a:cs typeface="Arial" panose="020B0604020202020204" pitchFamily="34" charset="0"/>
            </a:endParaRPr>
          </a:p>
          <a:p>
            <a:pPr marL="0" indent="0">
              <a:buNone/>
            </a:pPr>
            <a:r>
              <a:rPr lang="en-GB" sz="1200" dirty="0">
                <a:latin typeface="Arial"/>
                <a:cs typeface="Arial"/>
              </a:rPr>
              <a:t>The amount of water stored globally (in the entire world) never changes, so the global water cycle never sees inputs and outputs. This means that no water ever leaves or enters Earth, so the mass of water on Earth stays the same. However, there as smaller scale water systems which operate within the global water cycle. An example of a small-scale water system could be a river channel which flows down a hill slope. The mass of the water stored in the river channel will change  constantly. During certain time periods, evaporation may be higher (more water output) and precipitation may be lower, (less water input). This means that the mass of water in the river channel will be lower in this particular river. However, just because the water has been lost from this particular river channel, does not mean that the water has disappeared from Earth. The water which has been evaporated from this river channel, will likely turn into clouds and be stored in the sky, later on, it might enter another river channel through precipitation.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41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6200"/>
            <a:ext cx="6172200" cy="1524000"/>
          </a:xfrm>
        </p:spPr>
        <p:txBody>
          <a:bodyPr>
            <a:normAutofit/>
          </a:bodyPr>
          <a:lstStyle/>
          <a:p>
            <a:r>
              <a:rPr lang="en-GB" sz="4000" b="1" u="sng" dirty="0">
                <a:latin typeface="Arial" panose="020B0604020202020204" pitchFamily="34" charset="0"/>
                <a:cs typeface="Arial" panose="020B0604020202020204" pitchFamily="34" charset="0"/>
              </a:rPr>
              <a:t>Question time</a:t>
            </a:r>
          </a:p>
        </p:txBody>
      </p:sp>
      <p:sp>
        <p:nvSpPr>
          <p:cNvPr id="3" name="Content Placeholder 2"/>
          <p:cNvSpPr>
            <a:spLocks noGrp="1"/>
          </p:cNvSpPr>
          <p:nvPr>
            <p:ph idx="1"/>
          </p:nvPr>
        </p:nvSpPr>
        <p:spPr>
          <a:xfrm>
            <a:off x="359876" y="1545417"/>
            <a:ext cx="6193323" cy="7217583"/>
          </a:xfrm>
        </p:spPr>
        <p:txBody>
          <a:bodyPr vert="horz" lIns="91440" tIns="45720" rIns="91440" bIns="45720" rtlCol="0" anchor="t">
            <a:noAutofit/>
          </a:bodyPr>
          <a:lstStyle/>
          <a:p>
            <a:pPr marL="0" indent="0">
              <a:buNone/>
            </a:pPr>
            <a:r>
              <a:rPr lang="en-GB" sz="1200" b="1" i="1" dirty="0">
                <a:latin typeface="Arial"/>
                <a:cs typeface="Arial"/>
              </a:rPr>
              <a:t>Circle the letter which best answers the question using the passage on the previous page. The first one has been done for you. </a:t>
            </a:r>
            <a:endParaRPr lang="en-US"/>
          </a:p>
          <a:p>
            <a:pPr marL="0" indent="0">
              <a:buNone/>
            </a:pPr>
            <a:endParaRPr lang="en-GB" sz="1200" b="1" i="1" dirty="0">
              <a:latin typeface="Arial" panose="020B0604020202020204" pitchFamily="34" charset="0"/>
              <a:cs typeface="Arial" panose="020B0604020202020204" pitchFamily="34" charset="0"/>
            </a:endParaRPr>
          </a:p>
          <a:p>
            <a:pPr marL="228600" indent="-228600">
              <a:buAutoNum type="arabicPeriod"/>
            </a:pPr>
            <a:r>
              <a:rPr lang="en-GB" sz="1200" dirty="0">
                <a:latin typeface="Arial" panose="020B0604020202020204" pitchFamily="34" charset="0"/>
                <a:cs typeface="Arial" panose="020B0604020202020204" pitchFamily="34" charset="0"/>
              </a:rPr>
              <a:t>Which of the following is the best definition of a system?</a:t>
            </a:r>
          </a:p>
          <a:p>
            <a:pPr marL="228600" indent="-228600">
              <a:buFont typeface="+mj-lt"/>
              <a:buAutoNum type="alphaLcParenR"/>
            </a:pPr>
            <a:r>
              <a:rPr lang="en-GB" sz="1200" dirty="0">
                <a:latin typeface="Arial" panose="020B0604020202020204" pitchFamily="34" charset="0"/>
                <a:cs typeface="Arial" panose="020B0604020202020204" pitchFamily="34" charset="0"/>
              </a:rPr>
              <a:t>Movement of matter such as water out of a place </a:t>
            </a:r>
          </a:p>
          <a:p>
            <a:pPr marL="228600" indent="-228600">
              <a:buFont typeface="+mj-lt"/>
              <a:buAutoNum type="alphaLcParenR"/>
            </a:pPr>
            <a:r>
              <a:rPr lang="en-GB" sz="1200" dirty="0">
                <a:latin typeface="Arial" panose="020B0604020202020204" pitchFamily="34" charset="0"/>
                <a:cs typeface="Arial" panose="020B0604020202020204" pitchFamily="34" charset="0"/>
              </a:rPr>
              <a:t>A collection of parts which change as they are affected by processes </a:t>
            </a:r>
          </a:p>
          <a:p>
            <a:pPr marL="228600" indent="-228600">
              <a:buFont typeface="+mj-lt"/>
              <a:buAutoNum type="alphaLcParenR"/>
            </a:pPr>
            <a:r>
              <a:rPr lang="en-GB" sz="1200">
                <a:latin typeface="Arial"/>
                <a:cs typeface="Arial"/>
              </a:rPr>
              <a:t>Transferring of many different materials to the same place </a:t>
            </a:r>
            <a:endParaRPr lang="en-GB" sz="8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a:cs typeface="Arial"/>
              </a:rPr>
              <a:t>2. Which of the following is the best definition of a store?</a:t>
            </a:r>
          </a:p>
          <a:p>
            <a:pPr marL="228600" indent="-228600">
              <a:buFont typeface="+mj-lt"/>
              <a:buAutoNum type="alphaLcParenR"/>
            </a:pPr>
            <a:r>
              <a:rPr lang="en-GB" sz="1200" dirty="0">
                <a:latin typeface="Arial" panose="020B0604020202020204" pitchFamily="34" charset="0"/>
                <a:cs typeface="Arial" panose="020B0604020202020204" pitchFamily="34" charset="0"/>
              </a:rPr>
              <a:t>Part of a system where water is gained </a:t>
            </a:r>
          </a:p>
          <a:p>
            <a:pPr marL="228600" indent="-228600">
              <a:buFont typeface="+mj-lt"/>
              <a:buAutoNum type="alphaLcParenR"/>
            </a:pPr>
            <a:r>
              <a:rPr lang="en-GB" sz="1200" dirty="0">
                <a:latin typeface="Arial" panose="020B0604020202020204" pitchFamily="34" charset="0"/>
                <a:cs typeface="Arial" panose="020B0604020202020204" pitchFamily="34" charset="0"/>
              </a:rPr>
              <a:t>Part of a system where water is lost </a:t>
            </a:r>
          </a:p>
          <a:p>
            <a:pPr marL="228600" indent="-228600">
              <a:buFont typeface="+mj-lt"/>
              <a:buAutoNum type="alphaLcParenR"/>
            </a:pPr>
            <a:r>
              <a:rPr lang="en-GB" sz="1200" dirty="0">
                <a:latin typeface="Arial" panose="020B0604020202020204" pitchFamily="34" charset="0"/>
                <a:cs typeface="Arial" panose="020B0604020202020204" pitchFamily="34" charset="0"/>
              </a:rPr>
              <a:t>Part of a system where water is held </a:t>
            </a:r>
          </a:p>
          <a:p>
            <a:pPr marL="228600" indent="-228600">
              <a:buFont typeface="+mj-lt"/>
              <a:buAutoNum type="alphaLcParenR"/>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3. Which of the list below outlines examples of stores of water?</a:t>
            </a:r>
          </a:p>
          <a:p>
            <a:pPr marL="228600" indent="-228600">
              <a:buFont typeface="+mj-lt"/>
              <a:buAutoNum type="alphaLcParenR"/>
            </a:pPr>
            <a:r>
              <a:rPr lang="en-GB" sz="1200" dirty="0">
                <a:latin typeface="Arial" panose="020B0604020202020204" pitchFamily="34" charset="0"/>
                <a:cs typeface="Arial" panose="020B0604020202020204" pitchFamily="34" charset="0"/>
              </a:rPr>
              <a:t>Precipitation, evaporation, river channel, surface water </a:t>
            </a:r>
          </a:p>
          <a:p>
            <a:pPr marL="228600" indent="-228600">
              <a:buFont typeface="+mj-lt"/>
              <a:buAutoNum type="alphaLcParenR"/>
            </a:pPr>
            <a:r>
              <a:rPr lang="en-GB" sz="1200" dirty="0">
                <a:latin typeface="Arial" panose="020B0604020202020204" pitchFamily="34" charset="0"/>
                <a:cs typeface="Arial" panose="020B0604020202020204" pitchFamily="34" charset="0"/>
              </a:rPr>
              <a:t>Surface water, cloud, evaporation, flooding </a:t>
            </a:r>
          </a:p>
          <a:p>
            <a:pPr marL="228600" indent="-228600">
              <a:buFont typeface="+mj-lt"/>
              <a:buAutoNum type="alphaLcParenR"/>
            </a:pPr>
            <a:r>
              <a:rPr lang="en-GB" sz="1200" dirty="0">
                <a:latin typeface="Arial" panose="020B0604020202020204" pitchFamily="34" charset="0"/>
                <a:cs typeface="Arial" panose="020B0604020202020204" pitchFamily="34" charset="0"/>
              </a:rPr>
              <a:t>Puddle, river channel, cloud, soil </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4. Circle the best definition of a transfer of water </a:t>
            </a:r>
          </a:p>
          <a:p>
            <a:pPr marL="228600" indent="-228600">
              <a:buFont typeface="+mj-lt"/>
              <a:buAutoNum type="alphaLcParenR"/>
            </a:pPr>
            <a:r>
              <a:rPr lang="en-GB" sz="1200" dirty="0">
                <a:latin typeface="Arial" panose="020B0604020202020204" pitchFamily="34" charset="0"/>
                <a:cs typeface="Arial" panose="020B0604020202020204" pitchFamily="34" charset="0"/>
              </a:rPr>
              <a:t>The carrying of water in a constant cycle between two stores</a:t>
            </a:r>
          </a:p>
          <a:p>
            <a:pPr marL="228600" indent="-228600">
              <a:buFont typeface="+mj-lt"/>
              <a:buAutoNum type="alphaLcParenR"/>
            </a:pPr>
            <a:r>
              <a:rPr lang="en-GB" sz="1200" dirty="0">
                <a:latin typeface="Arial" panose="020B0604020202020204" pitchFamily="34" charset="0"/>
                <a:cs typeface="Arial" panose="020B0604020202020204" pitchFamily="34" charset="0"/>
              </a:rPr>
              <a:t>The movement of water from one store to another via inputs and outputs</a:t>
            </a:r>
          </a:p>
          <a:p>
            <a:pPr marL="228600" indent="-228600">
              <a:buFont typeface="+mj-lt"/>
              <a:buAutoNum type="alphaLcParenR"/>
            </a:pPr>
            <a:r>
              <a:rPr lang="en-GB" sz="1200" dirty="0">
                <a:latin typeface="Arial" panose="020B0604020202020204" pitchFamily="34" charset="0"/>
                <a:cs typeface="Arial" panose="020B0604020202020204" pitchFamily="34" charset="0"/>
              </a:rPr>
              <a:t>The output of water from a store </a:t>
            </a:r>
          </a:p>
          <a:p>
            <a:pPr marL="228600" indent="-228600">
              <a:buFont typeface="+mj-lt"/>
              <a:buAutoNum type="alphaLcParenR"/>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5. Which of the list below outlines examples of transfers of water?</a:t>
            </a:r>
          </a:p>
          <a:p>
            <a:pPr marL="228600" indent="-228600">
              <a:buFont typeface="+mj-lt"/>
              <a:buAutoNum type="alphaLcParenR"/>
            </a:pPr>
            <a:r>
              <a:rPr lang="en-GB" sz="1200" dirty="0">
                <a:latin typeface="Arial" panose="020B0604020202020204" pitchFamily="34" charset="0"/>
                <a:cs typeface="Arial" panose="020B0604020202020204" pitchFamily="34" charset="0"/>
              </a:rPr>
              <a:t>Precipitation, clouds, soil, river channel </a:t>
            </a:r>
          </a:p>
          <a:p>
            <a:pPr marL="228600" indent="-228600">
              <a:buFont typeface="+mj-lt"/>
              <a:buAutoNum type="alphaLcParenR"/>
            </a:pPr>
            <a:r>
              <a:rPr lang="en-GB" sz="1200" dirty="0">
                <a:latin typeface="Arial" panose="020B0604020202020204" pitchFamily="34" charset="0"/>
                <a:cs typeface="Arial" panose="020B0604020202020204" pitchFamily="34" charset="0"/>
              </a:rPr>
              <a:t>Precipitation, infiltration, surface runoff</a:t>
            </a:r>
          </a:p>
          <a:p>
            <a:pPr marL="228600" indent="-228600">
              <a:buFont typeface="+mj-lt"/>
              <a:buAutoNum type="alphaLcParenR"/>
            </a:pPr>
            <a:r>
              <a:rPr lang="en-GB" sz="1200" dirty="0">
                <a:latin typeface="Arial" panose="020B0604020202020204" pitchFamily="34" charset="0"/>
                <a:cs typeface="Arial" panose="020B0604020202020204" pitchFamily="34" charset="0"/>
              </a:rPr>
              <a:t>Precipitation, evaporation, clouds</a:t>
            </a:r>
          </a:p>
          <a:p>
            <a:pPr marL="0" indent="0">
              <a:buNone/>
            </a:pPr>
            <a:endParaRPr lang="en-GB" sz="1200" dirty="0">
              <a:latin typeface="Arial" panose="020B0604020202020204" pitchFamily="34" charset="0"/>
              <a:cs typeface="Arial" panose="020B0604020202020204" pitchFamily="34" charset="0"/>
            </a:endParaRPr>
          </a:p>
        </p:txBody>
      </p:sp>
      <p:sp>
        <p:nvSpPr>
          <p:cNvPr id="4" name="Oval 3"/>
          <p:cNvSpPr/>
          <p:nvPr/>
        </p:nvSpPr>
        <p:spPr>
          <a:xfrm>
            <a:off x="361950" y="25908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366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05" y="1085707"/>
            <a:ext cx="6549395" cy="6607983"/>
          </a:xfrm>
        </p:spPr>
        <p:txBody>
          <a:bodyPr>
            <a:noAutofit/>
          </a:bodyPr>
          <a:lstStyle/>
          <a:p>
            <a:pPr marL="0" indent="0">
              <a:buNone/>
            </a:pPr>
            <a:r>
              <a:rPr lang="en-GB" sz="1200" dirty="0">
                <a:latin typeface="Arial" panose="020B0604020202020204" pitchFamily="34" charset="0"/>
                <a:cs typeface="Arial" panose="020B0604020202020204" pitchFamily="34" charset="0"/>
              </a:rPr>
              <a:t>6. Which of the following factors will increase evaporation?</a:t>
            </a:r>
          </a:p>
          <a:p>
            <a:pPr marL="228600" indent="-228600">
              <a:buFont typeface="+mj-lt"/>
              <a:buAutoNum type="alphaLcParenR"/>
            </a:pPr>
            <a:r>
              <a:rPr lang="en-GB" sz="1200" dirty="0">
                <a:latin typeface="Arial" panose="020B0604020202020204" pitchFamily="34" charset="0"/>
                <a:cs typeface="Arial" panose="020B0604020202020204" pitchFamily="34" charset="0"/>
              </a:rPr>
              <a:t>More sunlight</a:t>
            </a:r>
          </a:p>
          <a:p>
            <a:pPr marL="228600" indent="-228600">
              <a:buFont typeface="+mj-lt"/>
              <a:buAutoNum type="alphaLcParenR"/>
            </a:pPr>
            <a:r>
              <a:rPr lang="en-GB" sz="1200" dirty="0">
                <a:latin typeface="Arial" panose="020B0604020202020204" pitchFamily="34" charset="0"/>
                <a:cs typeface="Arial" panose="020B0604020202020204" pitchFamily="34" charset="0"/>
              </a:rPr>
              <a:t>More rain </a:t>
            </a:r>
          </a:p>
          <a:p>
            <a:pPr marL="228600" indent="-228600">
              <a:buFont typeface="+mj-lt"/>
              <a:buAutoNum type="alphaLcParenR"/>
            </a:pPr>
            <a:r>
              <a:rPr lang="en-GB" sz="1200" dirty="0">
                <a:latin typeface="Arial" panose="020B0604020202020204" pitchFamily="34" charset="0"/>
                <a:cs typeface="Arial" panose="020B0604020202020204" pitchFamily="34" charset="0"/>
              </a:rPr>
              <a:t>More clouds</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7. Which of the following is the correct definition of an input?</a:t>
            </a:r>
          </a:p>
          <a:p>
            <a:pPr marL="228600" indent="-228600">
              <a:buFont typeface="+mj-lt"/>
              <a:buAutoNum type="alphaLcParenR"/>
            </a:pPr>
            <a:r>
              <a:rPr lang="en-GB" sz="1200" dirty="0">
                <a:latin typeface="Arial" panose="020B0604020202020204" pitchFamily="34" charset="0"/>
                <a:cs typeface="Arial" panose="020B0604020202020204" pitchFamily="34" charset="0"/>
              </a:rPr>
              <a:t>Transfer of water from a store, decreasing the mass of water held in that store </a:t>
            </a:r>
          </a:p>
          <a:p>
            <a:pPr marL="228600" indent="-228600">
              <a:buFont typeface="+mj-lt"/>
              <a:buAutoNum type="alphaLcParenR"/>
            </a:pPr>
            <a:r>
              <a:rPr lang="en-GB" sz="1200" dirty="0">
                <a:latin typeface="Arial" panose="020B0604020202020204" pitchFamily="34" charset="0"/>
                <a:cs typeface="Arial" panose="020B0604020202020204" pitchFamily="34" charset="0"/>
              </a:rPr>
              <a:t>The store of water, such as a cloud or a puddle </a:t>
            </a:r>
          </a:p>
          <a:p>
            <a:pPr marL="228600" indent="-228600">
              <a:buFont typeface="+mj-lt"/>
              <a:buAutoNum type="alphaLcParenR"/>
            </a:pPr>
            <a:r>
              <a:rPr lang="en-GB" sz="1200" dirty="0">
                <a:latin typeface="Arial" panose="020B0604020202020204" pitchFamily="34" charset="0"/>
                <a:cs typeface="Arial" panose="020B0604020202020204" pitchFamily="34" charset="0"/>
              </a:rPr>
              <a:t>Transfer of water into a store, increasing the mass of water held in that store </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8. Which of the following is the best definition of a closed system?</a:t>
            </a:r>
          </a:p>
          <a:p>
            <a:pPr marL="228600" indent="-228600">
              <a:buFont typeface="+mj-lt"/>
              <a:buAutoNum type="alphaLcParenR"/>
            </a:pPr>
            <a:r>
              <a:rPr lang="en-GB" sz="1200" dirty="0">
                <a:latin typeface="Arial" panose="020B0604020202020204" pitchFamily="34" charset="0"/>
                <a:cs typeface="Arial" panose="020B0604020202020204" pitchFamily="34" charset="0"/>
              </a:rPr>
              <a:t>When inputs and outputs are equal </a:t>
            </a:r>
          </a:p>
          <a:p>
            <a:pPr marL="228600" indent="-228600">
              <a:buFont typeface="+mj-lt"/>
              <a:buAutoNum type="alphaLcParenR"/>
            </a:pPr>
            <a:r>
              <a:rPr lang="en-GB" sz="1200" dirty="0">
                <a:latin typeface="Arial" panose="020B0604020202020204" pitchFamily="34" charset="0"/>
                <a:cs typeface="Arial" panose="020B0604020202020204" pitchFamily="34" charset="0"/>
              </a:rPr>
              <a:t>When there are many inputs and outputs to and from a system </a:t>
            </a:r>
          </a:p>
          <a:p>
            <a:pPr marL="228600" indent="-228600">
              <a:buFont typeface="+mj-lt"/>
              <a:buAutoNum type="alphaLcParenR"/>
            </a:pPr>
            <a:r>
              <a:rPr lang="en-GB" sz="1200" dirty="0">
                <a:latin typeface="Arial" panose="020B0604020202020204" pitchFamily="34" charset="0"/>
                <a:cs typeface="Arial" panose="020B0604020202020204" pitchFamily="34" charset="0"/>
              </a:rPr>
              <a:t>When a system has no inputs or outputs, so the mass of matter (such as water) doesn’t change</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9. Which of the following is the correct definition of an input?</a:t>
            </a:r>
          </a:p>
          <a:p>
            <a:pPr marL="228600" indent="-228600">
              <a:buFont typeface="+mj-lt"/>
              <a:buAutoNum type="alphaLcParenR"/>
            </a:pPr>
            <a:r>
              <a:rPr lang="en-GB" sz="1200" dirty="0">
                <a:latin typeface="Arial" panose="020B0604020202020204" pitchFamily="34" charset="0"/>
                <a:cs typeface="Arial" panose="020B0604020202020204" pitchFamily="34" charset="0"/>
              </a:rPr>
              <a:t>Transfer of water into a store, increasing the mass of water held in that store </a:t>
            </a:r>
          </a:p>
          <a:p>
            <a:pPr marL="228600" indent="-228600">
              <a:buFont typeface="+mj-lt"/>
              <a:buAutoNum type="alphaLcParenR"/>
            </a:pPr>
            <a:r>
              <a:rPr lang="en-GB" sz="1200" dirty="0">
                <a:latin typeface="Arial" panose="020B0604020202020204" pitchFamily="34" charset="0"/>
                <a:cs typeface="Arial" panose="020B0604020202020204" pitchFamily="34" charset="0"/>
              </a:rPr>
              <a:t>Transfer of water from a store, decreasing the mass of water held in that store </a:t>
            </a:r>
          </a:p>
          <a:p>
            <a:pPr marL="228600" indent="-228600">
              <a:buFont typeface="+mj-lt"/>
              <a:buAutoNum type="alphaLcParenR"/>
            </a:pPr>
            <a:r>
              <a:rPr lang="en-GB" sz="1200" dirty="0">
                <a:latin typeface="Arial" panose="020B0604020202020204" pitchFamily="34" charset="0"/>
                <a:cs typeface="Arial" panose="020B0604020202020204" pitchFamily="34" charset="0"/>
              </a:rPr>
              <a:t>The store of water, such as a cloud or a puddle </a:t>
            </a:r>
          </a:p>
          <a:p>
            <a:pPr marL="0" indent="0">
              <a:buNone/>
            </a:pPr>
            <a:endParaRPr lang="en-GB" sz="1200" i="1"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10. Which of the following statements is </a:t>
            </a:r>
            <a:r>
              <a:rPr lang="en-GB" sz="1200" b="1" dirty="0">
                <a:latin typeface="Arial" panose="020B0604020202020204" pitchFamily="34" charset="0"/>
                <a:cs typeface="Arial" panose="020B0604020202020204" pitchFamily="34" charset="0"/>
              </a:rPr>
              <a:t>not</a:t>
            </a:r>
            <a:r>
              <a:rPr lang="en-GB" sz="1200" dirty="0">
                <a:latin typeface="Arial" panose="020B0604020202020204" pitchFamily="34" charset="0"/>
                <a:cs typeface="Arial" panose="020B0604020202020204" pitchFamily="34" charset="0"/>
              </a:rPr>
              <a:t> correct?</a:t>
            </a:r>
          </a:p>
          <a:p>
            <a:pPr marL="228600" indent="-228600">
              <a:buFont typeface="+mj-lt"/>
              <a:buAutoNum type="alphaLcParenR"/>
            </a:pPr>
            <a:r>
              <a:rPr lang="en-GB" sz="1200" dirty="0">
                <a:latin typeface="Arial" panose="020B0604020202020204" pitchFamily="34" charset="0"/>
                <a:cs typeface="Arial" panose="020B0604020202020204" pitchFamily="34" charset="0"/>
              </a:rPr>
              <a:t>The Earth is an example of a closed water system, here there is never a net loss or gain of water </a:t>
            </a:r>
          </a:p>
          <a:p>
            <a:pPr marL="228600" indent="-228600">
              <a:buFont typeface="+mj-lt"/>
              <a:buAutoNum type="alphaLcParenR"/>
            </a:pPr>
            <a:r>
              <a:rPr lang="en-GB" sz="1200" dirty="0">
                <a:latin typeface="Arial" panose="020B0604020202020204" pitchFamily="34" charset="0"/>
                <a:cs typeface="Arial" panose="020B0604020202020204" pitchFamily="34" charset="0"/>
              </a:rPr>
              <a:t>The Earth is an example of a closed water system, water is always being lost and gained from this system </a:t>
            </a:r>
          </a:p>
          <a:p>
            <a:pPr marL="228600" indent="-228600">
              <a:buFont typeface="+mj-lt"/>
              <a:buAutoNum type="alphaLcParenR"/>
            </a:pPr>
            <a:r>
              <a:rPr lang="en-GB" sz="1200" dirty="0">
                <a:latin typeface="Arial" panose="020B0604020202020204" pitchFamily="34" charset="0"/>
                <a:cs typeface="Arial" panose="020B0604020202020204" pitchFamily="34" charset="0"/>
              </a:rPr>
              <a:t>The Earth has no inputs or outputs of water to or from it, but the smaller water systems within Earth do change in water mass due to inputs and outputs</a:t>
            </a:r>
          </a:p>
          <a:p>
            <a:pPr marL="228600" indent="-228600">
              <a:buFont typeface="+mj-lt"/>
              <a:buAutoNum type="alphaLcParenR"/>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11. Which of the following best defines the word “process”?</a:t>
            </a:r>
          </a:p>
          <a:p>
            <a:pPr marL="228600" indent="-228600">
              <a:buFont typeface="+mj-lt"/>
              <a:buAutoNum type="alphaLcParenR"/>
            </a:pPr>
            <a:r>
              <a:rPr lang="en-GB" sz="1200" dirty="0">
                <a:latin typeface="Arial" panose="020B0604020202020204" pitchFamily="34" charset="0"/>
                <a:cs typeface="Arial" panose="020B0604020202020204" pitchFamily="34" charset="0"/>
              </a:rPr>
              <a:t>A store of something where matter is held </a:t>
            </a:r>
          </a:p>
          <a:p>
            <a:pPr marL="228600" indent="-228600">
              <a:buFont typeface="+mj-lt"/>
              <a:buAutoNum type="alphaLcParenR"/>
            </a:pPr>
            <a:r>
              <a:rPr lang="en-GB" sz="1200" dirty="0">
                <a:latin typeface="Arial" panose="020B0604020202020204" pitchFamily="34" charset="0"/>
                <a:cs typeface="Arial" panose="020B0604020202020204" pitchFamily="34" charset="0"/>
              </a:rPr>
              <a:t>An action which can occur, leading to a transfer of matter. </a:t>
            </a:r>
          </a:p>
          <a:p>
            <a:pPr marL="228600" indent="-228600">
              <a:buFont typeface="+mj-lt"/>
              <a:buAutoNum type="alphaLcParenR"/>
            </a:pPr>
            <a:r>
              <a:rPr lang="en-GB" sz="1200" dirty="0">
                <a:latin typeface="Arial" panose="020B0604020202020204" pitchFamily="34" charset="0"/>
                <a:cs typeface="Arial" panose="020B0604020202020204" pitchFamily="34" charset="0"/>
              </a:rPr>
              <a:t>A transfer </a:t>
            </a:r>
          </a:p>
          <a:p>
            <a:pPr marL="228600" indent="-228600">
              <a:buFont typeface="+mj-lt"/>
              <a:buAutoNum type="alphaLcParen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40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1524000"/>
          </a:xfrm>
        </p:spPr>
        <p:txBody>
          <a:bodyPr>
            <a:normAutofit/>
          </a:bodyPr>
          <a:lstStyle/>
          <a:p>
            <a:r>
              <a:rPr lang="en-GB" sz="3600" b="1" u="sng" dirty="0">
                <a:latin typeface="Arial" panose="020B0604020202020204" pitchFamily="34" charset="0"/>
                <a:cs typeface="Arial" panose="020B0604020202020204" pitchFamily="34" charset="0"/>
              </a:rPr>
              <a:t>Positive and Negative Feedback in Systems </a:t>
            </a:r>
          </a:p>
        </p:txBody>
      </p:sp>
      <p:sp>
        <p:nvSpPr>
          <p:cNvPr id="3" name="Content Placeholder 2"/>
          <p:cNvSpPr>
            <a:spLocks noGrp="1"/>
          </p:cNvSpPr>
          <p:nvPr>
            <p:ph idx="1"/>
          </p:nvPr>
        </p:nvSpPr>
        <p:spPr>
          <a:xfrm>
            <a:off x="359876" y="1545417"/>
            <a:ext cx="6193323" cy="6607983"/>
          </a:xfrm>
        </p:spPr>
        <p:txBody>
          <a:bodyPr vert="horz" lIns="91440" tIns="45720" rIns="91440" bIns="45720" rtlCol="0" anchor="t">
            <a:noAutofit/>
          </a:bodyPr>
          <a:lstStyle/>
          <a:p>
            <a:pPr marL="0" indent="0">
              <a:buNone/>
            </a:pPr>
            <a:r>
              <a:rPr lang="en-GB" sz="1200" b="1" i="1">
                <a:latin typeface="Arial"/>
                <a:cs typeface="Arial"/>
              </a:rPr>
              <a:t>Systems always naturally try to maintain their own balance. This happens in all systems, no matter how big or small, from the global scale water cycle of evaporation, condensation and precipitation, to a small river with the same processes occurring, </a:t>
            </a:r>
            <a:endParaRPr lang="en-GB" sz="1200" b="1" i="1">
              <a:latin typeface="Arial" panose="020B0604020202020204" pitchFamily="34" charset="0"/>
              <a:cs typeface="Arial" panose="020B0604020202020204" pitchFamily="34" charset="0"/>
            </a:endParaRPr>
          </a:p>
          <a:p>
            <a:pPr marL="0" indent="0">
              <a:buNone/>
            </a:pPr>
            <a:endParaRPr lang="en-GB" sz="1200" b="1" i="1" dirty="0">
              <a:latin typeface="Arial"/>
              <a:cs typeface="Arial"/>
            </a:endParaRPr>
          </a:p>
          <a:p>
            <a:pPr marL="0" indent="0">
              <a:buNone/>
            </a:pPr>
            <a:r>
              <a:rPr lang="en-GB" sz="1200" b="1" i="1">
                <a:latin typeface="Arial"/>
                <a:cs typeface="Arial"/>
              </a:rPr>
              <a:t>This means that, if evaporation in increases, the ocean </a:t>
            </a:r>
            <a:r>
              <a:rPr lang="en-GB" sz="1200" b="1" i="1" dirty="0">
                <a:latin typeface="Arial"/>
                <a:cs typeface="Arial"/>
              </a:rPr>
              <a:t>does not dry up, in fact, because of increased evaporation, condensation also increases, and therefore so does precipitation, causing rain to fill up the oceans again. This balancing effect is known as a negative feedback system, which reacts to a process which is happening (evaporation) by increasing processes to reverse its effects (thereby increasing condensation and precipitation). Because of this negative feedback, a system will usually stay in balance or what is known as a dynamic equilibrium. If we pick these words </a:t>
            </a:r>
            <a:r>
              <a:rPr lang="en-GB" sz="1200" b="1" i="1">
                <a:latin typeface="Arial"/>
                <a:cs typeface="Arial"/>
              </a:rPr>
              <a:t>apart,</a:t>
            </a:r>
            <a:r>
              <a:rPr lang="en-GB" sz="1200" b="1" i="1" dirty="0">
                <a:latin typeface="Arial"/>
                <a:cs typeface="Arial"/>
              </a:rPr>
              <a:t> we see that the system is in balance (equilibrium), but that this system is always changing (it is dynamic) due to inputs (such as precipitation) and outputs (such as evaporation). </a:t>
            </a:r>
            <a:endParaRPr lang="en-GB" sz="1200" b="1" i="1">
              <a:latin typeface="Arial" panose="020B0604020202020204" pitchFamily="34" charset="0"/>
              <a:cs typeface="Arial" panose="020B0604020202020204" pitchFamily="34" charset="0"/>
            </a:endParaRPr>
          </a:p>
          <a:p>
            <a:pPr marL="0" indent="0">
              <a:buNone/>
            </a:pPr>
            <a:endParaRPr lang="en-GB" sz="1200" b="1" i="1" dirty="0">
              <a:latin typeface="Arial" panose="020B0604020202020204" pitchFamily="34" charset="0"/>
              <a:cs typeface="Arial" panose="020B0604020202020204" pitchFamily="34" charset="0"/>
            </a:endParaRPr>
          </a:p>
          <a:p>
            <a:pPr marL="0" indent="0">
              <a:buNone/>
            </a:pPr>
            <a:r>
              <a:rPr lang="en-GB" sz="1200" b="1" i="1" dirty="0">
                <a:latin typeface="Arial" panose="020B0604020202020204" pitchFamily="34" charset="0"/>
                <a:cs typeface="Arial" panose="020B0604020202020204" pitchFamily="34" charset="0"/>
              </a:rPr>
              <a:t>Read through the following definitions of positive and negative feedback and decide if the examples in the boxes on the next page are examples of positive or negative feedback. </a:t>
            </a:r>
          </a:p>
          <a:p>
            <a:pPr marL="0" indent="0">
              <a:buNone/>
            </a:pPr>
            <a:endParaRPr lang="en-GB" sz="1200" b="1" i="1" dirty="0">
              <a:latin typeface="Arial" panose="020B0604020202020204" pitchFamily="34" charset="0"/>
              <a:cs typeface="Arial" panose="020B0604020202020204" pitchFamily="34" charset="0"/>
            </a:endParaRPr>
          </a:p>
          <a:p>
            <a:pPr marL="0" indent="0">
              <a:buNone/>
            </a:pPr>
            <a:r>
              <a:rPr lang="en-GB" sz="1200" b="1" i="1" dirty="0">
                <a:latin typeface="Arial" panose="020B0604020202020204" pitchFamily="34" charset="0"/>
                <a:cs typeface="Arial" panose="020B0604020202020204" pitchFamily="34" charset="0"/>
              </a:rPr>
              <a:t>Positive feedback – when a process occurs in a system, creating a change, this then creates another change which amplifies (increases) the original change. When this happens, a system will be out of balance as one process is not cancelling out or balancing the other. </a:t>
            </a:r>
          </a:p>
          <a:p>
            <a:pPr marL="0" indent="0">
              <a:buNone/>
            </a:pPr>
            <a:endParaRPr lang="en-GB" sz="1200" b="1" i="1" dirty="0">
              <a:latin typeface="Arial" panose="020B0604020202020204" pitchFamily="34" charset="0"/>
              <a:cs typeface="Arial" panose="020B0604020202020204" pitchFamily="34" charset="0"/>
            </a:endParaRPr>
          </a:p>
          <a:p>
            <a:pPr marL="0" indent="0">
              <a:buNone/>
            </a:pPr>
            <a:r>
              <a:rPr lang="en-GB" sz="1200" b="1" i="1" dirty="0">
                <a:latin typeface="Arial" panose="020B0604020202020204" pitchFamily="34" charset="0"/>
                <a:cs typeface="Arial" panose="020B0604020202020204" pitchFamily="34" charset="0"/>
              </a:rPr>
              <a:t>Negative feedback – when a process occurs in a system, creating a change, this change then causes another process to occur, which nullifies (cancels out) the original process, meaning the system is always in balance due to negative feedback. </a:t>
            </a:r>
          </a:p>
          <a:p>
            <a:pPr marL="0" indent="0">
              <a:buNone/>
            </a:pPr>
            <a:endParaRPr lang="en-GB" sz="1200" b="1" i="1" dirty="0">
              <a:latin typeface="Arial" panose="020B0604020202020204" pitchFamily="34" charset="0"/>
              <a:cs typeface="Arial" panose="020B0604020202020204" pitchFamily="34" charset="0"/>
            </a:endParaRPr>
          </a:p>
          <a:p>
            <a:pPr marL="0" indent="0">
              <a:buNone/>
            </a:pPr>
            <a:r>
              <a:rPr lang="en-GB" sz="1200" b="1" i="1" dirty="0">
                <a:latin typeface="Arial"/>
                <a:cs typeface="Arial"/>
              </a:rPr>
              <a:t>Dynamic Equilibrium – the ever changing balance which systems achieve through negative feedback systems.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588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940731" cy="1524000"/>
          </a:xfrm>
        </p:spPr>
        <p:txBody>
          <a:bodyPr>
            <a:normAutofit/>
          </a:bodyPr>
          <a:lstStyle/>
          <a:p>
            <a:r>
              <a:rPr lang="en-GB" sz="3600" b="1" u="sng" dirty="0">
                <a:latin typeface="Arial" panose="020B0604020202020204" pitchFamily="34" charset="0"/>
                <a:cs typeface="Arial" panose="020B0604020202020204" pitchFamily="34" charset="0"/>
              </a:rPr>
              <a:t>Positive or Negative Feedback in the Water Cycle?</a:t>
            </a:r>
          </a:p>
        </p:txBody>
      </p:sp>
      <p:sp>
        <p:nvSpPr>
          <p:cNvPr id="4" name="TextBox 3"/>
          <p:cNvSpPr txBox="1"/>
          <p:nvPr/>
        </p:nvSpPr>
        <p:spPr>
          <a:xfrm>
            <a:off x="514349" y="1981200"/>
            <a:ext cx="2838451" cy="138499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Calibri"/>
                <a:ea typeface="+mn-ea"/>
                <a:cs typeface="+mn-cs"/>
              </a:rPr>
              <a:t>Temperatures increase, increasing evaporation rates, increasing water vapour in the air, increasing condensation, increasing precipitation, causing cooling and a drop in temperature.</a:t>
            </a:r>
          </a:p>
        </p:txBody>
      </p:sp>
      <p:sp>
        <p:nvSpPr>
          <p:cNvPr id="8" name="TextBox 7"/>
          <p:cNvSpPr txBox="1"/>
          <p:nvPr/>
        </p:nvSpPr>
        <p:spPr>
          <a:xfrm>
            <a:off x="448886" y="5791200"/>
            <a:ext cx="2838451" cy="181588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Calibri"/>
                <a:ea typeface="+mn-ea"/>
                <a:cs typeface="+mn-cs"/>
              </a:rPr>
              <a:t>Temperatures increase, increasing evaporation rates, increasing water vapour in the air, increasing condensation, increasing cloud cover, reducing the amount of heat from the sun which reaches the surface of the Earth, causing a decrease in temperature. </a:t>
            </a:r>
          </a:p>
        </p:txBody>
      </p:sp>
      <p:sp>
        <p:nvSpPr>
          <p:cNvPr id="9" name="TextBox 8"/>
          <p:cNvSpPr txBox="1"/>
          <p:nvPr/>
        </p:nvSpPr>
        <p:spPr>
          <a:xfrm>
            <a:off x="499108" y="3556337"/>
            <a:ext cx="2838451" cy="203132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Calibri"/>
                <a:ea typeface="+mn-ea"/>
                <a:cs typeface="+mn-cs"/>
              </a:rPr>
              <a:t>Temperatures increase due to the Greenhouse Effect, this increases the rate of evaporation, increasing water vapour in the atmosphere. Water vapour is a greenhouse gas, which absorbs heat which is trying to leave the atmosphere. More heat is trapped, temperatures increase. </a:t>
            </a:r>
          </a:p>
        </p:txBody>
      </p:sp>
      <p:sp>
        <p:nvSpPr>
          <p:cNvPr id="10" name="TextBox 9"/>
          <p:cNvSpPr txBox="1"/>
          <p:nvPr/>
        </p:nvSpPr>
        <p:spPr>
          <a:xfrm>
            <a:off x="3574988" y="2565976"/>
            <a:ext cx="2838451" cy="160043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Calibri"/>
                <a:ea typeface="+mn-ea"/>
                <a:cs typeface="+mn-cs"/>
              </a:rPr>
              <a:t>Sea temperatures rise due to higher atmospheric temps, ice melts, fewer heat reflective surfaces (ice) and more heat absorbent surfaces (ocean water which is dark blue). More heat absorbed by oceans, ocean temperatures rise.</a:t>
            </a:r>
          </a:p>
        </p:txBody>
      </p:sp>
      <p:sp>
        <p:nvSpPr>
          <p:cNvPr id="11" name="TextBox 10"/>
          <p:cNvSpPr txBox="1"/>
          <p:nvPr/>
        </p:nvSpPr>
        <p:spPr>
          <a:xfrm>
            <a:off x="3574988" y="4571999"/>
            <a:ext cx="2838451" cy="224676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Calibri"/>
                <a:ea typeface="+mn-ea"/>
                <a:cs typeface="+mn-cs"/>
              </a:rPr>
              <a:t>In a tropical rainforest, heavy precipitation potentially leads to flooding. Flooding can occur when precipitation is high due to higher temperatures, more plant growth due to high sunlight and high rainfall, meaning a lot of vegetation cover and therefore a lot of interception, therefore a lower likelihood of flooding.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913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5400" dirty="0">
                <a:latin typeface="Ink Free" panose="03080402000500000000"/>
              </a:rPr>
              <a:t>Congratulations! </a:t>
            </a:r>
          </a:p>
          <a:p>
            <a:pPr marL="0" indent="0" algn="ctr">
              <a:buNone/>
            </a:pPr>
            <a:r>
              <a:rPr lang="en-GB" sz="2800" dirty="0">
                <a:latin typeface="Ink Free" panose="03080402000500000000"/>
              </a:rPr>
              <a:t>You have completed your </a:t>
            </a:r>
          </a:p>
          <a:p>
            <a:pPr marL="0" indent="0" algn="ctr">
              <a:buNone/>
            </a:pPr>
            <a:r>
              <a:rPr lang="en-GB" sz="2800" dirty="0">
                <a:latin typeface="Ink Free" panose="03080402000500000000"/>
              </a:rPr>
              <a:t>Physical Geography Project.</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408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E4CB-088E-3983-C779-0D87EF09B98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90FCEDA-95C7-B0A3-F6B3-DC659C309CCF}"/>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BF0F66CC-171D-118D-7243-514DF4591DE4}"/>
              </a:ext>
            </a:extLst>
          </p:cNvPr>
          <p:cNvSpPr>
            <a:spLocks noGrp="1"/>
          </p:cNvSpPr>
          <p:nvPr>
            <p:ph type="sldNum" sz="quarter" idx="12"/>
          </p:nvPr>
        </p:nvSpPr>
        <p:spPr/>
        <p:txBody>
          <a:bodyPr/>
          <a:lstStyle/>
          <a:p>
            <a:fld id="{7B7FD0DB-2E83-4E58-9D8B-CAD1DF4E276F}" type="slidenum">
              <a:rPr lang="en-GB" smtClean="0"/>
              <a:t>17</a:t>
            </a:fld>
            <a:endParaRPr lang="en-GB"/>
          </a:p>
        </p:txBody>
      </p:sp>
    </p:spTree>
    <p:extLst>
      <p:ext uri="{BB962C8B-B14F-4D97-AF65-F5344CB8AC3E}">
        <p14:creationId xmlns:p14="http://schemas.microsoft.com/office/powerpoint/2010/main" val="300819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8" name="irc_mi" descr="Image result for raynes park high school logo">
            <a:hlinkClick r:id="rId3"/>
            <a:extLst>
              <a:ext uri="{FF2B5EF4-FFF2-40B4-BE49-F238E27FC236}">
                <a16:creationId xmlns:a16="http://schemas.microsoft.com/office/drawing/2014/main" id="{DDB0F318-B62A-47E9-821E-EE19C2CF3CDA}"/>
              </a:ext>
            </a:extLst>
          </p:cNvPr>
          <p:cNvPicPr/>
          <p:nvPr/>
        </p:nvPicPr>
        <p:blipFill rotWithShape="1">
          <a:blip r:embed="rId4" cstate="print">
            <a:extLst>
              <a:ext uri="{28A0092B-C50C-407E-A947-70E740481C1C}">
                <a14:useLocalDpi xmlns:a14="http://schemas.microsoft.com/office/drawing/2010/main" val="0"/>
              </a:ext>
            </a:extLst>
          </a:blip>
          <a:srcRect t="10390" b="6493"/>
          <a:stretch/>
        </p:blipFill>
        <p:spPr bwMode="auto">
          <a:xfrm>
            <a:off x="506820" y="453817"/>
            <a:ext cx="1395730" cy="609601"/>
          </a:xfrm>
          <a:prstGeom prst="rect">
            <a:avLst/>
          </a:prstGeom>
          <a:noFill/>
          <a:ln>
            <a:noFill/>
          </a:ln>
        </p:spPr>
      </p:pic>
      <p:sp>
        <p:nvSpPr>
          <p:cNvPr id="2" name="TextBox 1">
            <a:extLst>
              <a:ext uri="{FF2B5EF4-FFF2-40B4-BE49-F238E27FC236}">
                <a16:creationId xmlns:a16="http://schemas.microsoft.com/office/drawing/2014/main" id="{EFEC5250-1D15-4262-AF5B-382B926CE00C}"/>
              </a:ext>
            </a:extLst>
          </p:cNvPr>
          <p:cNvSpPr txBox="1"/>
          <p:nvPr/>
        </p:nvSpPr>
        <p:spPr>
          <a:xfrm>
            <a:off x="90500" y="569259"/>
            <a:ext cx="6669741"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000000"/>
                </a:solidFill>
                <a:effectLst/>
                <a:uLnTx/>
                <a:uFillTx/>
                <a:latin typeface="Arial"/>
                <a:ea typeface="+mn-ea"/>
                <a:cs typeface="Arial"/>
                <a:sym typeface="Arial"/>
              </a:rPr>
              <a:t>Human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000000"/>
                </a:solidFill>
                <a:effectLst/>
                <a:uLnTx/>
                <a:uFillTx/>
                <a:latin typeface="Arial"/>
                <a:ea typeface="+mn-ea"/>
                <a:cs typeface="Arial"/>
                <a:sym typeface="Arial"/>
              </a:rPr>
              <a:t>Geography Investigation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a:ln>
                  <a:noFill/>
                </a:ln>
                <a:solidFill>
                  <a:srgbClr val="000000"/>
                </a:solidFill>
                <a:effectLst/>
                <a:uLnTx/>
                <a:uFillTx/>
                <a:latin typeface="Arial"/>
                <a:ea typeface="+mn-ea"/>
                <a:cs typeface="Arial"/>
                <a:sym typeface="Arial"/>
              </a:rPr>
              <a:t>Summer </a:t>
            </a:r>
            <a:r>
              <a:rPr kumimoji="0" lang="en-GB" sz="4000" b="0" i="0" u="none" strike="noStrike" kern="0" cap="none" spc="0" normalizeH="0" baseline="0" noProof="0" smtClean="0">
                <a:ln>
                  <a:noFill/>
                </a:ln>
                <a:solidFill>
                  <a:srgbClr val="000000"/>
                </a:solidFill>
                <a:effectLst/>
                <a:uLnTx/>
                <a:uFillTx/>
                <a:latin typeface="Arial"/>
                <a:ea typeface="+mn-ea"/>
                <a:cs typeface="Arial"/>
                <a:sym typeface="Arial"/>
              </a:rPr>
              <a:t>2023</a:t>
            </a:r>
            <a:endParaRPr kumimoji="0" lang="en-GB" sz="4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26" name="Picture 2" descr="Is it the end of globalisation? - Industry Europe">
            <a:extLst>
              <a:ext uri="{FF2B5EF4-FFF2-40B4-BE49-F238E27FC236}">
                <a16:creationId xmlns:a16="http://schemas.microsoft.com/office/drawing/2014/main" id="{3AD894FF-5E40-40D3-9BAD-4BD6A9DF7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251" y="4354911"/>
            <a:ext cx="4781550" cy="3333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E01F1C-8A96-4506-B407-98BD5D1C3FD7}"/>
              </a:ext>
            </a:extLst>
          </p:cNvPr>
          <p:cNvSpPr txBox="1"/>
          <p:nvPr/>
        </p:nvSpPr>
        <p:spPr>
          <a:xfrm>
            <a:off x="125506" y="7803776"/>
            <a:ext cx="663473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0" b="1" i="0" u="none" strike="noStrike" kern="0" cap="none" spc="0" normalizeH="0" baseline="0" noProof="0" dirty="0">
                <a:ln>
                  <a:noFill/>
                </a:ln>
                <a:solidFill>
                  <a:srgbClr val="000000"/>
                </a:solidFill>
                <a:effectLst/>
                <a:uLnTx/>
                <a:uFillTx/>
                <a:latin typeface="Arial"/>
                <a:ea typeface="+mn-ea"/>
                <a:cs typeface="Arial"/>
                <a:sym typeface="Arial"/>
              </a:rPr>
              <a:t>Globalisation</a:t>
            </a:r>
          </a:p>
        </p:txBody>
      </p:sp>
      <p:pic>
        <p:nvPicPr>
          <p:cNvPr id="6" name="Picture 5">
            <a:extLst>
              <a:ext uri="{FF2B5EF4-FFF2-40B4-BE49-F238E27FC236}">
                <a16:creationId xmlns:a16="http://schemas.microsoft.com/office/drawing/2014/main" id="{E172545D-27E6-D63E-E1F8-584D93040E1D}"/>
              </a:ext>
            </a:extLst>
          </p:cNvPr>
          <p:cNvPicPr>
            <a:picLocks noChangeAspect="1"/>
          </p:cNvPicPr>
          <p:nvPr/>
        </p:nvPicPr>
        <p:blipFill rotWithShape="1">
          <a:blip r:embed="rId6"/>
          <a:srcRect l="35429" t="41380" r="20889" b="22232"/>
          <a:stretch/>
        </p:blipFill>
        <p:spPr>
          <a:xfrm>
            <a:off x="5204565" y="453817"/>
            <a:ext cx="1301012" cy="6096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812" y="192520"/>
            <a:ext cx="6390300" cy="1359986"/>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r>
              <a:rPr lang="en-GB" dirty="0">
                <a:latin typeface="Century Gothic" panose="020B0502020202020204" pitchFamily="34" charset="0"/>
              </a:rPr>
              <a:t/>
            </a:r>
            <a:br>
              <a:rPr lang="en-GB" dirty="0">
                <a:latin typeface="Century Gothic" panose="020B0502020202020204" pitchFamily="34" charset="0"/>
              </a:rPr>
            </a:br>
            <a:r>
              <a:rPr lang="en-GB" sz="2000" dirty="0">
                <a:latin typeface="Century Gothic" panose="020B0502020202020204" pitchFamily="34" charset="0"/>
              </a:rPr>
              <a:t>To what extent 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18091" y="2831751"/>
            <a:ext cx="6858000" cy="6100879"/>
          </a:xfrm>
          <a:prstGeom prst="rect">
            <a:avLst/>
          </a:prstGeom>
        </p:spPr>
        <p:txBody>
          <a:bodyPr spcFirstLastPara="1" wrap="square" lIns="91425" tIns="91425" rIns="91425" bIns="91425" anchor="t" anchorCtr="0">
            <a:noAutofit/>
          </a:bodyPr>
          <a:lstStyle/>
          <a:p>
            <a:pPr marL="114300" indent="0">
              <a:buNone/>
            </a:pPr>
            <a:r>
              <a:rPr lang="en-GB" sz="1200" b="1" dirty="0">
                <a:solidFill>
                  <a:schemeClr val="tx1"/>
                </a:solidFill>
                <a:latin typeface="Trebuchet MS" panose="020B0603020202020204" pitchFamily="34" charset="0"/>
              </a:rPr>
              <a:t>Globalisation is the word used to describe the growing interdependence of the world’s economies, cultures, and populations, brought about by cross-border trade in goods and services, technology, and flows of investment, people, and information. Countries have built economic partnerships to facilitate these movements over many centuries, but the term gained popularity after the Cold War in the early 1990s.</a:t>
            </a: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Globalisation defines your everyday lives, it is relatable, current and topical. Consider this quote from the Martin Luther King Jnr:</a:t>
            </a:r>
          </a:p>
          <a:p>
            <a:pPr marL="114300" indent="0">
              <a:buNone/>
            </a:pPr>
            <a:endParaRPr lang="en-GB" sz="1200" i="1" dirty="0">
              <a:solidFill>
                <a:schemeClr val="tx1"/>
              </a:solidFill>
              <a:latin typeface="Trebuchet MS" panose="020B0603020202020204" pitchFamily="34" charset="0"/>
            </a:endParaRPr>
          </a:p>
          <a:p>
            <a:pPr marL="114300" indent="0">
              <a:buNone/>
            </a:pPr>
            <a:r>
              <a:rPr lang="en-GB" sz="1100" i="1" dirty="0">
                <a:solidFill>
                  <a:schemeClr val="tx1"/>
                </a:solidFill>
                <a:latin typeface="Trebuchet MS" panose="020B0603020202020204" pitchFamily="34" charset="0"/>
              </a:rPr>
              <a:t>“Did you ever stop to think that you can’t leave for your job in the morning without being dependent upon most of the world? You get up in the morning and go to the bathroom and reach over for the sponge, and that’s handed you by a Pacific Islander. You reach for a bar of soap, and that’s given to you at the hands of a Frenchman. And then you go into the kitchen to drink your coffee for the morning and that is poured into your cup by a South American. And maybe you want tea: that’s poured into your cup by a Chinese. Or maybe you desire to have cocoa for breakfast, and that’s poured into your cup by a West African. And then you reach over for your toast, and that’s given you at the hands of an English-speaking farmer, not to mention the baker. </a:t>
            </a:r>
            <a:r>
              <a:rPr lang="en-GB" sz="1200" b="1" i="1" dirty="0">
                <a:solidFill>
                  <a:schemeClr val="tx1"/>
                </a:solidFill>
                <a:latin typeface="Trebuchet MS" panose="020B0603020202020204" pitchFamily="34" charset="0"/>
              </a:rPr>
              <a:t>And before you finish eating breakfast in the morning, you’ve depended on more than half the world.</a:t>
            </a:r>
            <a:r>
              <a:rPr lang="en-GB" sz="1200" i="1" dirty="0">
                <a:solidFill>
                  <a:schemeClr val="tx1"/>
                </a:solidFill>
                <a:latin typeface="Trebuchet MS" panose="020B0603020202020204" pitchFamily="34" charset="0"/>
              </a:rPr>
              <a:t> </a:t>
            </a:r>
            <a:r>
              <a:rPr lang="en-GB" sz="1100" i="1" dirty="0">
                <a:solidFill>
                  <a:schemeClr val="tx1"/>
                </a:solidFill>
                <a:latin typeface="Trebuchet MS" panose="020B0603020202020204" pitchFamily="34" charset="0"/>
              </a:rPr>
              <a:t>This is the way our universe is structured. It is its interrelated quality. We aren’t going to have peace on earth until we recognize this basic fact of the interrelated structure of all reality.”</a:t>
            </a:r>
            <a:endParaRPr lang="en-GB" sz="1100" dirty="0">
              <a:solidFill>
                <a:schemeClr val="tx1"/>
              </a:solidFill>
              <a:latin typeface="Trebuchet MS" panose="020B0603020202020204" pitchFamily="34" charset="0"/>
            </a:endParaRP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He wrote this back in </a:t>
            </a:r>
            <a:r>
              <a:rPr lang="en-GB" sz="1200" u="sng" dirty="0">
                <a:solidFill>
                  <a:schemeClr val="tx1"/>
                </a:solidFill>
                <a:latin typeface="Trebuchet MS" panose="020B0603020202020204" pitchFamily="34" charset="0"/>
              </a:rPr>
              <a:t>1967</a:t>
            </a:r>
            <a:r>
              <a:rPr lang="en-GB" sz="1200" dirty="0">
                <a:solidFill>
                  <a:schemeClr val="tx1"/>
                </a:solidFill>
                <a:latin typeface="Trebuchet MS" panose="020B0603020202020204" pitchFamily="34" charset="0"/>
              </a:rPr>
              <a:t>, the world is far more interconnected and interdependent 55 years on!</a:t>
            </a:r>
          </a:p>
        </p:txBody>
      </p:sp>
      <p:pic>
        <p:nvPicPr>
          <p:cNvPr id="2050" name="Picture 2" descr="Containerisation - the unsung hero of globalisation">
            <a:extLst>
              <a:ext uri="{FF2B5EF4-FFF2-40B4-BE49-F238E27FC236}">
                <a16:creationId xmlns:a16="http://schemas.microsoft.com/office/drawing/2014/main"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910818"/>
            <a:ext cx="6858075" cy="12331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D77DCD-26C5-4AB9-BA74-789FA2B442B9}"/>
              </a:ext>
            </a:extLst>
          </p:cNvPr>
          <p:cNvSpPr txBox="1"/>
          <p:nvPr/>
        </p:nvSpPr>
        <p:spPr>
          <a:xfrm>
            <a:off x="98676" y="1562040"/>
            <a:ext cx="6624466" cy="1092607"/>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00" b="0" i="0" u="none" strike="noStrike" kern="0" cap="none" spc="0" normalizeH="0" baseline="0" noProof="0" dirty="0">
                <a:ln>
                  <a:noFill/>
                </a:ln>
                <a:solidFill>
                  <a:srgbClr val="000000"/>
                </a:solidFill>
                <a:effectLst/>
                <a:uLnTx/>
                <a:uFillTx/>
                <a:latin typeface="Arial"/>
                <a:ea typeface="+mn-ea"/>
                <a:cs typeface="Arial"/>
                <a:sym typeface="Arial"/>
              </a:rPr>
              <a:t>Completing this booklet will enable you to answer the question above.. This work, along with the Physical booklet, will give you the best preparation imaginable for your Edexcel A Level course. These topics are central to the specification.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00" b="0" i="0" u="none" strike="noStrike" kern="0" cap="none" spc="0" normalizeH="0" baseline="0" noProof="0" dirty="0">
                <a:ln>
                  <a:noFill/>
                </a:ln>
                <a:solidFill>
                  <a:srgbClr val="000000"/>
                </a:solidFill>
                <a:effectLst/>
                <a:uLnTx/>
                <a:uFillTx/>
                <a:latin typeface="Arial"/>
                <a:ea typeface="+mn-ea"/>
                <a:cs typeface="Arial"/>
                <a:sym typeface="Arial"/>
              </a:rPr>
              <a:t>You do not need to answer the question yet. Just build up your knowledge, understanding and opinions…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6858000" cy="1524000"/>
          </a:xfrm>
        </p:spPr>
        <p:txBody>
          <a:bodyPr>
            <a:normAutofit/>
          </a:bodyPr>
          <a:lstStyle/>
          <a:p>
            <a:r>
              <a:rPr lang="en-GB" b="1" dirty="0">
                <a:latin typeface="Arial" panose="020B0604020202020204" pitchFamily="34" charset="0"/>
                <a:cs typeface="Arial" panose="020B0604020202020204" pitchFamily="34" charset="0"/>
              </a:rPr>
              <a:t> </a:t>
            </a:r>
            <a:r>
              <a:rPr lang="en-GB" sz="3600" b="1" u="sng" dirty="0">
                <a:latin typeface="Arial" panose="020B0604020202020204" pitchFamily="34" charset="0"/>
                <a:cs typeface="Arial" panose="020B0604020202020204" pitchFamily="34" charset="0"/>
              </a:rPr>
              <a:t>A Level Physical  Geography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2900" y="1644918"/>
            <a:ext cx="6172200" cy="6889482"/>
          </a:xfrm>
        </p:spPr>
        <p:txBody>
          <a:bodyPr vert="horz" lIns="91440" tIns="45720" rIns="91440" bIns="45720" rtlCol="0" anchor="t">
            <a:noAutofit/>
          </a:bodyPr>
          <a:lstStyle/>
          <a:p>
            <a:pPr marL="0" indent="0">
              <a:buNone/>
            </a:pPr>
            <a:r>
              <a:rPr lang="en-GB" sz="1800" dirty="0">
                <a:latin typeface="Arial"/>
                <a:cs typeface="Arial"/>
              </a:rPr>
              <a:t>An Introduction: </a:t>
            </a:r>
            <a:endParaRPr lang="en-GB" sz="1800" dirty="0">
              <a:latin typeface="Arial" panose="020B0604020202020204" pitchFamily="34" charset="0"/>
              <a:cs typeface="Arial" panose="020B0604020202020204" pitchFamily="34" charset="0"/>
            </a:endParaRPr>
          </a:p>
          <a:p>
            <a:pPr>
              <a:buFontTx/>
              <a:buChar char="-"/>
            </a:pPr>
            <a:r>
              <a:rPr lang="en-GB" sz="1800" dirty="0">
                <a:latin typeface="Arial" panose="020B0604020202020204" pitchFamily="34" charset="0"/>
                <a:cs typeface="Arial" panose="020B0604020202020204" pitchFamily="34" charset="0"/>
              </a:rPr>
              <a:t>What is Physical Geography A-level?</a:t>
            </a:r>
          </a:p>
          <a:p>
            <a:pPr marL="0" indent="0">
              <a:buNone/>
            </a:pPr>
            <a:r>
              <a:rPr lang="en-GB" sz="1800" b="1" i="1" dirty="0">
                <a:latin typeface="Arial"/>
                <a:cs typeface="Arial"/>
              </a:rPr>
              <a:t>Physical Geography at A-level dives deeper into the world’s natural processes which occur on various scales, enlightening you into the more complex nature of the natural world around you. You will then investigate how these natural phenomenon come to shape the lives of humans.</a:t>
            </a:r>
          </a:p>
          <a:p>
            <a:pPr marL="0" indent="0">
              <a:buNone/>
            </a:pPr>
            <a:endParaRPr lang="en-GB" sz="1800" b="1" i="1"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Why should you study the topic?</a:t>
            </a:r>
          </a:p>
          <a:p>
            <a:pPr marL="0" indent="0">
              <a:buNone/>
            </a:pPr>
            <a:r>
              <a:rPr lang="en-GB" sz="1800" b="1" i="1" dirty="0">
                <a:latin typeface="Arial"/>
                <a:cs typeface="Arial"/>
              </a:rPr>
              <a:t>The relevance of the topics which you study for A-level Geography to your daily lives is startling. Whether walking to school and seeing the carbon and water cycle in action, understanding the impact of our changing climate on some of our most fragile ecosystems, or understanding the role of governments in protecting people from hazards, what you learn can be applied to every day conversations. </a:t>
            </a:r>
          </a:p>
          <a:p>
            <a:pPr marL="0" indent="0">
              <a:buNone/>
            </a:pPr>
            <a:r>
              <a:rPr lang="en-GB" sz="1800" b="1" i="1" dirty="0">
                <a:latin typeface="Arial"/>
                <a:cs typeface="Arial"/>
              </a:rPr>
              <a:t>Completing this work before you begin Year 12 will give you an outstanding start to the Edexcel A Level Geography course. You’ll be on your way to achieving great things over the next 2 years.</a:t>
            </a:r>
          </a:p>
          <a:p>
            <a:pPr marL="0" indent="0">
              <a:buNone/>
            </a:pPr>
            <a:r>
              <a:rPr lang="en-GB" sz="1800" b="1" i="1" dirty="0">
                <a:latin typeface="Arial"/>
                <a:cs typeface="Arial"/>
              </a:rPr>
              <a:t>I hope you enjoy your journey into the world of Physical Geography!</a:t>
            </a:r>
            <a:endParaRPr lang="en-GB" sz="1800" b="1"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29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4" y="164139"/>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r>
              <a:rPr lang="en-GB" dirty="0">
                <a:latin typeface="Century Gothic" panose="020B0502020202020204" pitchFamily="34" charset="0"/>
              </a:rPr>
              <a:t/>
            </a:r>
            <a:br>
              <a:rPr lang="en-GB" dirty="0">
                <a:latin typeface="Century Gothic" panose="020B0502020202020204" pitchFamily="34" charset="0"/>
              </a:rPr>
            </a:br>
            <a:r>
              <a:rPr lang="en-GB" sz="2000" dirty="0">
                <a:latin typeface="Century Gothic" panose="020B0502020202020204" pitchFamily="34" charset="0"/>
              </a:rPr>
              <a:t>To what extent 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286005"/>
            <a:ext cx="6858000" cy="6100879"/>
          </a:xfrm>
          <a:prstGeom prst="rect">
            <a:avLst/>
          </a:prstGeom>
        </p:spPr>
        <p:txBody>
          <a:bodyPr spcFirstLastPara="1" wrap="square" lIns="91425" tIns="91425" rIns="91425" bIns="91425" anchor="t" anchorCtr="0">
            <a:noAutofit/>
          </a:bodyPr>
          <a:lstStyle/>
          <a:p>
            <a:pPr marL="114300" indent="0">
              <a:buNone/>
            </a:pPr>
            <a:r>
              <a:rPr lang="en-GB" sz="1400" dirty="0">
                <a:solidFill>
                  <a:schemeClr val="tx1"/>
                </a:solidFill>
                <a:latin typeface="Trebuchet MS" panose="020B0603020202020204" pitchFamily="34" charset="0"/>
              </a:rPr>
              <a:t>Completing the tasks in this booklet will help you build answers to the following questions:</a:t>
            </a:r>
          </a:p>
          <a:p>
            <a:pPr marL="114300" indent="0">
              <a:buNone/>
            </a:pPr>
            <a:endParaRPr lang="en-GB" sz="1400" dirty="0">
              <a:solidFill>
                <a:schemeClr val="tx1"/>
              </a:solidFill>
              <a:latin typeface="Trebuchet MS" panose="020B0603020202020204" pitchFamily="34" charset="0"/>
            </a:endParaRPr>
          </a:p>
          <a:p>
            <a:pPr>
              <a:buFont typeface="Wingdings" panose="05000000000000000000" pitchFamily="2" charset="2"/>
              <a:buChar char="ü"/>
            </a:pPr>
            <a:r>
              <a:rPr lang="en-GB" sz="1400" dirty="0">
                <a:solidFill>
                  <a:schemeClr val="tx1"/>
                </a:solidFill>
                <a:latin typeface="Trebuchet MS" panose="020B0603020202020204" pitchFamily="34" charset="0"/>
              </a:rPr>
              <a:t>What globalisation is.</a:t>
            </a:r>
          </a:p>
          <a:p>
            <a:pPr>
              <a:buFont typeface="Wingdings" panose="05000000000000000000" pitchFamily="2" charset="2"/>
              <a:buChar char="ü"/>
            </a:pPr>
            <a:r>
              <a:rPr lang="en-GB" sz="1400" dirty="0">
                <a:solidFill>
                  <a:schemeClr val="tx1"/>
                </a:solidFill>
                <a:latin typeface="Trebuchet MS" panose="020B0603020202020204" pitchFamily="34" charset="0"/>
              </a:rPr>
              <a:t>What drives globalisation.</a:t>
            </a:r>
          </a:p>
          <a:p>
            <a:pPr>
              <a:buFont typeface="Wingdings" panose="05000000000000000000" pitchFamily="2" charset="2"/>
              <a:buChar char="ü"/>
            </a:pPr>
            <a:r>
              <a:rPr lang="en-GB" sz="1400" dirty="0">
                <a:solidFill>
                  <a:schemeClr val="tx1"/>
                </a:solidFill>
                <a:latin typeface="Trebuchet MS" panose="020B0603020202020204" pitchFamily="34" charset="0"/>
              </a:rPr>
              <a:t>Who globalisation affects.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impacts you and others on the “local” level, both positively and negatively.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creates “winners and losers”.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can be a force for good socially, economically and environmentally.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has been detrimental to people and places socially, economically and environmentally.</a:t>
            </a:r>
          </a:p>
          <a:p>
            <a:endParaRPr lang="en-GB" sz="1600" dirty="0">
              <a:solidFill>
                <a:schemeClr val="tx1"/>
              </a:solidFill>
              <a:latin typeface="Trebuchet MS" panose="020B0603020202020204" pitchFamily="34" charset="0"/>
            </a:endParaRPr>
          </a:p>
          <a:p>
            <a:endParaRPr lang="en-GB" sz="1600" dirty="0">
              <a:solidFill>
                <a:schemeClr val="tx1"/>
              </a:solidFill>
              <a:latin typeface="Trebuchet MS" panose="020B0603020202020204" pitchFamily="34" charset="0"/>
            </a:endParaRPr>
          </a:p>
        </p:txBody>
      </p:sp>
      <p:pic>
        <p:nvPicPr>
          <p:cNvPr id="2050" name="Picture 2" descr="Containerisation - the unsung hero of globalisation">
            <a:extLst>
              <a:ext uri="{FF2B5EF4-FFF2-40B4-BE49-F238E27FC236}">
                <a16:creationId xmlns:a16="http://schemas.microsoft.com/office/drawing/2014/main"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780789"/>
            <a:ext cx="6858075" cy="1363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552E6C-4F67-4BA8-8C67-BCC245D4990F}"/>
              </a:ext>
            </a:extLst>
          </p:cNvPr>
          <p:cNvSpPr txBox="1"/>
          <p:nvPr/>
        </p:nvSpPr>
        <p:spPr>
          <a:xfrm>
            <a:off x="196716" y="5661512"/>
            <a:ext cx="6464417" cy="1015663"/>
          </a:xfrm>
          <a:prstGeom prst="rect">
            <a:avLst/>
          </a:prstGeom>
          <a:solidFill>
            <a:srgbClr val="92D050"/>
          </a:solidFill>
          <a:ln w="38100">
            <a:solidFill>
              <a:srgbClr val="00B050"/>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rPr>
              <a:t>“…globalisation is a powerful force that has influenced global growth and development. Driven by the mobility of goods, services, capital, labour and technology, it has brought a large array of new opportunities and benefits.  Yet globalisation also has attendant challenges and risks, manifested by imbalances in the distribution of its benefits and costs” </a:t>
            </a:r>
            <a:br>
              <a:rPr kumimoji="0" lang="en-GB" sz="12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rPr>
            </a:br>
            <a:r>
              <a:rPr kumimoji="0" lang="en-GB" sz="1200" b="0"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rPr>
              <a:t>			    UN Assistant Secretary-General S. Akhtar, 2013.</a:t>
            </a:r>
          </a:p>
        </p:txBody>
      </p:sp>
    </p:spTree>
    <p:extLst>
      <p:ext uri="{BB962C8B-B14F-4D97-AF65-F5344CB8AC3E}">
        <p14:creationId xmlns:p14="http://schemas.microsoft.com/office/powerpoint/2010/main" val="252574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825625"/>
          </a:xfrm>
        </p:spPr>
        <p:txBody>
          <a:bodyPr>
            <a:normAutofit/>
          </a:bodyPr>
          <a:lstStyle/>
          <a:p>
            <a:pPr algn="ctr"/>
            <a:r>
              <a:rPr lang="en-GB" sz="3600" b="1" u="sng" dirty="0">
                <a:latin typeface="Arial" panose="020B0604020202020204" pitchFamily="34" charset="0"/>
                <a:cs typeface="Arial" panose="020B0604020202020204" pitchFamily="34" charset="0"/>
              </a:rPr>
              <a:t>Globalisation Tasks Tracker</a:t>
            </a:r>
          </a:p>
        </p:txBody>
      </p:sp>
      <p:graphicFrame>
        <p:nvGraphicFramePr>
          <p:cNvPr id="4" name="Content Placeholder 3"/>
          <p:cNvGraphicFramePr>
            <a:graphicFrameLocks noGrp="1"/>
          </p:cNvGraphicFramePr>
          <p:nvPr>
            <p:ph idx="1"/>
          </p:nvPr>
        </p:nvGraphicFramePr>
        <p:xfrm>
          <a:off x="123508" y="907211"/>
          <a:ext cx="4738305" cy="4084320"/>
        </p:xfrm>
        <a:graphic>
          <a:graphicData uri="http://schemas.openxmlformats.org/drawingml/2006/table">
            <a:tbl>
              <a:tblPr firstRow="1" bandRow="1">
                <a:tableStyleId>{5940675A-B579-460E-94D1-54222C63F5DA}</a:tableStyleId>
              </a:tblPr>
              <a:tblGrid>
                <a:gridCol w="3718650">
                  <a:extLst>
                    <a:ext uri="{9D8B030D-6E8A-4147-A177-3AD203B41FA5}">
                      <a16:colId xmlns:a16="http://schemas.microsoft.com/office/drawing/2014/main" val="20000"/>
                    </a:ext>
                  </a:extLst>
                </a:gridCol>
                <a:gridCol w="1019655">
                  <a:extLst>
                    <a:ext uri="{9D8B030D-6E8A-4147-A177-3AD203B41FA5}">
                      <a16:colId xmlns:a16="http://schemas.microsoft.com/office/drawing/2014/main" val="20001"/>
                    </a:ext>
                  </a:extLst>
                </a:gridCol>
              </a:tblGrid>
              <a:tr h="476972">
                <a:tc>
                  <a:txBody>
                    <a:bodyPr/>
                    <a:lstStyle/>
                    <a:p>
                      <a:r>
                        <a:rPr lang="en-GB" sz="2000" b="0" dirty="0">
                          <a:latin typeface="Arial" panose="020B0604020202020204" pitchFamily="34" charset="0"/>
                          <a:cs typeface="Arial" panose="020B0604020202020204" pitchFamily="34" charset="0"/>
                        </a:rPr>
                        <a:t>Task</a:t>
                      </a:r>
                    </a:p>
                  </a:txBody>
                  <a:tcPr>
                    <a:solidFill>
                      <a:schemeClr val="bg1"/>
                    </a:solidFill>
                  </a:tcPr>
                </a:tc>
                <a:tc>
                  <a:txBody>
                    <a:bodyPr/>
                    <a:lstStyle/>
                    <a:p>
                      <a:r>
                        <a:rPr lang="en-GB" sz="1200" b="0" dirty="0">
                          <a:latin typeface="Arial" panose="020B0604020202020204" pitchFamily="34" charset="0"/>
                          <a:cs typeface="Arial" panose="020B0604020202020204" pitchFamily="34" charset="0"/>
                        </a:rPr>
                        <a:t>Completed </a:t>
                      </a:r>
                      <a:r>
                        <a:rPr lang="en-GB" sz="2000" b="0" dirty="0">
                          <a:latin typeface="Arial" panose="020B0604020202020204" pitchFamily="34" charset="0"/>
                          <a:cs typeface="Arial" panose="020B0604020202020204" pitchFamily="34" charset="0"/>
                        </a:rPr>
                        <a:t>[tick]</a:t>
                      </a:r>
                    </a:p>
                  </a:txBody>
                  <a:tcPr>
                    <a:solidFill>
                      <a:schemeClr val="bg1"/>
                    </a:solidFill>
                  </a:tcPr>
                </a:tc>
                <a:extLst>
                  <a:ext uri="{0D108BD9-81ED-4DB2-BD59-A6C34878D82A}">
                    <a16:rowId xmlns:a16="http://schemas.microsoft.com/office/drawing/2014/main" val="10000"/>
                  </a:ext>
                </a:extLst>
              </a:tr>
              <a:tr h="309458">
                <a:tc>
                  <a:txBody>
                    <a:bodyPr/>
                    <a:lstStyle/>
                    <a:p>
                      <a:r>
                        <a:rPr lang="en-GB" sz="2000" dirty="0">
                          <a:latin typeface="Arial" panose="020B0604020202020204" pitchFamily="34" charset="0"/>
                          <a:cs typeface="Arial" panose="020B0604020202020204" pitchFamily="34" charset="0"/>
                        </a:rPr>
                        <a:t>This is Personal: </a:t>
                      </a:r>
                    </a:p>
                    <a:p>
                      <a:r>
                        <a:rPr lang="en-GB" sz="2000" dirty="0">
                          <a:latin typeface="Arial" panose="020B0604020202020204" pitchFamily="34" charset="0"/>
                          <a:cs typeface="Arial" panose="020B0604020202020204" pitchFamily="34" charset="0"/>
                        </a:rPr>
                        <a:t>Globalisation in my</a:t>
                      </a:r>
                      <a:r>
                        <a:rPr lang="en-GB" sz="2000" baseline="0" dirty="0">
                          <a:latin typeface="Arial" panose="020B0604020202020204" pitchFamily="34" charset="0"/>
                          <a:cs typeface="Arial" panose="020B0604020202020204" pitchFamily="34" charset="0"/>
                        </a:rPr>
                        <a:t> House</a:t>
                      </a:r>
                      <a:endParaRPr lang="en-GB" sz="2000" dirty="0">
                        <a:latin typeface="Arial" panose="020B0604020202020204" pitchFamily="34" charset="0"/>
                        <a:cs typeface="Arial" panose="020B0604020202020204" pitchFamily="34" charset="0"/>
                      </a:endParaRPr>
                    </a:p>
                  </a:txBody>
                  <a:tcPr>
                    <a:noFill/>
                  </a:tcPr>
                </a:tc>
                <a:tc>
                  <a:txBody>
                    <a:bodyPr/>
                    <a:lstStyle/>
                    <a:p>
                      <a:endParaRPr lang="en-GB" sz="20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1"/>
                  </a:ext>
                </a:extLst>
              </a:tr>
              <a:tr h="30945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latin typeface="Arial" panose="020B0604020202020204" pitchFamily="34" charset="0"/>
                          <a:cs typeface="Arial" panose="020B0604020202020204" pitchFamily="34" charset="0"/>
                        </a:rPr>
                        <a:t>This is Personal:</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latin typeface="Arial" panose="020B0604020202020204" pitchFamily="34" charset="0"/>
                          <a:cs typeface="Arial" panose="020B0604020202020204" pitchFamily="34" charset="0"/>
                        </a:rPr>
                        <a:t>iPhone flow chart</a:t>
                      </a:r>
                    </a:p>
                  </a:txBody>
                  <a:tcPr>
                    <a:noFill/>
                  </a:tcPr>
                </a:tc>
                <a:tc>
                  <a:txBody>
                    <a:bodyPr/>
                    <a:lstStyle/>
                    <a:p>
                      <a:endParaRPr lang="en-GB" sz="20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479349328"/>
                  </a:ext>
                </a:extLst>
              </a:tr>
              <a:tr h="308728">
                <a:tc>
                  <a:txBody>
                    <a:bodyPr/>
                    <a:lstStyle/>
                    <a:p>
                      <a:r>
                        <a:rPr lang="en-GB" sz="2000" dirty="0"/>
                        <a:t>Technology winners notes</a:t>
                      </a:r>
                    </a:p>
                    <a:p>
                      <a:endParaRPr lang="en-GB" sz="2000" dirty="0"/>
                    </a:p>
                  </a:txBody>
                  <a:tcPr>
                    <a:noFill/>
                  </a:tcPr>
                </a:tc>
                <a:tc>
                  <a:txBody>
                    <a:bodyPr/>
                    <a:lstStyle/>
                    <a:p>
                      <a:endParaRPr lang="en-GB" sz="20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3"/>
                  </a:ext>
                </a:extLst>
              </a:tr>
              <a:tr h="311553">
                <a:tc>
                  <a:txBody>
                    <a:bodyPr/>
                    <a:lstStyle/>
                    <a:p>
                      <a:r>
                        <a:rPr lang="en-GB" sz="2000" b="0" dirty="0"/>
                        <a:t>Technology losers notes</a:t>
                      </a:r>
                    </a:p>
                    <a:p>
                      <a:endParaRPr lang="en-GB" sz="2000" b="0" dirty="0"/>
                    </a:p>
                  </a:txBody>
                  <a:tcPr>
                    <a:noFill/>
                  </a:tcPr>
                </a:tc>
                <a:tc>
                  <a:txBody>
                    <a:bodyPr/>
                    <a:lstStyle/>
                    <a:p>
                      <a:endParaRPr lang="en-GB" sz="20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4"/>
                  </a:ext>
                </a:extLst>
              </a:tr>
              <a:tr h="342072">
                <a:tc>
                  <a:txBody>
                    <a:bodyPr/>
                    <a:lstStyle/>
                    <a:p>
                      <a:r>
                        <a:rPr lang="en-GB" sz="2000" dirty="0">
                          <a:latin typeface="Arial" panose="020B0604020202020204" pitchFamily="34" charset="0"/>
                          <a:cs typeface="Arial" panose="020B0604020202020204" pitchFamily="34" charset="0"/>
                        </a:rPr>
                        <a:t>Global Shift notes</a:t>
                      </a:r>
                    </a:p>
                    <a:p>
                      <a:endParaRPr lang="en-GB" sz="2000" dirty="0">
                        <a:latin typeface="Arial" panose="020B0604020202020204" pitchFamily="34" charset="0"/>
                        <a:cs typeface="Arial" panose="020B0604020202020204" pitchFamily="34" charset="0"/>
                      </a:endParaRPr>
                    </a:p>
                  </a:txBody>
                  <a:tcPr>
                    <a:noFill/>
                  </a:tcPr>
                </a:tc>
                <a:tc>
                  <a:txBody>
                    <a:bodyPr/>
                    <a:lstStyle/>
                    <a:p>
                      <a:endParaRPr lang="en-GB" sz="20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989210097"/>
                  </a:ext>
                </a:extLst>
              </a:tr>
            </a:tbl>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B7FD0DB-2E83-4E58-9D8B-CAD1DF4E276F}" type="slidenum">
              <a:rPr kumimoji="0" lang="en-GB" sz="1000" b="0" i="0" u="none" strike="noStrike" kern="0" cap="none" spc="0" normalizeH="0" baseline="0" noProof="0" smtClean="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GB" sz="1000"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6" name="Rectangle 5">
            <a:extLst>
              <a:ext uri="{FF2B5EF4-FFF2-40B4-BE49-F238E27FC236}">
                <a16:creationId xmlns:a16="http://schemas.microsoft.com/office/drawing/2014/main" id="{90AB635F-DCEA-65E4-E8E6-2DA5E7F9338D}"/>
              </a:ext>
            </a:extLst>
          </p:cNvPr>
          <p:cNvSpPr/>
          <p:nvPr/>
        </p:nvSpPr>
        <p:spPr>
          <a:xfrm>
            <a:off x="5047999" y="907211"/>
            <a:ext cx="1686493" cy="50059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Need Help?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Whilst the intention of this work is to encourage independent thought and research, please ask for advice if you feel it will help.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Email me from your school email account: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hlinkClick r:id="rId2"/>
              </a:rPr>
              <a:t>gcollman@raynespark.merton.sch.uk</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0712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0" y="0"/>
            <a:ext cx="6858000" cy="1485900"/>
          </a:xfrm>
          <a:prstGeom prst="rect">
            <a:avLst/>
          </a:prstGeom>
          <a:ln>
            <a:solidFill>
              <a:schemeClr val="tx1"/>
            </a:solidFill>
          </a:ln>
        </p:spPr>
        <p:txBody>
          <a:bodyPr spcFirstLastPara="1" wrap="square" lIns="91425" tIns="91425" rIns="91425" bIns="91425" anchor="t" anchorCtr="0">
            <a:noAutofit/>
          </a:bodyPr>
          <a:lstStyle/>
          <a:p>
            <a:pPr algn="ctr"/>
            <a:r>
              <a:rPr lang="en-GB" sz="5400" b="1" u="sng" dirty="0">
                <a:solidFill>
                  <a:srgbClr val="000000"/>
                </a:solidFill>
              </a:rPr>
              <a:t>Globalisation</a:t>
            </a:r>
            <a:r>
              <a:rPr lang="en-GB" b="1" i="1" dirty="0">
                <a:ln w="15875">
                  <a:solidFill>
                    <a:schemeClr val="tx1"/>
                  </a:solidFill>
                </a:ln>
                <a:solidFill>
                  <a:srgbClr val="0070C0"/>
                </a:solidFill>
                <a:latin typeface="Century Gothic" panose="020B0502020202020204" pitchFamily="34" charset="0"/>
                <a:ea typeface="Georgia"/>
                <a:cs typeface="Georgia"/>
                <a:sym typeface="Georgia"/>
              </a:rPr>
              <a:t/>
            </a:r>
            <a:br>
              <a:rPr lang="en-GB" b="1" i="1" dirty="0">
                <a:ln w="15875">
                  <a:solidFill>
                    <a:schemeClr val="tx1"/>
                  </a:solidFill>
                </a:ln>
                <a:solidFill>
                  <a:srgbClr val="0070C0"/>
                </a:solidFill>
                <a:latin typeface="Century Gothic" panose="020B0502020202020204" pitchFamily="34" charset="0"/>
                <a:ea typeface="Georgia"/>
                <a:cs typeface="Georgia"/>
                <a:sym typeface="Georgia"/>
              </a:rPr>
            </a:br>
            <a:r>
              <a:rPr lang="en-GB" b="1" i="1" dirty="0">
                <a:ln w="15875">
                  <a:solidFill>
                    <a:schemeClr val="tx1"/>
                  </a:solidFill>
                </a:ln>
                <a:solidFill>
                  <a:srgbClr val="0070C0"/>
                </a:solidFill>
                <a:latin typeface="Century Gothic" panose="020B0502020202020204" pitchFamily="34" charset="0"/>
                <a:ea typeface="Georgia"/>
                <a:cs typeface="Georgia"/>
                <a:sym typeface="Georgia"/>
              </a:rPr>
              <a:t>This is personal…</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5"/>
            <a:ext cx="6390300" cy="68698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solidFill>
                  <a:schemeClr val="tx1"/>
                </a:solidFill>
                <a:latin typeface="Trebuchet MS" panose="020B0603020202020204" pitchFamily="34" charset="0"/>
                <a:ea typeface="Georgia"/>
                <a:cs typeface="Georgia"/>
                <a:sym typeface="Georgia"/>
              </a:rPr>
              <a:t>Before you begin, you must first realise how globalisation affects YOU and those around you:</a:t>
            </a:r>
          </a:p>
          <a:p>
            <a:pPr marL="0" lvl="0" indent="0" algn="l" rtl="0">
              <a:spcBef>
                <a:spcPts val="0"/>
              </a:spcBef>
              <a:spcAft>
                <a:spcPts val="0"/>
              </a:spcAft>
              <a:buNone/>
            </a:pPr>
            <a:endParaRPr sz="1600" dirty="0">
              <a:solidFill>
                <a:schemeClr val="tx1"/>
              </a:solidFill>
              <a:latin typeface="Trebuchet MS" panose="020B0603020202020204" pitchFamily="34" charset="0"/>
              <a:ea typeface="Georgia"/>
              <a:cs typeface="Georgia"/>
              <a:sym typeface="Georgia"/>
            </a:endParaRPr>
          </a:p>
          <a:p>
            <a:pPr>
              <a:buSzPct val="100000"/>
              <a:buFont typeface="+mj-lt"/>
              <a:buAutoNum type="arabicParenR"/>
            </a:pPr>
            <a:r>
              <a:rPr lang="en-GB" sz="2000" u="sng" dirty="0">
                <a:solidFill>
                  <a:schemeClr val="tx1"/>
                </a:solidFill>
                <a:latin typeface="Trebuchet MS" panose="020B0603020202020204" pitchFamily="34" charset="0"/>
              </a:rPr>
              <a:t>Making globalisation personal 1 (your house): </a:t>
            </a:r>
          </a:p>
          <a:p>
            <a:pPr marL="114300" indent="0">
              <a:buSzPct val="100000"/>
              <a:buNone/>
            </a:pPr>
            <a:r>
              <a:rPr lang="en-GB" sz="1600" dirty="0">
                <a:solidFill>
                  <a:schemeClr val="tx1"/>
                </a:solidFill>
                <a:latin typeface="Trebuchet MS" panose="020B0603020202020204" pitchFamily="34" charset="0"/>
              </a:rPr>
              <a:t>Take a 5 minute stroll around your house and your mission is to find items of all shapes/sizes/kinds/uses which originate outside of the UK. </a:t>
            </a:r>
            <a:r>
              <a:rPr lang="en-GB" sz="1600" dirty="0">
                <a:solidFill>
                  <a:srgbClr val="00B050"/>
                </a:solidFill>
                <a:latin typeface="Trebuchet MS" panose="020B0603020202020204" pitchFamily="34" charset="0"/>
              </a:rPr>
              <a:t>Make this into a table</a:t>
            </a:r>
            <a:r>
              <a:rPr lang="en-GB" sz="1600" dirty="0">
                <a:solidFill>
                  <a:schemeClr val="tx1"/>
                </a:solidFill>
                <a:latin typeface="Trebuchet MS" panose="020B0603020202020204" pitchFamily="34" charset="0"/>
              </a:rPr>
              <a:t> like this - I’ve begun it with the items around me.</a:t>
            </a: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marL="114300" indent="0">
              <a:buSzPct val="100000"/>
              <a:buNone/>
            </a:pPr>
            <a:r>
              <a:rPr lang="en-GB" sz="2000" dirty="0">
                <a:solidFill>
                  <a:schemeClr val="tx1"/>
                </a:solidFill>
                <a:latin typeface="Trebuchet MS" panose="020B0603020202020204" pitchFamily="34" charset="0"/>
              </a:rPr>
              <a:t>2)  </a:t>
            </a:r>
            <a:r>
              <a:rPr lang="en-GB" sz="2000" u="sng" dirty="0">
                <a:solidFill>
                  <a:schemeClr val="tx1"/>
                </a:solidFill>
                <a:latin typeface="Trebuchet MS" panose="020B0603020202020204" pitchFamily="34" charset="0"/>
              </a:rPr>
              <a:t>Making globalisation personal 2 (your devices): </a:t>
            </a:r>
          </a:p>
          <a:p>
            <a:pPr marL="114300" indent="0">
              <a:buSzPct val="100000"/>
              <a:buNone/>
            </a:pPr>
            <a:r>
              <a:rPr lang="en-GB" sz="1600" dirty="0">
                <a:solidFill>
                  <a:srgbClr val="00B050"/>
                </a:solidFill>
                <a:latin typeface="Trebuchet MS" panose="020B0603020202020204" pitchFamily="34" charset="0"/>
              </a:rPr>
              <a:t>Read this </a:t>
            </a:r>
            <a:r>
              <a:rPr lang="en-GB" sz="1600" u="sng" dirty="0">
                <a:solidFill>
                  <a:schemeClr val="tx1"/>
                </a:solidFill>
                <a:latin typeface="Trebuchet MS" panose="020B0603020202020204" pitchFamily="34" charset="0"/>
                <a:hlinkClick r:id="rId3">
                  <a:extLst>
                    <a:ext uri="{A12FA001-AC4F-418D-AE19-62706E023703}">
                      <ahyp:hlinkClr xmlns="" xmlns:ahyp="http://schemas.microsoft.com/office/drawing/2018/hyperlinkcolor" val="tx"/>
                    </a:ext>
                  </a:extLst>
                </a:hlinkClick>
              </a:rPr>
              <a:t>https://www.wired.com/2016/04/iphones-500000-mile-journey-pocket/</a:t>
            </a:r>
            <a:r>
              <a:rPr lang="en-GB" sz="1600" dirty="0">
                <a:solidFill>
                  <a:schemeClr val="tx1"/>
                </a:solidFill>
                <a:latin typeface="Trebuchet MS" panose="020B0603020202020204" pitchFamily="34" charset="0"/>
              </a:rPr>
              <a:t> and </a:t>
            </a:r>
            <a:r>
              <a:rPr lang="en-GB" sz="1600" dirty="0">
                <a:solidFill>
                  <a:srgbClr val="00B050"/>
                </a:solidFill>
                <a:latin typeface="Trebuchet MS" panose="020B0603020202020204" pitchFamily="34" charset="0"/>
              </a:rPr>
              <a:t>make a flowchart </a:t>
            </a:r>
            <a:r>
              <a:rPr lang="en-GB" sz="1600" dirty="0">
                <a:solidFill>
                  <a:schemeClr val="tx1"/>
                </a:solidFill>
                <a:latin typeface="Trebuchet MS" panose="020B0603020202020204" pitchFamily="34" charset="0"/>
              </a:rPr>
              <a:t>which follows the iPhone’s journey right into your pocket in the UK! Mention every country which has involvement in the production.</a:t>
            </a:r>
          </a:p>
          <a:p>
            <a:pPr marL="114300" indent="0">
              <a:buSzPct val="100000"/>
              <a:buNone/>
            </a:pPr>
            <a:r>
              <a:rPr lang="en-GB" sz="1600" dirty="0">
                <a:solidFill>
                  <a:schemeClr val="tx1"/>
                </a:solidFill>
                <a:latin typeface="Trebuchet MS" panose="020B0603020202020204" pitchFamily="34" charset="0"/>
              </a:rPr>
              <a:t>This still applies even if you do not own an Apple device!</a:t>
            </a:r>
          </a:p>
          <a:p>
            <a:pPr marL="114300" indent="0">
              <a:buNone/>
            </a:pPr>
            <a:endParaRPr lang="en-GB" sz="1400" dirty="0">
              <a:solidFill>
                <a:schemeClr val="tx1"/>
              </a:solidFill>
              <a:latin typeface="Trebuchet MS" panose="020B0603020202020204" pitchFamily="34" charset="0"/>
            </a:endParaRPr>
          </a:p>
        </p:txBody>
      </p:sp>
      <p:graphicFrame>
        <p:nvGraphicFramePr>
          <p:cNvPr id="4" name="Table 5">
            <a:extLst>
              <a:ext uri="{FF2B5EF4-FFF2-40B4-BE49-F238E27FC236}">
                <a16:creationId xmlns:a16="http://schemas.microsoft.com/office/drawing/2014/main" id="{B45FB92E-CD71-4E9E-B64F-0C5174FDC955}"/>
              </a:ext>
            </a:extLst>
          </p:cNvPr>
          <p:cNvGraphicFramePr>
            <a:graphicFrameLocks noGrp="1"/>
          </p:cNvGraphicFramePr>
          <p:nvPr/>
        </p:nvGraphicFramePr>
        <p:xfrm>
          <a:off x="357339" y="4190714"/>
          <a:ext cx="6143172" cy="1285240"/>
        </p:xfrm>
        <a:graphic>
          <a:graphicData uri="http://schemas.openxmlformats.org/drawingml/2006/table">
            <a:tbl>
              <a:tblPr firstRow="1" bandRow="1">
                <a:tableStyleId>{284E427A-3D55-4303-BF80-6455036E1DE7}</a:tableStyleId>
              </a:tblPr>
              <a:tblGrid>
                <a:gridCol w="2047724">
                  <a:extLst>
                    <a:ext uri="{9D8B030D-6E8A-4147-A177-3AD203B41FA5}">
                      <a16:colId xmlns:a16="http://schemas.microsoft.com/office/drawing/2014/main" val="1408397193"/>
                    </a:ext>
                  </a:extLst>
                </a:gridCol>
                <a:gridCol w="2047724">
                  <a:extLst>
                    <a:ext uri="{9D8B030D-6E8A-4147-A177-3AD203B41FA5}">
                      <a16:colId xmlns:a16="http://schemas.microsoft.com/office/drawing/2014/main" val="1322019402"/>
                    </a:ext>
                  </a:extLst>
                </a:gridCol>
                <a:gridCol w="2047724">
                  <a:extLst>
                    <a:ext uri="{9D8B030D-6E8A-4147-A177-3AD203B41FA5}">
                      <a16:colId xmlns:a16="http://schemas.microsoft.com/office/drawing/2014/main" val="2378716234"/>
                    </a:ext>
                  </a:extLst>
                </a:gridCol>
              </a:tblGrid>
              <a:tr h="370840">
                <a:tc>
                  <a:txBody>
                    <a:bodyPr/>
                    <a:lstStyle/>
                    <a:p>
                      <a:pPr algn="ctr"/>
                      <a:r>
                        <a:rPr lang="en-GB" sz="1200" dirty="0"/>
                        <a:t>Item</a:t>
                      </a:r>
                    </a:p>
                  </a:txBody>
                  <a:tcPr/>
                </a:tc>
                <a:tc>
                  <a:txBody>
                    <a:bodyPr/>
                    <a:lstStyle/>
                    <a:p>
                      <a:pPr algn="ctr"/>
                      <a:r>
                        <a:rPr lang="en-GB" sz="1200" dirty="0"/>
                        <a:t>Country of origin</a:t>
                      </a:r>
                    </a:p>
                  </a:txBody>
                  <a:tcPr/>
                </a:tc>
                <a:tc>
                  <a:txBody>
                    <a:bodyPr/>
                    <a:lstStyle/>
                    <a:p>
                      <a:pPr algn="ctr"/>
                      <a:r>
                        <a:rPr lang="en-GB" sz="1200" dirty="0"/>
                        <a:t>Importance to me</a:t>
                      </a:r>
                    </a:p>
                  </a:txBody>
                  <a:tcPr/>
                </a:tc>
                <a:extLst>
                  <a:ext uri="{0D108BD9-81ED-4DB2-BD59-A6C34878D82A}">
                    <a16:rowId xmlns:a16="http://schemas.microsoft.com/office/drawing/2014/main" val="2261601582"/>
                  </a:ext>
                </a:extLst>
              </a:tr>
              <a:tr h="370840">
                <a:tc>
                  <a:txBody>
                    <a:bodyPr/>
                    <a:lstStyle/>
                    <a:p>
                      <a:r>
                        <a:rPr lang="en-GB" sz="1200" dirty="0"/>
                        <a:t>WD hard drive</a:t>
                      </a:r>
                    </a:p>
                  </a:txBody>
                  <a:tcPr>
                    <a:solidFill>
                      <a:schemeClr val="bg1">
                        <a:lumMod val="95000"/>
                      </a:schemeClr>
                    </a:solidFill>
                  </a:tcPr>
                </a:tc>
                <a:tc>
                  <a:txBody>
                    <a:bodyPr/>
                    <a:lstStyle/>
                    <a:p>
                      <a:r>
                        <a:rPr lang="en-GB" sz="1200" dirty="0"/>
                        <a:t>Malaysia</a:t>
                      </a:r>
                    </a:p>
                  </a:txBody>
                  <a:tcPr>
                    <a:solidFill>
                      <a:schemeClr val="bg1">
                        <a:lumMod val="95000"/>
                      </a:schemeClr>
                    </a:solidFill>
                  </a:tcPr>
                </a:tc>
                <a:tc>
                  <a:txBody>
                    <a:bodyPr/>
                    <a:lstStyle/>
                    <a:p>
                      <a:r>
                        <a:rPr lang="en-GB" sz="1200" dirty="0"/>
                        <a:t>Stores my documents and PowerPoints</a:t>
                      </a:r>
                    </a:p>
                  </a:txBody>
                  <a:tcPr>
                    <a:solidFill>
                      <a:schemeClr val="bg1">
                        <a:lumMod val="95000"/>
                      </a:schemeClr>
                    </a:solidFill>
                  </a:tcPr>
                </a:tc>
                <a:extLst>
                  <a:ext uri="{0D108BD9-81ED-4DB2-BD59-A6C34878D82A}">
                    <a16:rowId xmlns:a16="http://schemas.microsoft.com/office/drawing/2014/main" val="768480939"/>
                  </a:ext>
                </a:extLst>
              </a:tr>
              <a:tr h="370840">
                <a:tc>
                  <a:txBody>
                    <a:bodyPr/>
                    <a:lstStyle/>
                    <a:p>
                      <a:r>
                        <a:rPr lang="en-GB" sz="1200" dirty="0"/>
                        <a:t>Coffee (Nespresso Colombia) </a:t>
                      </a:r>
                    </a:p>
                  </a:txBody>
                  <a:tcPr>
                    <a:solidFill>
                      <a:schemeClr val="bg1">
                        <a:lumMod val="95000"/>
                      </a:schemeClr>
                    </a:solidFill>
                  </a:tcPr>
                </a:tc>
                <a:tc>
                  <a:txBody>
                    <a:bodyPr/>
                    <a:lstStyle/>
                    <a:p>
                      <a:r>
                        <a:rPr lang="en-GB" sz="1200" dirty="0"/>
                        <a:t>Colombia, Switzerland</a:t>
                      </a:r>
                    </a:p>
                  </a:txBody>
                  <a:tcPr>
                    <a:solidFill>
                      <a:schemeClr val="bg1">
                        <a:lumMod val="95000"/>
                      </a:schemeClr>
                    </a:solidFill>
                  </a:tcPr>
                </a:tc>
                <a:tc>
                  <a:txBody>
                    <a:bodyPr/>
                    <a:lstStyle/>
                    <a:p>
                      <a:r>
                        <a:rPr lang="en-GB" sz="1200" dirty="0"/>
                        <a:t>Keeps me awake and helps me concentrate</a:t>
                      </a:r>
                    </a:p>
                  </a:txBody>
                  <a:tcPr>
                    <a:solidFill>
                      <a:schemeClr val="bg1">
                        <a:lumMod val="95000"/>
                      </a:schemeClr>
                    </a:solidFill>
                  </a:tcPr>
                </a:tc>
                <a:extLst>
                  <a:ext uri="{0D108BD9-81ED-4DB2-BD59-A6C34878D82A}">
                    <a16:rowId xmlns:a16="http://schemas.microsoft.com/office/drawing/2014/main" val="298137742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3F4B-5419-41F6-ACE6-34E3EED37BDE}"/>
              </a:ext>
            </a:extLst>
          </p:cNvPr>
          <p:cNvSpPr>
            <a:spLocks noGrp="1"/>
          </p:cNvSpPr>
          <p:nvPr>
            <p:ph type="title"/>
          </p:nvPr>
        </p:nvSpPr>
        <p:spPr>
          <a:xfrm>
            <a:off x="302355" y="1006955"/>
            <a:ext cx="6390300" cy="675978"/>
          </a:xfrm>
          <a:ln>
            <a:noFill/>
          </a:ln>
        </p:spPr>
        <p:txBody>
          <a:bodyPr/>
          <a:lstStyle/>
          <a:p>
            <a:pPr algn="ctr"/>
            <a:r>
              <a:rPr lang="en-GB" b="1" i="1" dirty="0">
                <a:ln w="15875">
                  <a:solidFill>
                    <a:schemeClr val="tx1"/>
                  </a:solidFill>
                </a:ln>
                <a:solidFill>
                  <a:srgbClr val="1CD4A8"/>
                </a:solidFill>
                <a:latin typeface="Century Gothic"/>
                <a:ea typeface="Georgia"/>
                <a:cs typeface="Georgia"/>
                <a:sym typeface="Georgia"/>
              </a:rPr>
              <a:t>Globalisation in my House!</a:t>
            </a:r>
            <a:endParaRPr lang="en-GB" dirty="0">
              <a:solidFill>
                <a:srgbClr val="1CD4A8"/>
              </a:solidFill>
              <a:latin typeface="Century Gothic"/>
            </a:endParaRPr>
          </a:p>
        </p:txBody>
      </p:sp>
      <p:graphicFrame>
        <p:nvGraphicFramePr>
          <p:cNvPr id="6" name="Table 5">
            <a:extLst>
              <a:ext uri="{FF2B5EF4-FFF2-40B4-BE49-F238E27FC236}">
                <a16:creationId xmlns:a16="http://schemas.microsoft.com/office/drawing/2014/main" id="{15CB0DC3-5AA2-464A-8530-3FE4B102E61C}"/>
              </a:ext>
            </a:extLst>
          </p:cNvPr>
          <p:cNvGraphicFramePr>
            <a:graphicFrameLocks noGrp="1"/>
          </p:cNvGraphicFramePr>
          <p:nvPr/>
        </p:nvGraphicFramePr>
        <p:xfrm>
          <a:off x="233775" y="1682933"/>
          <a:ext cx="6390300" cy="6771640"/>
        </p:xfrm>
        <a:graphic>
          <a:graphicData uri="http://schemas.openxmlformats.org/drawingml/2006/table">
            <a:tbl>
              <a:tblPr firstRow="1" bandRow="1">
                <a:tableStyleId>{284E427A-3D55-4303-BF80-6455036E1DE7}</a:tableStyleId>
              </a:tblPr>
              <a:tblGrid>
                <a:gridCol w="2130100">
                  <a:extLst>
                    <a:ext uri="{9D8B030D-6E8A-4147-A177-3AD203B41FA5}">
                      <a16:colId xmlns:a16="http://schemas.microsoft.com/office/drawing/2014/main" val="1408397193"/>
                    </a:ext>
                  </a:extLst>
                </a:gridCol>
                <a:gridCol w="2130100">
                  <a:extLst>
                    <a:ext uri="{9D8B030D-6E8A-4147-A177-3AD203B41FA5}">
                      <a16:colId xmlns:a16="http://schemas.microsoft.com/office/drawing/2014/main" val="1322019402"/>
                    </a:ext>
                  </a:extLst>
                </a:gridCol>
                <a:gridCol w="2130100">
                  <a:extLst>
                    <a:ext uri="{9D8B030D-6E8A-4147-A177-3AD203B41FA5}">
                      <a16:colId xmlns:a16="http://schemas.microsoft.com/office/drawing/2014/main" val="2378716234"/>
                    </a:ext>
                  </a:extLst>
                </a:gridCol>
              </a:tblGrid>
              <a:tr h="370840">
                <a:tc>
                  <a:txBody>
                    <a:bodyPr/>
                    <a:lstStyle/>
                    <a:p>
                      <a:pPr algn="ctr"/>
                      <a:r>
                        <a:rPr lang="en-GB" sz="1200" dirty="0"/>
                        <a:t>Item</a:t>
                      </a:r>
                    </a:p>
                  </a:txBody>
                  <a:tcPr/>
                </a:tc>
                <a:tc>
                  <a:txBody>
                    <a:bodyPr/>
                    <a:lstStyle/>
                    <a:p>
                      <a:pPr algn="ctr"/>
                      <a:r>
                        <a:rPr lang="en-GB" sz="1200" dirty="0"/>
                        <a:t>Country/city of origin</a:t>
                      </a:r>
                    </a:p>
                  </a:txBody>
                  <a:tcPr/>
                </a:tc>
                <a:tc>
                  <a:txBody>
                    <a:bodyPr/>
                    <a:lstStyle/>
                    <a:p>
                      <a:pPr algn="ctr"/>
                      <a:r>
                        <a:rPr lang="en-GB" sz="1200" dirty="0"/>
                        <a:t>Importance to me</a:t>
                      </a:r>
                    </a:p>
                  </a:txBody>
                  <a:tcPr/>
                </a:tc>
                <a:extLst>
                  <a:ext uri="{0D108BD9-81ED-4DB2-BD59-A6C34878D82A}">
                    <a16:rowId xmlns:a16="http://schemas.microsoft.com/office/drawing/2014/main" val="2261601582"/>
                  </a:ext>
                </a:extLst>
              </a:tr>
              <a:tr h="370839">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2951801219"/>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1398482219"/>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1717723730"/>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203516598"/>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1004560372"/>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3498616229"/>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3897356429"/>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449191366"/>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4119966006"/>
                  </a:ext>
                </a:extLst>
              </a:tr>
              <a:tr h="370838">
                <a:tc>
                  <a:txBody>
                    <a:bodyPr/>
                    <a:lstStyle/>
                    <a:p>
                      <a:pPr lvl="0" algn="ctr">
                        <a:buNone/>
                      </a:pPr>
                      <a:endParaRPr lang="en-GB" sz="1200" dirty="0"/>
                    </a:p>
                    <a:p>
                      <a:pPr lvl="0" algn="ctr">
                        <a:buNone/>
                      </a:pPr>
                      <a:endParaRPr lang="en-GB" sz="1200" dirty="0"/>
                    </a:p>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tc>
                  <a:txBody>
                    <a:bodyPr/>
                    <a:lstStyle/>
                    <a:p>
                      <a:pPr lvl="0" algn="ctr">
                        <a:buNone/>
                      </a:pPr>
                      <a:endParaRPr lang="en-GB" sz="1200" dirty="0"/>
                    </a:p>
                  </a:txBody>
                  <a:tcPr>
                    <a:solidFill>
                      <a:schemeClr val="bg1">
                        <a:lumMod val="95000"/>
                      </a:schemeClr>
                    </a:solidFill>
                  </a:tcPr>
                </a:tc>
                <a:extLst>
                  <a:ext uri="{0D108BD9-81ED-4DB2-BD59-A6C34878D82A}">
                    <a16:rowId xmlns:a16="http://schemas.microsoft.com/office/drawing/2014/main" val="3913676490"/>
                  </a:ext>
                </a:extLst>
              </a:tr>
            </a:tbl>
          </a:graphicData>
        </a:graphic>
      </p:graphicFrame>
      <p:sp>
        <p:nvSpPr>
          <p:cNvPr id="7" name="Google Shape;75;p15">
            <a:extLst>
              <a:ext uri="{FF2B5EF4-FFF2-40B4-BE49-F238E27FC236}">
                <a16:creationId xmlns:a16="http://schemas.microsoft.com/office/drawing/2014/main" id="{879BD151-8287-1617-617F-9F93A751E6F0}"/>
              </a:ext>
            </a:extLst>
          </p:cNvPr>
          <p:cNvSpPr txBox="1">
            <a:spLocks/>
          </p:cNvSpPr>
          <p:nvPr/>
        </p:nvSpPr>
        <p:spPr>
          <a:xfrm>
            <a:off x="0" y="0"/>
            <a:ext cx="6858000" cy="1485900"/>
          </a:xfrm>
          <a:prstGeom prst="rect">
            <a:avLst/>
          </a:prstGeom>
          <a:noFill/>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GB" sz="3600" b="1" i="0" u="sng" strike="noStrike" kern="0" cap="none" spc="0" normalizeH="0" baseline="0" noProof="0" dirty="0">
                <a:ln>
                  <a:noFill/>
                </a:ln>
                <a:solidFill>
                  <a:srgbClr val="000000"/>
                </a:solidFill>
                <a:effectLst/>
                <a:uLnTx/>
                <a:uFillTx/>
                <a:latin typeface="Arial"/>
                <a:cs typeface="Arial"/>
                <a:sym typeface="Arial"/>
              </a:rPr>
              <a:t>Globalisation</a:t>
            </a:r>
            <a:r>
              <a:rPr kumimoji="0" lang="en-GB" sz="1600" b="1" i="1" u="none" strike="noStrike" kern="0" cap="none" spc="0" normalizeH="0" baseline="0" noProof="0" dirty="0">
                <a:ln w="15875">
                  <a:solidFill>
                    <a:srgbClr val="000000"/>
                  </a:solidFill>
                </a:ln>
                <a:solidFill>
                  <a:srgbClr val="0070C0"/>
                </a:solidFill>
                <a:effectLst/>
                <a:uLnTx/>
                <a:uFillTx/>
                <a:latin typeface="Century Gothic" panose="020B0502020202020204" pitchFamily="34" charset="0"/>
                <a:ea typeface="Georgia"/>
                <a:cs typeface="Georgia"/>
                <a:sym typeface="Georgia"/>
              </a:rPr>
              <a:t/>
            </a:r>
            <a:br>
              <a:rPr kumimoji="0" lang="en-GB" sz="1600" b="1" i="1" u="none" strike="noStrike" kern="0" cap="none" spc="0" normalizeH="0" baseline="0" noProof="0" dirty="0">
                <a:ln w="15875">
                  <a:solidFill>
                    <a:srgbClr val="000000"/>
                  </a:solidFill>
                </a:ln>
                <a:solidFill>
                  <a:srgbClr val="0070C0"/>
                </a:solidFill>
                <a:effectLst/>
                <a:uLnTx/>
                <a:uFillTx/>
                <a:latin typeface="Century Gothic" panose="020B0502020202020204" pitchFamily="34" charset="0"/>
                <a:ea typeface="Georgia"/>
                <a:cs typeface="Georgia"/>
                <a:sym typeface="Georgia"/>
              </a:rPr>
            </a:br>
            <a:r>
              <a:rPr kumimoji="0" lang="en-GB" sz="1600" b="1" i="1" u="none" strike="noStrike" kern="0" cap="none" spc="0" normalizeH="0" baseline="0" noProof="0" dirty="0">
                <a:ln w="15875">
                  <a:solidFill>
                    <a:srgbClr val="000000"/>
                  </a:solidFill>
                </a:ln>
                <a:solidFill>
                  <a:srgbClr val="0070C0"/>
                </a:solidFill>
                <a:effectLst/>
                <a:uLnTx/>
                <a:uFillTx/>
                <a:latin typeface="Century Gothic" panose="020B0502020202020204" pitchFamily="34" charset="0"/>
                <a:ea typeface="Georgia"/>
                <a:cs typeface="Georgia"/>
                <a:sym typeface="Georgia"/>
              </a:rPr>
              <a:t>This is personal</a:t>
            </a:r>
            <a:r>
              <a:rPr kumimoji="0" lang="en-GB" sz="2800" b="1" i="1" u="none" strike="noStrike" kern="0" cap="none" spc="0" normalizeH="0" baseline="0" noProof="0" dirty="0">
                <a:ln w="15875">
                  <a:solidFill>
                    <a:srgbClr val="000000"/>
                  </a:solidFill>
                </a:ln>
                <a:solidFill>
                  <a:srgbClr val="0070C0"/>
                </a:solidFill>
                <a:effectLst/>
                <a:uLnTx/>
                <a:uFillTx/>
                <a:latin typeface="Century Gothic" panose="020B0502020202020204" pitchFamily="34" charset="0"/>
                <a:ea typeface="Georgia"/>
                <a:cs typeface="Georgia"/>
                <a:sym typeface="Georgia"/>
              </a:rPr>
              <a:t>…</a:t>
            </a:r>
          </a:p>
        </p:txBody>
      </p:sp>
    </p:spTree>
    <p:extLst>
      <p:ext uri="{BB962C8B-B14F-4D97-AF65-F5344CB8AC3E}">
        <p14:creationId xmlns:p14="http://schemas.microsoft.com/office/powerpoint/2010/main" val="383640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3F4B-5419-41F6-ACE6-34E3EED37BDE}"/>
              </a:ext>
            </a:extLst>
          </p:cNvPr>
          <p:cNvSpPr>
            <a:spLocks noGrp="1"/>
          </p:cNvSpPr>
          <p:nvPr>
            <p:ph type="title"/>
          </p:nvPr>
        </p:nvSpPr>
        <p:spPr>
          <a:xfrm>
            <a:off x="309975" y="964354"/>
            <a:ext cx="6390300" cy="675978"/>
          </a:xfrm>
          <a:ln>
            <a:noFill/>
          </a:ln>
        </p:spPr>
        <p:txBody>
          <a:bodyPr/>
          <a:lstStyle/>
          <a:p>
            <a:pPr algn="ctr"/>
            <a:r>
              <a:rPr lang="en-GB" b="1" i="1" dirty="0">
                <a:ln w="15875">
                  <a:solidFill>
                    <a:schemeClr val="tx1"/>
                  </a:solidFill>
                </a:ln>
                <a:solidFill>
                  <a:srgbClr val="1CD4A8"/>
                </a:solidFill>
                <a:latin typeface="Century Gothic" panose="020B0502020202020204" pitchFamily="34" charset="0"/>
                <a:ea typeface="Georgia"/>
                <a:cs typeface="Georgia"/>
                <a:sym typeface="Georgia"/>
              </a:rPr>
              <a:t>iPhone Flow chart!</a:t>
            </a:r>
            <a:endParaRPr lang="en-GB" dirty="0">
              <a:solidFill>
                <a:srgbClr val="1CD4A8"/>
              </a:solidFill>
            </a:endParaRPr>
          </a:p>
        </p:txBody>
      </p:sp>
      <p:sp>
        <p:nvSpPr>
          <p:cNvPr id="5" name="Google Shape;75;p15">
            <a:extLst>
              <a:ext uri="{FF2B5EF4-FFF2-40B4-BE49-F238E27FC236}">
                <a16:creationId xmlns:a16="http://schemas.microsoft.com/office/drawing/2014/main" id="{8FCD883A-9C00-DEDB-1B6C-4583E9CB9EF4}"/>
              </a:ext>
            </a:extLst>
          </p:cNvPr>
          <p:cNvSpPr txBox="1">
            <a:spLocks/>
          </p:cNvSpPr>
          <p:nvPr/>
        </p:nvSpPr>
        <p:spPr>
          <a:xfrm>
            <a:off x="0" y="0"/>
            <a:ext cx="6858000" cy="1485900"/>
          </a:xfrm>
          <a:prstGeom prst="rect">
            <a:avLst/>
          </a:prstGeom>
          <a:noFill/>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GB" sz="3600" b="1" i="0" u="sng" strike="noStrike" kern="0" cap="none" spc="0" normalizeH="0" baseline="0" noProof="0" dirty="0">
                <a:ln>
                  <a:noFill/>
                </a:ln>
                <a:solidFill>
                  <a:srgbClr val="000000"/>
                </a:solidFill>
                <a:effectLst/>
                <a:uLnTx/>
                <a:uFillTx/>
                <a:latin typeface="Arial"/>
                <a:cs typeface="Arial"/>
                <a:sym typeface="Arial"/>
              </a:rPr>
              <a:t>Globalisation</a:t>
            </a:r>
            <a:r>
              <a:rPr kumimoji="0" lang="en-GB" sz="1600" b="1" i="1" u="none" strike="noStrike" kern="0" cap="none" spc="0" normalizeH="0" baseline="0" noProof="0" dirty="0">
                <a:ln w="15875">
                  <a:solidFill>
                    <a:srgbClr val="000000"/>
                  </a:solidFill>
                </a:ln>
                <a:solidFill>
                  <a:srgbClr val="0070C0"/>
                </a:solidFill>
                <a:effectLst/>
                <a:uLnTx/>
                <a:uFillTx/>
                <a:latin typeface="Century Gothic" panose="020B0502020202020204" pitchFamily="34" charset="0"/>
                <a:ea typeface="Georgia"/>
                <a:cs typeface="Georgia"/>
                <a:sym typeface="Georgia"/>
              </a:rPr>
              <a:t/>
            </a:r>
            <a:br>
              <a:rPr kumimoji="0" lang="en-GB" sz="1600" b="1" i="1" u="none" strike="noStrike" kern="0" cap="none" spc="0" normalizeH="0" baseline="0" noProof="0" dirty="0">
                <a:ln w="15875">
                  <a:solidFill>
                    <a:srgbClr val="000000"/>
                  </a:solidFill>
                </a:ln>
                <a:solidFill>
                  <a:srgbClr val="0070C0"/>
                </a:solidFill>
                <a:effectLst/>
                <a:uLnTx/>
                <a:uFillTx/>
                <a:latin typeface="Century Gothic" panose="020B0502020202020204" pitchFamily="34" charset="0"/>
                <a:ea typeface="Georgia"/>
                <a:cs typeface="Georgia"/>
                <a:sym typeface="Georgia"/>
              </a:rPr>
            </a:br>
            <a:r>
              <a:rPr kumimoji="0" lang="en-GB" sz="1600" b="1" i="1" u="none" strike="noStrike" kern="0" cap="none" spc="0" normalizeH="0" baseline="0" noProof="0" dirty="0">
                <a:ln w="15875">
                  <a:solidFill>
                    <a:srgbClr val="000000"/>
                  </a:solidFill>
                </a:ln>
                <a:solidFill>
                  <a:srgbClr val="0070C0"/>
                </a:solidFill>
                <a:effectLst/>
                <a:uLnTx/>
                <a:uFillTx/>
                <a:latin typeface="Century Gothic" panose="020B0502020202020204" pitchFamily="34" charset="0"/>
                <a:ea typeface="Georgia"/>
                <a:cs typeface="Georgia"/>
                <a:sym typeface="Georgia"/>
              </a:rPr>
              <a:t>This is personal</a:t>
            </a:r>
            <a:r>
              <a:rPr kumimoji="0" lang="en-GB" sz="2800" b="1" i="1" u="none" strike="noStrike" kern="0" cap="none" spc="0" normalizeH="0" baseline="0" noProof="0" dirty="0">
                <a:ln w="15875">
                  <a:solidFill>
                    <a:srgbClr val="000000"/>
                  </a:solidFill>
                </a:ln>
                <a:solidFill>
                  <a:srgbClr val="0070C0"/>
                </a:solidFill>
                <a:effectLst/>
                <a:uLnTx/>
                <a:uFillTx/>
                <a:latin typeface="Century Gothic" panose="020B0502020202020204" pitchFamily="34" charset="0"/>
                <a:ea typeface="Georgia"/>
                <a:cs typeface="Georgia"/>
                <a:sym typeface="Georgia"/>
              </a:rPr>
              <a:t>…</a:t>
            </a:r>
          </a:p>
        </p:txBody>
      </p:sp>
    </p:spTree>
    <p:extLst>
      <p:ext uri="{BB962C8B-B14F-4D97-AF65-F5344CB8AC3E}">
        <p14:creationId xmlns:p14="http://schemas.microsoft.com/office/powerpoint/2010/main" val="4270634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440730"/>
          </a:xfrm>
          <a:prstGeom prst="rect">
            <a:avLst/>
          </a:prstGeom>
          <a:solidFill>
            <a:schemeClr val="bg1"/>
          </a:solidFill>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It took 1,000 years for the invention of paper to spread from China to Europe. Nowadays, in a world that has become more integrated, innovations spread faster and through many channels.</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r>
              <a:rPr lang="en-GB" sz="1600" dirty="0">
                <a:solidFill>
                  <a:schemeClr val="tx1"/>
                </a:solidFill>
                <a:latin typeface="Trebuchet MS" panose="020B0603020202020204" pitchFamily="34" charset="0"/>
                <a:ea typeface="Georgia"/>
                <a:cs typeface="Georgia"/>
                <a:sym typeface="Georgia"/>
              </a:rPr>
              <a:t>Globalisation is all about FLOWS, and the flows of ideas and technology are key:</a:t>
            </a:r>
          </a:p>
          <a:p>
            <a:pPr marL="0" lvl="0" indent="0">
              <a:buClr>
                <a:schemeClr val="tx1"/>
              </a:buClr>
              <a:buNone/>
            </a:pPr>
            <a:endParaRPr lang="en-GB" sz="1600" dirty="0">
              <a:solidFill>
                <a:schemeClr val="tx1"/>
              </a:solidFill>
              <a:latin typeface="Trebuchet MS" panose="020B0603020202020204" pitchFamily="34" charset="0"/>
            </a:endParaRPr>
          </a:p>
          <a:p>
            <a:pPr marL="0" lvl="0" indent="0">
              <a:buClr>
                <a:schemeClr val="tx1"/>
              </a:buClr>
              <a:buNone/>
            </a:pPr>
            <a:r>
              <a:rPr lang="en-GB" sz="1600" dirty="0">
                <a:solidFill>
                  <a:schemeClr val="tx1"/>
                </a:solidFill>
                <a:latin typeface="Trebuchet MS" panose="020B0603020202020204" pitchFamily="34" charset="0"/>
                <a:ea typeface="Georgia"/>
                <a:cs typeface="Georgia"/>
                <a:sym typeface="Georgia"/>
              </a:rPr>
              <a:t>This article covers 10 medical innovations which are saving lives across the world: </a:t>
            </a:r>
          </a:p>
          <a:p>
            <a:pPr marL="0" lvl="0" indent="0">
              <a:buClr>
                <a:schemeClr val="tx1"/>
              </a:buClr>
              <a:buNone/>
            </a:pPr>
            <a:r>
              <a:rPr lang="en-GB" sz="1600" dirty="0">
                <a:solidFill>
                  <a:schemeClr val="tx1"/>
                </a:solidFill>
                <a:latin typeface="Trebuchet MS" panose="020B0603020202020204" pitchFamily="34" charset="0"/>
                <a:hlinkClick r:id="rId3">
                  <a:extLst>
                    <a:ext uri="{A12FA001-AC4F-418D-AE19-62706E023703}">
                      <ahyp:hlinkClr xmlns="" xmlns:ahyp="http://schemas.microsoft.com/office/drawing/2018/hyperlinkcolor" val="tx"/>
                    </a:ext>
                  </a:extLst>
                </a:hlinkClick>
              </a:rPr>
              <a:t>https://medicalfuturist.com/the-10-most-innovative-health-technologies-saving-millions-in-the-developing-world/</a:t>
            </a:r>
            <a:endParaRPr lang="en-GB" sz="1600" dirty="0">
              <a:solidFill>
                <a:schemeClr val="tx1"/>
              </a:solidFill>
              <a:latin typeface="Trebuchet MS" panose="020B0603020202020204" pitchFamily="34" charset="0"/>
            </a:endParaRPr>
          </a:p>
          <a:p>
            <a:pPr marL="0" lvl="0" indent="0">
              <a:buClr>
                <a:schemeClr val="tx1"/>
              </a:buClr>
              <a:buNone/>
            </a:pPr>
            <a:endParaRPr lang="en-GB" sz="1600" dirty="0">
              <a:solidFill>
                <a:schemeClr val="tx1"/>
              </a:solidFill>
              <a:latin typeface="Trebuchet MS" panose="020B0603020202020204" pitchFamily="34" charset="0"/>
            </a:endParaRPr>
          </a:p>
          <a:p>
            <a:pPr marL="0" lvl="0" indent="0">
              <a:buClr>
                <a:schemeClr val="tx1"/>
              </a:buClr>
              <a:buNone/>
            </a:pPr>
            <a:r>
              <a:rPr lang="en-GB" sz="1600" dirty="0">
                <a:solidFill>
                  <a:schemeClr val="tx1"/>
                </a:solidFill>
                <a:latin typeface="Trebuchet MS" panose="020B0603020202020204" pitchFamily="34" charset="0"/>
              </a:rPr>
              <a:t>Read the article, chose 3 examples and explain how globalisation can be a force for good!</a:t>
            </a:r>
          </a:p>
          <a:p>
            <a:pPr marL="0" lvl="0" indent="0">
              <a:buClr>
                <a:schemeClr val="tx1"/>
              </a:buClr>
              <a:buNone/>
            </a:pPr>
            <a:endParaRPr lang="en-GB" sz="1600" dirty="0">
              <a:solidFill>
                <a:schemeClr val="tx1"/>
              </a:solidFill>
              <a:latin typeface="Trebuchet MS" panose="020B0603020202020204" pitchFamily="34" charset="0"/>
            </a:endParaRPr>
          </a:p>
          <a:p>
            <a:pPr marL="0" lvl="0" indent="0">
              <a:buClr>
                <a:schemeClr val="tx1"/>
              </a:buClr>
              <a:buNone/>
            </a:pPr>
            <a:endParaRPr lang="en-GB" sz="1600" dirty="0">
              <a:solidFill>
                <a:schemeClr val="tx1"/>
              </a:solidFill>
              <a:latin typeface="Trebuchet MS" panose="020B0603020202020204" pitchFamily="34" charset="0"/>
            </a:endParaRPr>
          </a:p>
          <a:p>
            <a:pPr marL="0" lvl="0" indent="0">
              <a:buClr>
                <a:schemeClr val="tx1"/>
              </a:buClr>
              <a:buNone/>
            </a:pPr>
            <a:r>
              <a:rPr lang="en-GB" sz="1600" dirty="0">
                <a:solidFill>
                  <a:schemeClr val="tx1"/>
                </a:solidFill>
                <a:latin typeface="Trebuchet MS" panose="020B0603020202020204" pitchFamily="34" charset="0"/>
                <a:ea typeface="Georgia"/>
                <a:cs typeface="Georgia"/>
                <a:sym typeface="Georgia"/>
              </a:rPr>
              <a:t>CHALLENGE: Read about how Artificial Intelligence could help humanity: </a:t>
            </a:r>
            <a:r>
              <a:rPr lang="en-GB" sz="1600" dirty="0">
                <a:solidFill>
                  <a:schemeClr val="tx1"/>
                </a:solidFill>
                <a:latin typeface="Trebuchet MS" panose="020B0603020202020204" pitchFamily="34" charset="0"/>
                <a:hlinkClick r:id="rId4"/>
              </a:rPr>
              <a:t>https://www.forbes.com/sites/forbestechcouncil/2018/08/23/ai-for-humanity-using-ai-to-make-a-positive-impact-in-developing-countries-2/#f5d94e71b08a</a:t>
            </a:r>
            <a:endParaRPr sz="16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C0000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pic>
        <p:nvPicPr>
          <p:cNvPr id="4" name="Picture 3">
            <a:extLst>
              <a:ext uri="{FF2B5EF4-FFF2-40B4-BE49-F238E27FC236}">
                <a16:creationId xmlns:a16="http://schemas.microsoft.com/office/drawing/2014/main" id="{D4607543-BF4B-4E37-BAC9-51A194A11859}"/>
              </a:ext>
            </a:extLst>
          </p:cNvPr>
          <p:cNvPicPr>
            <a:picLocks/>
          </p:cNvPicPr>
          <p:nvPr/>
        </p:nvPicPr>
        <p:blipFill>
          <a:blip r:embed="rId5"/>
          <a:stretch>
            <a:fillRect/>
          </a:stretch>
        </p:blipFill>
        <p:spPr>
          <a:xfrm>
            <a:off x="1556302" y="718048"/>
            <a:ext cx="769455" cy="791974"/>
          </a:xfrm>
          <a:prstGeom prst="rect">
            <a:avLst/>
          </a:prstGeom>
        </p:spPr>
      </p:pic>
      <p:pic>
        <p:nvPicPr>
          <p:cNvPr id="10" name="Picture 9">
            <a:extLst>
              <a:ext uri="{FF2B5EF4-FFF2-40B4-BE49-F238E27FC236}">
                <a16:creationId xmlns:a16="http://schemas.microsoft.com/office/drawing/2014/main" id="{94FEFB54-3C42-4F56-B403-B2A1A06F254C}"/>
              </a:ext>
            </a:extLst>
          </p:cNvPr>
          <p:cNvPicPr>
            <a:picLocks/>
          </p:cNvPicPr>
          <p:nvPr/>
        </p:nvPicPr>
        <p:blipFill>
          <a:blip r:embed="rId5"/>
          <a:stretch>
            <a:fillRect/>
          </a:stretch>
        </p:blipFill>
        <p:spPr>
          <a:xfrm>
            <a:off x="4532245" y="718048"/>
            <a:ext cx="769455" cy="791974"/>
          </a:xfrm>
          <a:prstGeom prst="rect">
            <a:avLst/>
          </a:prstGeom>
        </p:spPr>
      </p:pic>
      <p:sp>
        <p:nvSpPr>
          <p:cNvPr id="11" name="Rectangle 10">
            <a:extLst>
              <a:ext uri="{FF2B5EF4-FFF2-40B4-BE49-F238E27FC236}">
                <a16:creationId xmlns:a16="http://schemas.microsoft.com/office/drawing/2014/main" id="{72BE3C2A-D995-4BC4-ABD3-2F5E56969836}"/>
              </a:ext>
            </a:extLst>
          </p:cNvPr>
          <p:cNvSpPr/>
          <p:nvPr/>
        </p:nvSpPr>
        <p:spPr>
          <a:xfrm>
            <a:off x="2050161" y="0"/>
            <a:ext cx="2784738"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a:t>
            </a:r>
            <a:r>
              <a:rPr kumimoji="0" lang="en-US" sz="2000" b="1" i="0" u="sng"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WINNERS</a:t>
            </a:r>
            <a:r>
              <a:rPr kumimoji="0" lang="en-US" sz="2000" b="1" i="0" u="none"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 &amp; LOSERS”</a:t>
            </a:r>
          </a:p>
        </p:txBody>
      </p:sp>
    </p:spTree>
    <p:extLst>
      <p:ext uri="{BB962C8B-B14F-4D97-AF65-F5344CB8AC3E}">
        <p14:creationId xmlns:p14="http://schemas.microsoft.com/office/powerpoint/2010/main" val="2935174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C0000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pic>
        <p:nvPicPr>
          <p:cNvPr id="4" name="Picture 3">
            <a:extLst>
              <a:ext uri="{FF2B5EF4-FFF2-40B4-BE49-F238E27FC236}">
                <a16:creationId xmlns:a16="http://schemas.microsoft.com/office/drawing/2014/main" id="{D4607543-BF4B-4E37-BAC9-51A194A11859}"/>
              </a:ext>
            </a:extLst>
          </p:cNvPr>
          <p:cNvPicPr>
            <a:picLocks/>
          </p:cNvPicPr>
          <p:nvPr/>
        </p:nvPicPr>
        <p:blipFill>
          <a:blip r:embed="rId3"/>
          <a:stretch>
            <a:fillRect/>
          </a:stretch>
        </p:blipFill>
        <p:spPr>
          <a:xfrm>
            <a:off x="1556302" y="718048"/>
            <a:ext cx="769455" cy="791974"/>
          </a:xfrm>
          <a:prstGeom prst="rect">
            <a:avLst/>
          </a:prstGeom>
        </p:spPr>
      </p:pic>
      <p:pic>
        <p:nvPicPr>
          <p:cNvPr id="10" name="Picture 9">
            <a:extLst>
              <a:ext uri="{FF2B5EF4-FFF2-40B4-BE49-F238E27FC236}">
                <a16:creationId xmlns:a16="http://schemas.microsoft.com/office/drawing/2014/main" id="{94FEFB54-3C42-4F56-B403-B2A1A06F254C}"/>
              </a:ext>
            </a:extLst>
          </p:cNvPr>
          <p:cNvPicPr>
            <a:picLocks/>
          </p:cNvPicPr>
          <p:nvPr/>
        </p:nvPicPr>
        <p:blipFill>
          <a:blip r:embed="rId3"/>
          <a:stretch>
            <a:fillRect/>
          </a:stretch>
        </p:blipFill>
        <p:spPr>
          <a:xfrm>
            <a:off x="4532245" y="718048"/>
            <a:ext cx="769455" cy="791974"/>
          </a:xfrm>
          <a:prstGeom prst="rect">
            <a:avLst/>
          </a:prstGeom>
        </p:spPr>
      </p:pic>
      <p:sp>
        <p:nvSpPr>
          <p:cNvPr id="11" name="Rectangle 10">
            <a:extLst>
              <a:ext uri="{FF2B5EF4-FFF2-40B4-BE49-F238E27FC236}">
                <a16:creationId xmlns:a16="http://schemas.microsoft.com/office/drawing/2014/main" id="{72BE3C2A-D995-4BC4-ABD3-2F5E56969836}"/>
              </a:ext>
            </a:extLst>
          </p:cNvPr>
          <p:cNvSpPr/>
          <p:nvPr/>
        </p:nvSpPr>
        <p:spPr>
          <a:xfrm>
            <a:off x="2050161" y="0"/>
            <a:ext cx="2784738"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a:t>
            </a:r>
            <a:r>
              <a:rPr kumimoji="0" lang="en-US" sz="2000" b="1" i="0" u="sng"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WINNERS</a:t>
            </a:r>
            <a:r>
              <a:rPr kumimoji="0" lang="en-US" sz="2000" b="1" i="0" u="none"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 &amp; LOSERS”</a:t>
            </a:r>
          </a:p>
        </p:txBody>
      </p:sp>
      <p:sp>
        <p:nvSpPr>
          <p:cNvPr id="3" name="Text Placeholder 2">
            <a:extLst>
              <a:ext uri="{FF2B5EF4-FFF2-40B4-BE49-F238E27FC236}">
                <a16:creationId xmlns:a16="http://schemas.microsoft.com/office/drawing/2014/main" id="{3D21F02C-97D9-6684-4C0C-424CAD44AAED}"/>
              </a:ext>
            </a:extLst>
          </p:cNvPr>
          <p:cNvSpPr>
            <a:spLocks noGrp="1"/>
          </p:cNvSpPr>
          <p:nvPr>
            <p:ph type="body" idx="1"/>
          </p:nvPr>
        </p:nvSpPr>
        <p:spPr>
          <a:xfrm>
            <a:off x="233775" y="1687178"/>
            <a:ext cx="6390300" cy="6923421"/>
          </a:xfrm>
          <a:solidFill>
            <a:schemeClr val="bg1"/>
          </a:solidFill>
        </p:spPr>
        <p:txBody>
          <a:bodyPr/>
          <a:lstStyle/>
          <a:p>
            <a:endParaRPr lang="en-GB" dirty="0"/>
          </a:p>
        </p:txBody>
      </p:sp>
    </p:spTree>
    <p:extLst>
      <p:ext uri="{BB962C8B-B14F-4D97-AF65-F5344CB8AC3E}">
        <p14:creationId xmlns:p14="http://schemas.microsoft.com/office/powerpoint/2010/main" val="1545259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a:solidFill>
            <a:schemeClr val="bg1"/>
          </a:solidFill>
        </p:spPr>
        <p:txBody>
          <a:bodyPr spcFirstLastPara="1" wrap="square" lIns="91425" tIns="91425" rIns="91425" bIns="91425" anchor="t" anchorCtr="0">
            <a:noAutofit/>
          </a:bodyPr>
          <a:lstStyle/>
          <a:p>
            <a:pPr marL="0" lvl="0" indent="0">
              <a:buNone/>
            </a:pPr>
            <a:r>
              <a:rPr lang="en-GB" sz="1400" dirty="0">
                <a:solidFill>
                  <a:schemeClr val="tx1"/>
                </a:solidFill>
                <a:latin typeface="Trebuchet MS" panose="020B0603020202020204" pitchFamily="34" charset="0"/>
                <a:ea typeface="Georgia"/>
                <a:cs typeface="Georgia"/>
                <a:sym typeface="Georgia"/>
              </a:rPr>
              <a:t>Whilst the spread of technology undoubtedly brings with it great rewards, it is not without its disadvantages…</a:t>
            </a:r>
          </a:p>
          <a:p>
            <a:pPr marL="0" lvl="0" indent="0">
              <a:buNone/>
            </a:pPr>
            <a:endParaRPr lang="en-GB" sz="1400" dirty="0">
              <a:solidFill>
                <a:schemeClr val="tx1"/>
              </a:solidFill>
              <a:latin typeface="Trebuchet MS" panose="020B0603020202020204" pitchFamily="34" charset="0"/>
              <a:ea typeface="Georgia"/>
              <a:cs typeface="Georgia"/>
              <a:sym typeface="Georgia"/>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3">
                  <a:extLst>
                    <a:ext uri="{A12FA001-AC4F-418D-AE19-62706E023703}">
                      <ahyp:hlinkClr xmlns="" xmlns:ahyp="http://schemas.microsoft.com/office/drawing/2018/hyperlinkcolor" val="tx"/>
                    </a:ext>
                  </a:extLst>
                </a:hlinkClick>
              </a:rPr>
              <a:t>https://thriveglobal.com/stories/why-developing-countries-will-be-left-behind-by-automation/</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4">
                  <a:extLst>
                    <a:ext uri="{A12FA001-AC4F-418D-AE19-62706E023703}">
                      <ahyp:hlinkClr xmlns="" xmlns:ahyp="http://schemas.microsoft.com/office/drawing/2018/hyperlinkcolor" val="tx"/>
                    </a:ext>
                  </a:extLst>
                </a:hlinkClick>
              </a:rPr>
              <a:t>https://www.weforum.org/agenda/2016/11/in-the-developing-world-two-thirds-of-jobs-could-be-lost-to-robots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5">
                  <a:extLst>
                    <a:ext uri="{A12FA001-AC4F-418D-AE19-62706E023703}">
                      <ahyp:hlinkClr xmlns="" xmlns:ahyp="http://schemas.microsoft.com/office/drawing/2018/hyperlinkcolor" val="tx"/>
                    </a:ext>
                  </a:extLst>
                </a:hlinkClick>
              </a:rPr>
              <a:t>https://www.bbc.co.uk/news/business-47852589</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6">
                  <a:extLst>
                    <a:ext uri="{A12FA001-AC4F-418D-AE19-62706E023703}">
                      <ahyp:hlinkClr xmlns="" xmlns:ahyp="http://schemas.microsoft.com/office/drawing/2018/hyperlinkcolor" val="tx"/>
                    </a:ext>
                  </a:extLst>
                </a:hlinkClick>
              </a:rPr>
              <a:t>https://www.weforum.org/agenda/2018/07/robots-robots-everywhere-what-does-it-mean-for-developing-countries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7">
                  <a:extLst>
                    <a:ext uri="{A12FA001-AC4F-418D-AE19-62706E023703}">
                      <ahyp:hlinkClr xmlns="" xmlns:ahyp="http://schemas.microsoft.com/office/drawing/2018/hyperlinkcolor" val="tx"/>
                    </a:ext>
                  </a:extLst>
                </a:hlinkClick>
              </a:rPr>
              <a:t>https://www.bloomberg.com/opinion/articles/2018-09-17/artificial-intelligence-threatens-jobs-in-developing-world</a:t>
            </a: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0" lvl="0" indent="0">
              <a:buNone/>
            </a:pPr>
            <a:r>
              <a:rPr lang="en-GB" sz="1400" dirty="0">
                <a:solidFill>
                  <a:schemeClr val="tx1"/>
                </a:solidFill>
                <a:latin typeface="Trebuchet MS" panose="020B0603020202020204" pitchFamily="34" charset="0"/>
              </a:rPr>
              <a:t>Pick any </a:t>
            </a:r>
            <a:r>
              <a:rPr lang="en-GB" sz="1400" b="1" u="sng" dirty="0">
                <a:solidFill>
                  <a:schemeClr val="tx1"/>
                </a:solidFill>
                <a:latin typeface="Trebuchet MS" panose="020B0603020202020204" pitchFamily="34" charset="0"/>
              </a:rPr>
              <a:t>two</a:t>
            </a:r>
            <a:r>
              <a:rPr lang="en-GB" sz="1400" dirty="0">
                <a:solidFill>
                  <a:schemeClr val="tx1"/>
                </a:solidFill>
                <a:latin typeface="Trebuchet MS" panose="020B0603020202020204" pitchFamily="34" charset="0"/>
              </a:rPr>
              <a:t> of the above articles and consider the following questions as you make notes on the next page:</a:t>
            </a:r>
          </a:p>
          <a:p>
            <a:pPr marL="0" lvl="0" indent="0">
              <a:buNone/>
            </a:pPr>
            <a:endParaRPr lang="en-GB" sz="1400" dirty="0">
              <a:solidFill>
                <a:schemeClr val="tx1"/>
              </a:solidFill>
              <a:latin typeface="Trebuchet MS" panose="020B0603020202020204" pitchFamily="34" charset="0"/>
            </a:endParaRP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does the spread of technology threaten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What solutions can be used to combat this?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is the manufacturing industry so important to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On balance, do new technologies present more advantages or more disadvantages to developing countries?</a:t>
            </a: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B0F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00B0F0"/>
              </a:solidFill>
              <a:latin typeface="Century Gothic" panose="020B0502020202020204" pitchFamily="34" charset="0"/>
              <a:ea typeface="Georgia"/>
              <a:cs typeface="Georgia"/>
              <a:sym typeface="Georgia"/>
            </a:endParaRPr>
          </a:p>
        </p:txBody>
      </p:sp>
      <p:pic>
        <p:nvPicPr>
          <p:cNvPr id="11" name="Picture 10">
            <a:extLst>
              <a:ext uri="{FF2B5EF4-FFF2-40B4-BE49-F238E27FC236}">
                <a16:creationId xmlns:a16="http://schemas.microsoft.com/office/drawing/2014/main" id="{BF5E4312-3F90-4AE4-AC72-851CF5A79AE4}"/>
              </a:ext>
            </a:extLst>
          </p:cNvPr>
          <p:cNvPicPr>
            <a:picLocks/>
          </p:cNvPicPr>
          <p:nvPr/>
        </p:nvPicPr>
        <p:blipFill>
          <a:blip r:embed="rId8"/>
          <a:stretch>
            <a:fillRect/>
          </a:stretch>
        </p:blipFill>
        <p:spPr>
          <a:xfrm>
            <a:off x="1556302" y="718048"/>
            <a:ext cx="769455" cy="791974"/>
          </a:xfrm>
          <a:prstGeom prst="rect">
            <a:avLst/>
          </a:prstGeom>
        </p:spPr>
      </p:pic>
      <p:pic>
        <p:nvPicPr>
          <p:cNvPr id="12" name="Picture 11">
            <a:extLst>
              <a:ext uri="{FF2B5EF4-FFF2-40B4-BE49-F238E27FC236}">
                <a16:creationId xmlns:a16="http://schemas.microsoft.com/office/drawing/2014/main" id="{3CE22D9E-4F61-4ADF-ABB9-A747685E2258}"/>
              </a:ext>
            </a:extLst>
          </p:cNvPr>
          <p:cNvPicPr>
            <a:picLocks/>
          </p:cNvPicPr>
          <p:nvPr/>
        </p:nvPicPr>
        <p:blipFill>
          <a:blip r:embed="rId8"/>
          <a:stretch>
            <a:fillRect/>
          </a:stretch>
        </p:blipFill>
        <p:spPr>
          <a:xfrm>
            <a:off x="4532245" y="718048"/>
            <a:ext cx="769455" cy="791974"/>
          </a:xfrm>
          <a:prstGeom prst="rect">
            <a:avLst/>
          </a:prstGeom>
        </p:spPr>
      </p:pic>
      <p:sp>
        <p:nvSpPr>
          <p:cNvPr id="13" name="Rectangle 12">
            <a:extLst>
              <a:ext uri="{FF2B5EF4-FFF2-40B4-BE49-F238E27FC236}">
                <a16:creationId xmlns:a16="http://schemas.microsoft.com/office/drawing/2014/main" id="{236F9883-94ED-4EB1-A8C3-EEC1BC89655F}"/>
              </a:ext>
            </a:extLst>
          </p:cNvPr>
          <p:cNvSpPr/>
          <p:nvPr/>
        </p:nvSpPr>
        <p:spPr>
          <a:xfrm>
            <a:off x="2050161" y="0"/>
            <a:ext cx="2784738"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“WINNERS &amp; </a:t>
            </a:r>
            <a:r>
              <a:rPr kumimoji="0" lang="en-US" sz="2000" b="1" i="0" u="sng"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LOSERS</a:t>
            </a:r>
            <a:r>
              <a:rPr kumimoji="0" lang="en-US" sz="2000" b="1" i="0" u="none" strike="noStrike" kern="0" cap="none" spc="0" normalizeH="0" baseline="0" noProof="0" dirty="0">
                <a:ln w="12700">
                  <a:solidFill>
                    <a:srgbClr val="EEEEEE">
                      <a:lumMod val="75000"/>
                    </a:srgbClr>
                  </a:solidFill>
                  <a:prstDash val="solid"/>
                </a:ln>
                <a:solidFill>
                  <a:srgbClr val="000000"/>
                </a:solidFill>
                <a:effectLst>
                  <a:outerShdw dist="38100" dir="2640000" algn="bl" rotWithShape="0">
                    <a:srgbClr val="EEEEEE">
                      <a:lumMod val="75000"/>
                    </a:srgbClr>
                  </a:outerShdw>
                </a:effectLst>
                <a:uLnTx/>
                <a:uFillTx/>
                <a:latin typeface="Trebuchet MS" panose="020B0603020202020204" pitchFamily="34" charset="0"/>
                <a:ea typeface="+mn-ea"/>
                <a:cs typeface="Arial"/>
                <a:sym typeface="Arial"/>
              </a:rPr>
              <a:t>”</a:t>
            </a:r>
          </a:p>
        </p:txBody>
      </p:sp>
    </p:spTree>
    <p:extLst>
      <p:ext uri="{BB962C8B-B14F-4D97-AF65-F5344CB8AC3E}">
        <p14:creationId xmlns:p14="http://schemas.microsoft.com/office/powerpoint/2010/main" val="2866491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642257"/>
          <a:ext cx="6450054" cy="8241068"/>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0" i="1" u="sng" strike="noStrike" cap="none" dirty="0">
                          <a:solidFill>
                            <a:schemeClr val="tx1"/>
                          </a:solidFill>
                          <a:latin typeface="Trebuchet MS" panose="020B0603020202020204" pitchFamily="34" charset="0"/>
                          <a:ea typeface="+mn-ea"/>
                          <a:cs typeface="+mn-cs"/>
                          <a:sym typeface="Arial"/>
                        </a:rPr>
                        <a:t>Brief notes on what I found interesting: </a:t>
                      </a: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p>
                      <a:pPr algn="ctr"/>
                      <a:endParaRPr lang="en-GB" sz="1400" i="1" dirty="0">
                        <a:latin typeface="Trebuchet MS" panose="020B0603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300" b="0" i="1" u="sng" strike="noStrike" cap="none" dirty="0">
                          <a:solidFill>
                            <a:schemeClr val="tx1"/>
                          </a:solidFill>
                          <a:latin typeface="Trebuchet MS" panose="020B0603020202020204" pitchFamily="34" charset="0"/>
                          <a:ea typeface="+mn-ea"/>
                          <a:cs typeface="+mn-cs"/>
                          <a:sym typeface="Arial"/>
                        </a:rPr>
                        <a:t>How this is evidence that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u="sng"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b="0" i="1" u="sng" strike="noStrike" cap="none" dirty="0">
                          <a:solidFill>
                            <a:schemeClr val="tx1"/>
                          </a:solidFill>
                          <a:latin typeface="Trebuchet MS" panose="020B0603020202020204" pitchFamily="34" charset="0"/>
                          <a:ea typeface="+mn-ea"/>
                          <a:cs typeface="+mn-cs"/>
                          <a:sym typeface="Arial"/>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5710335" y="8061649"/>
            <a:ext cx="973494" cy="755778"/>
          </a:xfrm>
          <a:prstGeom prst="rect">
            <a:avLst/>
          </a:prstGeom>
        </p:spPr>
      </p:pic>
      <p:sp>
        <p:nvSpPr>
          <p:cNvPr id="7" name="Google Shape;83;p16">
            <a:extLst>
              <a:ext uri="{FF2B5EF4-FFF2-40B4-BE49-F238E27FC236}">
                <a16:creationId xmlns:a16="http://schemas.microsoft.com/office/drawing/2014/main" id="{0EE01F6E-C400-4BC1-8F43-1CC9BD40E55C}"/>
              </a:ext>
            </a:extLst>
          </p:cNvPr>
          <p:cNvSpPr txBox="1">
            <a:spLocks noGrp="1"/>
          </p:cNvSpPr>
          <p:nvPr>
            <p:ph type="title" idx="4294967295"/>
          </p:nvPr>
        </p:nvSpPr>
        <p:spPr>
          <a:xfrm>
            <a:off x="0" y="0"/>
            <a:ext cx="6858000" cy="822960"/>
          </a:xfrm>
          <a:prstGeom prst="rect">
            <a:avLst/>
          </a:prstGeom>
        </p:spPr>
        <p:txBody>
          <a:bodyPr spcFirstLastPara="1" wrap="square" lIns="91425" tIns="91425" rIns="91425" bIns="91425" anchor="t" anchorCtr="0">
            <a:noAutofit/>
          </a:bodyPr>
          <a:lstStyle/>
          <a:p>
            <a:pPr lvl="0" algn="ctr"/>
            <a:r>
              <a:rPr lang="en-GB" sz="2000"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(Losers from Flows of Technology)</a:t>
            </a:r>
            <a:endParaRPr sz="2000" u="sng" dirty="0">
              <a:solidFill>
                <a:schemeClr val="accent6">
                  <a:lumMod val="50000"/>
                </a:schemeClr>
              </a:solidFill>
              <a:latin typeface="Georgia"/>
              <a:ea typeface="Georgia"/>
              <a:cs typeface="Georgia"/>
              <a:sym typeface="Georgia"/>
            </a:endParaRPr>
          </a:p>
        </p:txBody>
      </p:sp>
    </p:spTree>
    <p:extLst>
      <p:ext uri="{BB962C8B-B14F-4D97-AF65-F5344CB8AC3E}">
        <p14:creationId xmlns:p14="http://schemas.microsoft.com/office/powerpoint/2010/main" val="1855939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0" y="362"/>
            <a:ext cx="68580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849" y="1166744"/>
            <a:ext cx="6390300" cy="729835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What is fascinating about globalisation is how it is part and parcel of OUR everyday lives. Take this, an extract from “A Very Short Introduction to Globalisation” on the football used in the 2016 FIFA World Cup in Brazil:</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endParaRPr lang="en-GB" sz="20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endParaRPr lang="en-GB" sz="14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HOW DOES THIS PROVE HOW GLOBALISATION IS SO RELEVANT TO YOU AND YOUR FAMILIES? </a:t>
            </a:r>
            <a:b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b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(..even if you don’t watch football!)</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pic>
        <p:nvPicPr>
          <p:cNvPr id="6" name="Picture 5">
            <a:extLst>
              <a:ext uri="{FF2B5EF4-FFF2-40B4-BE49-F238E27FC236}">
                <a16:creationId xmlns:a16="http://schemas.microsoft.com/office/drawing/2014/main" id="{32FBDBE8-0377-467C-A4C3-C3DB80515BB5}"/>
              </a:ext>
            </a:extLst>
          </p:cNvPr>
          <p:cNvPicPr>
            <a:picLocks noChangeAspect="1"/>
          </p:cNvPicPr>
          <p:nvPr/>
        </p:nvPicPr>
        <p:blipFill>
          <a:blip r:embed="rId3"/>
          <a:stretch>
            <a:fillRect/>
          </a:stretch>
        </p:blipFill>
        <p:spPr>
          <a:xfrm>
            <a:off x="1042124" y="2565251"/>
            <a:ext cx="4773749"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93FFDB0-10B7-48F1-BEA5-360952A227CC}"/>
              </a:ext>
            </a:extLst>
          </p:cNvPr>
          <p:cNvPicPr>
            <a:picLocks noChangeAspect="1"/>
          </p:cNvPicPr>
          <p:nvPr/>
        </p:nvPicPr>
        <p:blipFill>
          <a:blip r:embed="rId4"/>
          <a:stretch>
            <a:fillRect/>
          </a:stretch>
        </p:blipFill>
        <p:spPr>
          <a:xfrm>
            <a:off x="1042273" y="4911793"/>
            <a:ext cx="4773600"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64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1524000"/>
          </a:xfrm>
        </p:spPr>
        <p:txBody>
          <a:bodyPr>
            <a:normAutofit/>
          </a:bodyPr>
          <a:lstStyle/>
          <a:p>
            <a:r>
              <a:rPr lang="en-GB" sz="4000" b="1" u="sng" dirty="0">
                <a:latin typeface="Arial" panose="020B0604020202020204" pitchFamily="34" charset="0"/>
                <a:cs typeface="Arial" panose="020B0604020202020204" pitchFamily="34" charset="0"/>
              </a:rPr>
              <a:t>The Water Cycle </a:t>
            </a:r>
            <a:br>
              <a:rPr lang="en-GB" sz="4000" b="1" u="sng" dirty="0">
                <a:latin typeface="Arial" panose="020B0604020202020204" pitchFamily="34" charset="0"/>
                <a:cs typeface="Arial" panose="020B0604020202020204" pitchFamily="34" charset="0"/>
              </a:rPr>
            </a:br>
            <a:r>
              <a:rPr lang="en-GB" sz="4000" b="1" u="sng" dirty="0">
                <a:latin typeface="Arial" panose="020B0604020202020204" pitchFamily="34" charset="0"/>
                <a:cs typeface="Arial" panose="020B0604020202020204" pitchFamily="34" charset="0"/>
              </a:rPr>
              <a:t>Topics Tracker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918424"/>
              </p:ext>
            </p:extLst>
          </p:nvPr>
        </p:nvGraphicFramePr>
        <p:xfrm>
          <a:off x="342900" y="2057400"/>
          <a:ext cx="3310561" cy="4663756"/>
        </p:xfrm>
        <a:graphic>
          <a:graphicData uri="http://schemas.openxmlformats.org/drawingml/2006/table">
            <a:tbl>
              <a:tblPr firstRow="1" bandRow="1">
                <a:tableStyleId>{5940675A-B579-460E-94D1-54222C63F5DA}</a:tableStyleId>
              </a:tblPr>
              <a:tblGrid>
                <a:gridCol w="1035129">
                  <a:extLst>
                    <a:ext uri="{9D8B030D-6E8A-4147-A177-3AD203B41FA5}">
                      <a16:colId xmlns:a16="http://schemas.microsoft.com/office/drawing/2014/main" val="20000"/>
                    </a:ext>
                  </a:extLst>
                </a:gridCol>
                <a:gridCol w="843838">
                  <a:extLst>
                    <a:ext uri="{9D8B030D-6E8A-4147-A177-3AD203B41FA5}">
                      <a16:colId xmlns:a16="http://schemas.microsoft.com/office/drawing/2014/main" val="20002"/>
                    </a:ext>
                  </a:extLst>
                </a:gridCol>
                <a:gridCol w="1431594">
                  <a:extLst>
                    <a:ext uri="{9D8B030D-6E8A-4147-A177-3AD203B41FA5}">
                      <a16:colId xmlns:a16="http://schemas.microsoft.com/office/drawing/2014/main" val="20001"/>
                    </a:ext>
                  </a:extLst>
                </a:gridCol>
              </a:tblGrid>
              <a:tr h="990600">
                <a:tc>
                  <a:txBody>
                    <a:bodyPr/>
                    <a:lstStyle/>
                    <a:p>
                      <a:r>
                        <a:rPr lang="en-GB" sz="1200" b="0" dirty="0">
                          <a:latin typeface="Arial" panose="020B0604020202020204" pitchFamily="34" charset="0"/>
                          <a:cs typeface="Arial" panose="020B0604020202020204" pitchFamily="34" charset="0"/>
                        </a:rPr>
                        <a:t>Topic focus</a:t>
                      </a:r>
                    </a:p>
                  </a:txBody>
                  <a:tcPr>
                    <a:solidFill>
                      <a:schemeClr val="bg2"/>
                    </a:solidFill>
                  </a:tcPr>
                </a:tc>
                <a:tc>
                  <a:txBody>
                    <a:bodyPr/>
                    <a:lstStyle/>
                    <a:p>
                      <a:r>
                        <a:rPr lang="en-GB" sz="1200" b="0" dirty="0">
                          <a:latin typeface="Arial" panose="020B0604020202020204" pitchFamily="34" charset="0"/>
                          <a:cs typeface="Arial" panose="020B0604020202020204" pitchFamily="34" charset="0"/>
                        </a:rPr>
                        <a:t>Page</a:t>
                      </a:r>
                      <a:r>
                        <a:rPr lang="en-GB" sz="1200" b="0" baseline="0" dirty="0">
                          <a:latin typeface="Arial" panose="020B0604020202020204" pitchFamily="34" charset="0"/>
                          <a:cs typeface="Arial" panose="020B0604020202020204" pitchFamily="34" charset="0"/>
                        </a:rPr>
                        <a:t> number</a:t>
                      </a:r>
                      <a:endParaRPr lang="en-GB" sz="1200" b="0" dirty="0">
                        <a:latin typeface="Arial" panose="020B0604020202020204" pitchFamily="34" charset="0"/>
                        <a:cs typeface="Arial" panose="020B0604020202020204" pitchFamily="34" charset="0"/>
                      </a:endParaRPr>
                    </a:p>
                  </a:txBody>
                  <a:tcPr>
                    <a:solidFill>
                      <a:schemeClr val="bg2"/>
                    </a:solidFill>
                  </a:tcPr>
                </a:tc>
                <a:tc>
                  <a:txBody>
                    <a:bodyPr/>
                    <a:lstStyle/>
                    <a:p>
                      <a:r>
                        <a:rPr lang="en-GB" sz="1200" b="0" dirty="0">
                          <a:latin typeface="Arial" panose="020B0604020202020204" pitchFamily="34" charset="0"/>
                          <a:cs typeface="Arial" panose="020B0604020202020204" pitchFamily="34" charset="0"/>
                        </a:rPr>
                        <a:t>Completed [tick when complete]</a:t>
                      </a:r>
                    </a:p>
                  </a:txBody>
                  <a:tcPr>
                    <a:solidFill>
                      <a:schemeClr val="bg2"/>
                    </a:solidFill>
                  </a:tcPr>
                </a:tc>
                <a:extLst>
                  <a:ext uri="{0D108BD9-81ED-4DB2-BD59-A6C34878D82A}">
                    <a16:rowId xmlns:a16="http://schemas.microsoft.com/office/drawing/2014/main" val="10000"/>
                  </a:ext>
                </a:extLst>
              </a:tr>
              <a:tr h="507789">
                <a:tc>
                  <a:txBody>
                    <a:bodyPr/>
                    <a:lstStyle/>
                    <a:p>
                      <a:r>
                        <a:rPr lang="en-GB" sz="1200" dirty="0">
                          <a:latin typeface="Arial" panose="020B0604020202020204" pitchFamily="34" charset="0"/>
                          <a:cs typeface="Arial" panose="020B0604020202020204" pitchFamily="34" charset="0"/>
                        </a:rPr>
                        <a:t>Key words</a:t>
                      </a:r>
                    </a:p>
                  </a:txBody>
                  <a:tcPr>
                    <a:solidFill>
                      <a:schemeClr val="bg2"/>
                    </a:solidFill>
                  </a:tcPr>
                </a:tc>
                <a:tc>
                  <a:txBody>
                    <a:bodyPr/>
                    <a:lstStyle/>
                    <a:p>
                      <a:r>
                        <a:rPr lang="en-GB" sz="1200" dirty="0">
                          <a:latin typeface="Arial" panose="020B0604020202020204" pitchFamily="34" charset="0"/>
                          <a:cs typeface="Arial" panose="020B0604020202020204" pitchFamily="34" charset="0"/>
                        </a:rPr>
                        <a:t>4</a:t>
                      </a:r>
                    </a:p>
                  </a:txBody>
                  <a:tcPr>
                    <a:solidFill>
                      <a:schemeClr val="bg2"/>
                    </a:solidFill>
                  </a:tcPr>
                </a:tc>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0001"/>
                  </a:ext>
                </a:extLst>
              </a:tr>
              <a:tr h="876458">
                <a:tc>
                  <a:txBody>
                    <a:bodyPr/>
                    <a:lstStyle/>
                    <a:p>
                      <a:r>
                        <a:rPr lang="en-GB" sz="1200" dirty="0">
                          <a:latin typeface="Arial" panose="020B0604020202020204" pitchFamily="34" charset="0"/>
                          <a:cs typeface="Arial" panose="020B0604020202020204" pitchFamily="34" charset="0"/>
                        </a:rPr>
                        <a:t>The water cycle in action  video</a:t>
                      </a:r>
                      <a:r>
                        <a:rPr lang="en-GB" sz="1200" baseline="0" dirty="0">
                          <a:latin typeface="Arial" panose="020B0604020202020204" pitchFamily="34" charset="0"/>
                          <a:cs typeface="Arial" panose="020B0604020202020204" pitchFamily="34" charset="0"/>
                        </a:rPr>
                        <a:t> task </a:t>
                      </a:r>
                      <a:endParaRPr lang="en-GB" sz="1200" dirty="0">
                        <a:latin typeface="Arial" panose="020B0604020202020204" pitchFamily="34" charset="0"/>
                        <a:cs typeface="Arial" panose="020B0604020202020204" pitchFamily="34" charset="0"/>
                      </a:endParaRPr>
                    </a:p>
                  </a:txBody>
                  <a:tcPr>
                    <a:solidFill>
                      <a:schemeClr val="bg2"/>
                    </a:solidFill>
                  </a:tcPr>
                </a:tc>
                <a:tc>
                  <a:txBody>
                    <a:bodyPr/>
                    <a:lstStyle/>
                    <a:p>
                      <a:r>
                        <a:rPr lang="en-GB" sz="1200" dirty="0">
                          <a:latin typeface="Arial" panose="020B0604020202020204" pitchFamily="34" charset="0"/>
                          <a:cs typeface="Arial" panose="020B0604020202020204" pitchFamily="34" charset="0"/>
                        </a:rPr>
                        <a:t>7</a:t>
                      </a:r>
                    </a:p>
                  </a:txBody>
                  <a:tcPr>
                    <a:solidFill>
                      <a:schemeClr val="bg2"/>
                    </a:solidFill>
                  </a:tcPr>
                </a:tc>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0002"/>
                  </a:ext>
                </a:extLst>
              </a:tr>
              <a:tr h="876458">
                <a:tc>
                  <a:txBody>
                    <a:bodyPr/>
                    <a:lstStyle/>
                    <a:p>
                      <a:r>
                        <a:rPr lang="en-GB" sz="1200" kern="1200" dirty="0">
                          <a:solidFill>
                            <a:schemeClr val="tx1"/>
                          </a:solidFill>
                          <a:latin typeface="Arial" panose="020B0604020202020204" pitchFamily="34" charset="0"/>
                          <a:ea typeface="+mn-ea"/>
                          <a:cs typeface="Arial" panose="020B0604020202020204" pitchFamily="34" charset="0"/>
                        </a:rPr>
                        <a:t>Large and Local scale water cycle </a:t>
                      </a:r>
                    </a:p>
                  </a:txBody>
                  <a:tcPr>
                    <a:solidFill>
                      <a:schemeClr val="bg2"/>
                    </a:solidFill>
                  </a:tcPr>
                </a:tc>
                <a:tc>
                  <a:txBody>
                    <a:bodyPr/>
                    <a:lstStyle/>
                    <a:p>
                      <a:r>
                        <a:rPr lang="en-GB" sz="1200" dirty="0"/>
                        <a:t>9</a:t>
                      </a:r>
                    </a:p>
                  </a:txBody>
                  <a:tcPr>
                    <a:solidFill>
                      <a:schemeClr val="bg2"/>
                    </a:solidFill>
                  </a:tcPr>
                </a:tc>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0003"/>
                  </a:ext>
                </a:extLst>
              </a:tr>
              <a:tr h="507789">
                <a:tc>
                  <a:txBody>
                    <a:bodyPr/>
                    <a:lstStyle/>
                    <a:p>
                      <a:r>
                        <a:rPr lang="en-GB" sz="1200" b="0" dirty="0">
                          <a:latin typeface="Arial" panose="020B0604020202020204" pitchFamily="34" charset="0"/>
                          <a:cs typeface="Arial" panose="020B0604020202020204" pitchFamily="34" charset="0"/>
                        </a:rPr>
                        <a:t>How The Water Cycle Works</a:t>
                      </a:r>
                      <a:endParaRPr lang="en-GB" sz="1200" b="0" dirty="0"/>
                    </a:p>
                  </a:txBody>
                  <a:tcPr>
                    <a:solidFill>
                      <a:schemeClr val="bg2"/>
                    </a:solidFill>
                  </a:tcPr>
                </a:tc>
                <a:tc>
                  <a:txBody>
                    <a:bodyPr/>
                    <a:lstStyle/>
                    <a:p>
                      <a:r>
                        <a:rPr lang="en-GB" sz="1200" dirty="0"/>
                        <a:t>11</a:t>
                      </a:r>
                    </a:p>
                  </a:txBody>
                  <a:tcPr>
                    <a:solidFill>
                      <a:schemeClr val="bg2"/>
                    </a:solidFill>
                  </a:tcPr>
                </a:tc>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0004"/>
                  </a:ext>
                </a:extLst>
              </a:tr>
              <a:tr h="507789">
                <a:tc>
                  <a:txBody>
                    <a:bodyPr/>
                    <a:lstStyle/>
                    <a:p>
                      <a:r>
                        <a:rPr lang="en-GB" sz="1200" b="0" dirty="0"/>
                        <a:t>Positive</a:t>
                      </a:r>
                      <a:r>
                        <a:rPr lang="en-GB" sz="1200" b="0" baseline="0" dirty="0"/>
                        <a:t> and Negative Feedback</a:t>
                      </a:r>
                      <a:endParaRPr lang="en-GB" sz="1200" b="0" dirty="0"/>
                    </a:p>
                  </a:txBody>
                  <a:tcPr>
                    <a:solidFill>
                      <a:schemeClr val="bg2"/>
                    </a:solidFill>
                  </a:tcPr>
                </a:tc>
                <a:tc>
                  <a:txBody>
                    <a:bodyPr/>
                    <a:lstStyle/>
                    <a:p>
                      <a:r>
                        <a:rPr lang="en-GB" sz="1200" dirty="0"/>
                        <a:t>14</a:t>
                      </a:r>
                    </a:p>
                  </a:txBody>
                  <a:tcPr>
                    <a:solidFill>
                      <a:schemeClr val="bg2"/>
                    </a:solidFill>
                  </a:tcPr>
                </a:tc>
                <a:tc>
                  <a:txBody>
                    <a:bodyPr/>
                    <a:lstStyle/>
                    <a:p>
                      <a:endParaRPr lang="en-GB" sz="12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Rectangle 9"/>
          <p:cNvSpPr/>
          <p:nvPr/>
        </p:nvSpPr>
        <p:spPr>
          <a:xfrm>
            <a:off x="3886200" y="2057400"/>
            <a:ext cx="2781300" cy="466375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Need Help?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Whilst the intention of this work is to encourage independent thought and research, please ask for advice if you feel it will help.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Email me from your school email account: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hlinkClick r:id="rId2"/>
              </a:rPr>
              <a:t>gcollman@raynespark.merton.sch.uk</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875544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0" y="0"/>
            <a:ext cx="68580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ANOTHER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850" y="1273424"/>
            <a:ext cx="6390300" cy="7182235"/>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As a momentary distraction – take a look at this anecdote which people use to illustrate globalisation – it concerns the death of Princess Diana, Dodi Fayed and their driver in 1997:</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r>
              <a:rPr lang="en-GB" b="1" dirty="0">
                <a:solidFill>
                  <a:schemeClr val="tx1"/>
                </a:solidFill>
                <a:latin typeface="Trebuchet MS" panose="020B0603020202020204" pitchFamily="34" charset="0"/>
              </a:rPr>
              <a:t>“An English princess with an Egyptian boyfriend crashes in a French tunnel, riding in a German car with a Dutch engine, driven by a Belgian who was (allegedly) drunk on Scottish whisky, followed closely by Italian paparazzi riding Japanese motorcycles. Then treated by an American doctor, using Brazilian medicines. This is sent to you by an Englishman, using Bill Gates' (American) technology, and you're probably reading this on your computer that uses Taiwanese chips and a Korean monitor, assembled by Bangladeshi workers in a Singapore plant, transported by Eastern European lorry-drivers…”</a:t>
            </a: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r>
              <a:rPr lang="en-GB" sz="2800" dirty="0">
                <a:solidFill>
                  <a:schemeClr val="tx1"/>
                </a:solidFill>
                <a:effectLst>
                  <a:outerShdw blurRad="38100" dist="38100" dir="2700000" algn="tl">
                    <a:srgbClr val="000000">
                      <a:alpha val="43137"/>
                    </a:srgbClr>
                  </a:outerShdw>
                </a:effectLst>
                <a:latin typeface="Trebuchet MS" panose="020B0603020202020204" pitchFamily="34" charset="0"/>
              </a:rPr>
              <a:t>WHY IS THIS A GOOD ILLUSTRATION OF WHAT GLOBALISATION IS?</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643458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125930"/>
            <a:ext cx="6390300" cy="6585510"/>
          </a:xfrm>
          <a:prstGeom prst="rect">
            <a:avLst/>
          </a:prstGeom>
          <a:solidFill>
            <a:schemeClr val="bg1"/>
          </a:solidFill>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‘global shift’ is a consequence of globalisation and the increase of foreign direct investment by TNCs in newly industrialising countries. (NEEs include the Asian Tigers – South Korea, Taiwan, Singapore and Hong Kong, which started industrialising in the 1960s as well as China and India).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Global shift means an increase in proportion of global manufacturing carried out in NEEs in the last 30 years. The majority of this is happening in Asia. Global shift has led to deindustrialisation in key industrial areas in the UK (South Wales, for example) and combined with outsourcing (</a:t>
            </a:r>
            <a:r>
              <a:rPr lang="en-GB" sz="1200" dirty="0">
                <a:solidFill>
                  <a:schemeClr val="tx1"/>
                </a:solidFill>
                <a:latin typeface="Trebuchet MS" panose="020B0603020202020204" pitchFamily="34" charset="0"/>
              </a:rPr>
              <a:t>when a company hires another individual to perform tasks) has led to huge job losses in developed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global shift and outsourcing and its negative economic impacts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 xmlns:ahyp="http://schemas.microsoft.com/office/drawing/2018/hyperlinkcolor" val="tx"/>
                    </a:ext>
                  </a:extLst>
                </a:hlinkClick>
              </a:rPr>
              <a:t>https://www.thebalance.com/how-outsourcing-jobs-affects-the-u-s-economy-3306279</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 xmlns:ahyp="http://schemas.microsoft.com/office/drawing/2018/hyperlinkcolor" val="tx"/>
                    </a:ext>
                  </a:extLst>
                </a:hlinkClick>
              </a:rPr>
              <a:t>https://www.irishtimes.com/culture/books/the-dark-side-of-globalisation-1.3516550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 xmlns:ahyp="http://schemas.microsoft.com/office/drawing/2018/hyperlinkcolor" val="tx"/>
                    </a:ext>
                  </a:extLst>
                </a:hlinkClick>
              </a:rPr>
              <a:t>https://www.bbc.co.uk/news/business-38600270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 xmlns:ahyp="http://schemas.microsoft.com/office/drawing/2018/hyperlinkcolor" val="tx"/>
                    </a:ext>
                  </a:extLst>
                </a:hlinkClick>
              </a:rPr>
              <a:t>https://ftalphaville.ft.com/2016/12/06/2180771/how-many-us-manufacturing-jobs-were-lost-to-globalisation/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 xmlns:ahyp="http://schemas.microsoft.com/office/drawing/2018/hyperlinkcolor" val="tx"/>
                    </a:ext>
                  </a:extLst>
                </a:hlinkClick>
              </a:rPr>
              <a:t>https://www.epi.org/publication/china-trade-outsourcing-and-jobs/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 xmlns:ahyp="http://schemas.microsoft.com/office/drawing/2018/hyperlinkcolor" val="tx"/>
                    </a:ext>
                  </a:extLst>
                </a:hlinkClick>
              </a:rPr>
              <a:t>https://www.theguardian.com/world/2009/nov/01/detroit-michigan-economy-recession-unemployment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 xmlns:ahyp="http://schemas.microsoft.com/office/drawing/2018/hyperlinkcolor" val="tx"/>
                    </a:ext>
                  </a:extLst>
                </a:hlinkClick>
              </a:rPr>
              <a:t>https://www.governing.com/commentary/gov-legacy-city-struggling-cities.html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 xmlns:ahyp="http://schemas.microsoft.com/office/drawing/2018/hyperlinkcolor" val="tx"/>
                    </a:ext>
                  </a:extLst>
                </a:hlinkClick>
              </a:rPr>
              <a:t>https://www.ft.com/content/b2751878-c10d-11e5-846f-79b0e3d20eaf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 xmlns:ahyp="http://schemas.microsoft.com/office/drawing/2018/hyperlinkcolor" val="tx"/>
                    </a:ext>
                  </a:extLst>
                </a:hlinkClick>
              </a:rPr>
              <a:t>https://www.theguardian.com/business/2019/may/29/redcar-how-the-end-of-steel-left-a-tragic-legacy-in-a-proud-town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 xmlns:ahyp="http://schemas.microsoft.com/office/drawing/2018/hyperlinkcolor" val="tx"/>
                    </a:ext>
                  </a:extLst>
                </a:hlinkClick>
              </a:rPr>
              <a:t>https://www.economicshelp.org/blog/27657/unemployment/structural-unemployment/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11297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u="sng" dirty="0">
                <a:ln w="15875">
                  <a:solidFill>
                    <a:schemeClr val="tx1"/>
                  </a:solidFill>
                </a:ln>
                <a:solidFill>
                  <a:srgbClr val="220F91"/>
                </a:solidFill>
                <a:latin typeface="Century Gothic" panose="020B0502020202020204" pitchFamily="34" charset="0"/>
                <a:ea typeface="Georgia"/>
                <a:cs typeface="Georgia"/>
                <a:sym typeface="Georgia"/>
              </a:rPr>
              <a:t>Global Shift!</a:t>
            </a:r>
            <a:endParaRPr b="1" i="1" u="sng" dirty="0">
              <a:ln w="15875">
                <a:solidFill>
                  <a:schemeClr val="tx1"/>
                </a:solidFill>
              </a:ln>
              <a:solidFill>
                <a:srgbClr val="220F91"/>
              </a:solidFill>
              <a:latin typeface="Century Gothic" panose="020B0502020202020204" pitchFamily="34" charset="0"/>
              <a:ea typeface="Georgia"/>
              <a:cs typeface="Georgia"/>
              <a:sym typeface="Georgia"/>
            </a:endParaRPr>
          </a:p>
        </p:txBody>
      </p:sp>
      <p:pic>
        <p:nvPicPr>
          <p:cNvPr id="3" name="Picture 2">
            <a:extLst>
              <a:ext uri="{FF2B5EF4-FFF2-40B4-BE49-F238E27FC236}">
                <a16:creationId xmlns:a16="http://schemas.microsoft.com/office/drawing/2014/main" id="{928C50CC-5FC1-4DFE-9CC8-025B5AA73FA2}"/>
              </a:ext>
            </a:extLst>
          </p:cNvPr>
          <p:cNvPicPr>
            <a:picLocks/>
          </p:cNvPicPr>
          <p:nvPr/>
        </p:nvPicPr>
        <p:blipFill>
          <a:blip r:embed="rId13"/>
          <a:stretch>
            <a:fillRect/>
          </a:stretch>
        </p:blipFill>
        <p:spPr>
          <a:xfrm>
            <a:off x="152002" y="39855"/>
            <a:ext cx="770400" cy="792000"/>
          </a:xfrm>
          <a:prstGeom prst="rect">
            <a:avLst/>
          </a:prstGeom>
        </p:spPr>
      </p:pic>
      <p:pic>
        <p:nvPicPr>
          <p:cNvPr id="12" name="Picture 11">
            <a:extLst>
              <a:ext uri="{FF2B5EF4-FFF2-40B4-BE49-F238E27FC236}">
                <a16:creationId xmlns:a16="http://schemas.microsoft.com/office/drawing/2014/main" id="{8250EED6-69F7-4B0E-A157-6A8302A275AB}"/>
              </a:ext>
            </a:extLst>
          </p:cNvPr>
          <p:cNvPicPr>
            <a:picLocks/>
          </p:cNvPicPr>
          <p:nvPr/>
        </p:nvPicPr>
        <p:blipFill>
          <a:blip r:embed="rId13"/>
          <a:stretch>
            <a:fillRect/>
          </a:stretch>
        </p:blipFill>
        <p:spPr>
          <a:xfrm>
            <a:off x="5935448" y="39855"/>
            <a:ext cx="770400" cy="792000"/>
          </a:xfrm>
          <a:prstGeom prst="rect">
            <a:avLst/>
          </a:prstGeom>
        </p:spPr>
      </p:pic>
    </p:spTree>
    <p:extLst>
      <p:ext uri="{BB962C8B-B14F-4D97-AF65-F5344CB8AC3E}">
        <p14:creationId xmlns:p14="http://schemas.microsoft.com/office/powerpoint/2010/main" val="154555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(Global Shift)</a:t>
            </a:r>
            <a:endParaRPr u="sng" dirty="0">
              <a:solidFill>
                <a:schemeClr val="accent6">
                  <a:lumMod val="50000"/>
                </a:schemeClr>
              </a:solidFill>
              <a:latin typeface="Georgia"/>
              <a:ea typeface="Georgia"/>
              <a:cs typeface="Georgia"/>
              <a:sym typeface="Georgia"/>
            </a:endParaRPr>
          </a:p>
        </p:txBody>
      </p:sp>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u="sng" dirty="0">
                          <a:latin typeface="Trebuchet MS" panose="020B0603020202020204" pitchFamily="34" charset="0"/>
                        </a:rPr>
                        <a:t>Brief notes on what I found interesting: </a:t>
                      </a:r>
                    </a:p>
                    <a:p>
                      <a:pPr algn="ctr"/>
                      <a:endParaRPr lang="en-GB" sz="1400" i="1" u="sng" dirty="0">
                        <a:latin typeface="Trebuchet MS" panose="020B0603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1" u="sng" strike="noStrike" kern="0" cap="none" spc="0" normalizeH="0" baseline="0" noProof="0" dirty="0">
                          <a:ln>
                            <a:noFill/>
                          </a:ln>
                          <a:solidFill>
                            <a:srgbClr val="000000"/>
                          </a:solidFill>
                          <a:effectLst/>
                          <a:uLnTx/>
                          <a:uFillTx/>
                          <a:latin typeface="Trebuchet MS" panose="020B0603020202020204" pitchFamily="34" charset="0"/>
                          <a:ea typeface="+mn-ea"/>
                          <a:cs typeface="+mn-cs"/>
                          <a:sym typeface="Arial"/>
                        </a:rPr>
                        <a:t>How this is evidence that globalisation is/is not a force for good:</a:t>
                      </a:r>
                    </a:p>
                    <a:p>
                      <a:pPr algn="ctr"/>
                      <a:endParaRPr lang="en-GB" sz="1400" i="1" u="sng" dirty="0">
                        <a:latin typeface="Trebuchet MS" panose="020B0603020202020204" pitchFamily="34" charset="0"/>
                      </a:endParaRPr>
                    </a:p>
                    <a:p>
                      <a:pPr algn="ctr"/>
                      <a:endParaRPr lang="en-US" sz="1400" i="1" u="sng" dirty="0">
                        <a:latin typeface="Trebuchet MS" panose="020B0603020202020204" pitchFamily="34" charset="0"/>
                      </a:endParaRPr>
                    </a:p>
                    <a:p>
                      <a:pPr algn="ctr"/>
                      <a:endParaRPr lang="en-US" sz="1400" i="1" u="sng" dirty="0">
                        <a:latin typeface="Trebuchet MS" panose="020B0603020202020204" pitchFamily="34" charset="0"/>
                      </a:endParaRPr>
                    </a:p>
                    <a:p>
                      <a:pPr algn="ctr"/>
                      <a:endParaRPr lang="en-US" sz="1400" i="1" u="sng" dirty="0">
                        <a:latin typeface="Trebuchet MS" panose="020B0603020202020204" pitchFamily="34" charset="0"/>
                      </a:endParaRPr>
                    </a:p>
                    <a:p>
                      <a:pPr algn="ctr"/>
                      <a:endParaRPr lang="en-US" sz="1400" i="1" u="sng" dirty="0">
                        <a:latin typeface="Trebuchet MS" panose="020B0603020202020204" pitchFamily="34" charset="0"/>
                      </a:endParaRPr>
                    </a:p>
                    <a:p>
                      <a:pPr algn="ctr"/>
                      <a:endParaRPr lang="en-US" sz="1400" i="1" u="sng" dirty="0">
                        <a:latin typeface="Trebuchet MS" panose="020B0603020202020204" pitchFamily="34" charset="0"/>
                      </a:endParaRPr>
                    </a:p>
                    <a:p>
                      <a:pPr algn="ctr"/>
                      <a:endParaRPr lang="en-US" sz="1400" i="1" u="sng" dirty="0">
                        <a:latin typeface="Trebuchet MS" panose="020B0603020202020204" pitchFamily="34" charset="0"/>
                      </a:endParaRPr>
                    </a:p>
                    <a:p>
                      <a:pPr algn="ctr"/>
                      <a:endParaRPr lang="en-US" sz="1400" i="1" u="sng" dirty="0">
                        <a:latin typeface="Trebuchet MS" panose="020B0603020202020204" pitchFamily="34" charset="0"/>
                      </a:endParaRPr>
                    </a:p>
                    <a:p>
                      <a:pPr algn="ctr"/>
                      <a:endParaRPr lang="en-GB" sz="1400" i="1" u="sng"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u="sng" dirty="0">
                          <a:latin typeface="Trebuchet MS" panose="020B0603020202020204" pitchFamily="34" charset="0"/>
                        </a:rPr>
                        <a:t>3 key FFDN (facts/figures/dates/names):</a:t>
                      </a:r>
                    </a:p>
                    <a:p>
                      <a:pPr algn="ctr"/>
                      <a:endParaRPr lang="en-GB" sz="1400" i="1" u="sng" baseline="0" dirty="0">
                        <a:latin typeface="Trebuchet MS" panose="020B0603020202020204" pitchFamily="34" charset="0"/>
                      </a:endParaRPr>
                    </a:p>
                    <a:p>
                      <a:pPr algn="l"/>
                      <a:r>
                        <a:rPr lang="en-GB" sz="1400" i="1" u="none" baseline="0" dirty="0">
                          <a:latin typeface="Trebuchet MS" panose="020B0603020202020204" pitchFamily="34" charset="0"/>
                        </a:rPr>
                        <a:t>1.</a:t>
                      </a:r>
                    </a:p>
                    <a:p>
                      <a:pPr algn="l"/>
                      <a:endParaRPr lang="en-GB" sz="1400" i="1" u="none" baseline="0" dirty="0">
                        <a:latin typeface="Trebuchet MS" panose="020B0603020202020204" pitchFamily="34" charset="0"/>
                      </a:endParaRPr>
                    </a:p>
                    <a:p>
                      <a:pPr algn="l"/>
                      <a:endParaRPr lang="en-GB" sz="1400" i="1" u="none" baseline="0" dirty="0">
                        <a:latin typeface="Trebuchet MS" panose="020B0603020202020204" pitchFamily="34" charset="0"/>
                      </a:endParaRPr>
                    </a:p>
                    <a:p>
                      <a:pPr algn="l"/>
                      <a:endParaRPr lang="en-GB" sz="1400" i="1" u="none" baseline="0" dirty="0">
                        <a:latin typeface="Trebuchet MS" panose="020B0603020202020204" pitchFamily="34" charset="0"/>
                      </a:endParaRPr>
                    </a:p>
                    <a:p>
                      <a:pPr algn="l"/>
                      <a:endParaRPr lang="en-GB" sz="1400" i="1" u="none" baseline="0" dirty="0">
                        <a:latin typeface="Trebuchet MS" panose="020B0603020202020204" pitchFamily="34" charset="0"/>
                      </a:endParaRPr>
                    </a:p>
                    <a:p>
                      <a:pPr algn="l"/>
                      <a:endParaRPr lang="en-GB" sz="1400" i="1" u="none" baseline="0" dirty="0">
                        <a:latin typeface="Trebuchet MS" panose="020B0603020202020204" pitchFamily="34" charset="0"/>
                      </a:endParaRPr>
                    </a:p>
                    <a:p>
                      <a:pPr algn="l"/>
                      <a:r>
                        <a:rPr lang="en-GB" sz="1400" i="1" u="none" baseline="0" dirty="0">
                          <a:latin typeface="Trebuchet MS" panose="020B0603020202020204" pitchFamily="34" charset="0"/>
                        </a:rPr>
                        <a:t>2.</a:t>
                      </a:r>
                    </a:p>
                    <a:p>
                      <a:pPr algn="l"/>
                      <a:endParaRPr lang="en-GB" sz="1400" i="1" u="none" baseline="0" dirty="0">
                        <a:latin typeface="Trebuchet MS" panose="020B0603020202020204" pitchFamily="34" charset="0"/>
                      </a:endParaRPr>
                    </a:p>
                    <a:p>
                      <a:pPr algn="l"/>
                      <a:endParaRPr lang="en-GB" sz="1400" i="1" u="none" baseline="0" dirty="0">
                        <a:latin typeface="Trebuchet MS" panose="020B0603020202020204" pitchFamily="34" charset="0"/>
                      </a:endParaRPr>
                    </a:p>
                    <a:p>
                      <a:pPr algn="l"/>
                      <a:endParaRPr lang="en-GB" sz="1400" i="1" u="none" baseline="0" dirty="0">
                        <a:latin typeface="Trebuchet MS" panose="020B0603020202020204" pitchFamily="34" charset="0"/>
                      </a:endParaRPr>
                    </a:p>
                    <a:p>
                      <a:pPr algn="l"/>
                      <a:endParaRPr lang="en-GB" sz="1400" i="1" u="none" baseline="0" dirty="0">
                        <a:latin typeface="Trebuchet MS" panose="020B0603020202020204" pitchFamily="34" charset="0"/>
                      </a:endParaRPr>
                    </a:p>
                    <a:p>
                      <a:pPr algn="l"/>
                      <a:endParaRPr lang="en-GB" sz="1400" i="1" u="none" baseline="0" dirty="0">
                        <a:latin typeface="Trebuchet MS" panose="020B0603020202020204" pitchFamily="34" charset="0"/>
                      </a:endParaRPr>
                    </a:p>
                    <a:p>
                      <a:pPr algn="l"/>
                      <a:r>
                        <a:rPr lang="en-GB" sz="1400" i="1" u="none" baseline="0" dirty="0">
                          <a:latin typeface="Trebuchet MS" panose="020B0603020202020204" pitchFamily="34" charset="0"/>
                        </a:rPr>
                        <a:t>3. </a:t>
                      </a:r>
                      <a:endParaRPr lang="en-GB" sz="1400" i="1" u="none" dirty="0">
                        <a:latin typeface="Trebuchet MS" panose="020B0603020202020204" pitchFamily="34" charset="0"/>
                      </a:endParaRPr>
                    </a:p>
                  </a:txBody>
                  <a:tcPr/>
                </a:tc>
                <a:tc>
                  <a:txBody>
                    <a:bodyPr/>
                    <a:lstStyle/>
                    <a:p>
                      <a:pPr algn="ctr"/>
                      <a:r>
                        <a:rPr lang="en-GB" sz="1400" i="1" u="sng" dirty="0">
                          <a:latin typeface="Trebuchet MS" panose="020B0603020202020204" pitchFamily="34" charset="0"/>
                        </a:rPr>
                        <a:t>Keywords &amp; their definitions:</a:t>
                      </a: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endParaRPr lang="en-GB" sz="1400" i="1" u="sng" baseline="0" dirty="0">
                        <a:latin typeface="Trebuchet MS" panose="020B0603020202020204" pitchFamily="34" charset="0"/>
                      </a:endParaRPr>
                    </a:p>
                    <a:p>
                      <a:pPr algn="ctr"/>
                      <a:r>
                        <a:rPr lang="en-GB" sz="1400" i="1" u="sng" baseline="0" dirty="0">
                          <a:latin typeface="Trebuchet MS" panose="020B0603020202020204" pitchFamily="34" charset="0"/>
                        </a:rPr>
                        <a:t> </a:t>
                      </a:r>
                      <a:endParaRPr lang="en-GB" sz="1400" i="1" u="sng"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3"/>
          <a:stretch>
            <a:fillRect/>
          </a:stretch>
        </p:blipFill>
        <p:spPr>
          <a:xfrm>
            <a:off x="5822302" y="8061648"/>
            <a:ext cx="861527" cy="755779"/>
          </a:xfrm>
          <a:prstGeom prst="rect">
            <a:avLst/>
          </a:prstGeom>
        </p:spPr>
      </p:pic>
    </p:spTree>
    <p:extLst>
      <p:ext uri="{BB962C8B-B14F-4D97-AF65-F5344CB8AC3E}">
        <p14:creationId xmlns:p14="http://schemas.microsoft.com/office/powerpoint/2010/main" val="304702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5400" dirty="0">
                <a:latin typeface="Ink Free" panose="03080402000500000000"/>
              </a:rPr>
              <a:t>Congratulations! </a:t>
            </a:r>
          </a:p>
          <a:p>
            <a:pPr marL="0" indent="0" algn="ctr">
              <a:buNone/>
            </a:pPr>
            <a:r>
              <a:rPr lang="en-GB" sz="2800" dirty="0">
                <a:latin typeface="Ink Free" panose="03080402000500000000"/>
              </a:rPr>
              <a:t>You have completed your </a:t>
            </a:r>
          </a:p>
          <a:p>
            <a:pPr marL="0" indent="0" algn="ctr">
              <a:buNone/>
            </a:pPr>
            <a:r>
              <a:rPr lang="en-GB" sz="2800" dirty="0">
                <a:latin typeface="Ink Free" panose="03080402000500000000"/>
              </a:rPr>
              <a:t>Human Geography Project.</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769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77" y="334417"/>
            <a:ext cx="6172200" cy="379079"/>
          </a:xfrm>
        </p:spPr>
        <p:txBody>
          <a:bodyPr>
            <a:noAutofit/>
          </a:bodyPr>
          <a:lstStyle/>
          <a:p>
            <a:r>
              <a:rPr lang="en-GB" sz="4000" b="1" u="sng" dirty="0">
                <a:latin typeface="Arial" panose="020B0604020202020204" pitchFamily="34" charset="0"/>
                <a:cs typeface="Arial" panose="020B0604020202020204" pitchFamily="34" charset="0"/>
              </a:rPr>
              <a:t>Key words</a:t>
            </a:r>
          </a:p>
        </p:txBody>
      </p:sp>
      <p:sp>
        <p:nvSpPr>
          <p:cNvPr id="3" name="Content Placeholder 2"/>
          <p:cNvSpPr>
            <a:spLocks noGrp="1"/>
          </p:cNvSpPr>
          <p:nvPr>
            <p:ph idx="1"/>
          </p:nvPr>
        </p:nvSpPr>
        <p:spPr>
          <a:xfrm>
            <a:off x="210466" y="1242892"/>
            <a:ext cx="6436222" cy="4945669"/>
          </a:xfrm>
        </p:spPr>
        <p:txBody>
          <a:bodyPr vert="horz" lIns="91440" tIns="45720" rIns="91440" bIns="45720" rtlCol="0" anchor="t">
            <a:noAutofit/>
          </a:bodyPr>
          <a:lstStyle/>
          <a:p>
            <a:pPr marL="0" indent="0">
              <a:buNone/>
            </a:pPr>
            <a:r>
              <a:rPr lang="en-GB" sz="2000" b="1" i="1" dirty="0">
                <a:latin typeface="Arial"/>
                <a:cs typeface="Arial"/>
              </a:rPr>
              <a:t>Key words form the basis of physical geography. Without them, you are not speaking the language of </a:t>
            </a:r>
            <a:r>
              <a:rPr lang="en-GB" sz="2000" b="1" i="1">
                <a:latin typeface="Arial"/>
                <a:cs typeface="Arial"/>
              </a:rPr>
              <a:t>geography. No matter how well you understand </a:t>
            </a:r>
            <a:r>
              <a:rPr lang="en-GB" sz="2000" b="1" i="1" dirty="0">
                <a:latin typeface="Arial"/>
                <a:cs typeface="Arial"/>
              </a:rPr>
              <a:t>a process or concept, you cannot explain it clearly without using key words.  </a:t>
            </a:r>
            <a:endParaRPr lang="en-GB" sz="2000" b="1" i="1">
              <a:latin typeface="Arial" panose="020B0604020202020204" pitchFamily="34" charset="0"/>
              <a:cs typeface="Arial" panose="020B0604020202020204" pitchFamily="34" charset="0"/>
            </a:endParaRPr>
          </a:p>
          <a:p>
            <a:pPr marL="0" indent="0">
              <a:buNone/>
            </a:pPr>
            <a:endParaRPr lang="en-GB" sz="2000" b="1" i="1" dirty="0">
              <a:latin typeface="Arial"/>
              <a:cs typeface="Arial"/>
            </a:endParaRPr>
          </a:p>
          <a:p>
            <a:pPr marL="0" indent="0">
              <a:buNone/>
            </a:pPr>
            <a:r>
              <a:rPr lang="en-GB" sz="2000" b="1" i="1">
                <a:latin typeface="Arial"/>
                <a:cs typeface="Arial"/>
              </a:rPr>
              <a:t>Task: Using the table on the following page, match </a:t>
            </a:r>
            <a:r>
              <a:rPr lang="en-GB" sz="2000" b="1" i="1" dirty="0">
                <a:latin typeface="Arial"/>
                <a:cs typeface="Arial"/>
              </a:rPr>
              <a:t>up the key words with the definitions. To save you drawing lines and it looking messy, each key word has been given a number which you can write next </a:t>
            </a:r>
            <a:r>
              <a:rPr lang="en-GB" sz="2000" b="1" i="1">
                <a:latin typeface="Arial"/>
                <a:cs typeface="Arial"/>
              </a:rPr>
              <a:t>to the correct definition. The first one has been done for you. </a:t>
            </a:r>
          </a:p>
          <a:p>
            <a:pPr marL="0" indent="0">
              <a:buNone/>
            </a:pPr>
            <a:endParaRPr lang="en-GB" sz="2000" b="1" i="1" dirty="0">
              <a:latin typeface="Arial"/>
              <a:cs typeface="Arial"/>
            </a:endParaRPr>
          </a:p>
          <a:p>
            <a:pPr marL="0" indent="0">
              <a:buNone/>
            </a:pPr>
            <a:r>
              <a:rPr lang="en-GB" sz="2000" b="1" i="1" dirty="0">
                <a:latin typeface="Arial"/>
                <a:cs typeface="Arial"/>
              </a:rPr>
              <a:t>Once you have completed this, check your answers on the next page.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79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0" y="20650"/>
          <a:ext cx="6857998" cy="9259569"/>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val="20000"/>
                    </a:ext>
                  </a:extLst>
                </a:gridCol>
                <a:gridCol w="5410198">
                  <a:extLst>
                    <a:ext uri="{9D8B030D-6E8A-4147-A177-3AD203B41FA5}">
                      <a16:colId xmlns:a16="http://schemas.microsoft.com/office/drawing/2014/main" val="20001"/>
                    </a:ext>
                  </a:extLst>
                </a:gridCol>
              </a:tblGrid>
              <a:tr h="299719">
                <a:tc>
                  <a:txBody>
                    <a:bodyPr/>
                    <a:lstStyle/>
                    <a:p>
                      <a:r>
                        <a:rPr lang="en-GB" sz="1100" b="1" dirty="0"/>
                        <a:t>Key word</a:t>
                      </a:r>
                    </a:p>
                  </a:txBody>
                  <a:tcPr/>
                </a:tc>
                <a:tc>
                  <a:txBody>
                    <a:bodyPr/>
                    <a:lstStyle/>
                    <a:p>
                      <a:r>
                        <a:rPr lang="en-GB" sz="1100" b="1" dirty="0"/>
                        <a:t>Definition </a:t>
                      </a:r>
                    </a:p>
                  </a:txBody>
                  <a:tcPr/>
                </a:tc>
                <a:extLst>
                  <a:ext uri="{0D108BD9-81ED-4DB2-BD59-A6C34878D82A}">
                    <a16:rowId xmlns:a16="http://schemas.microsoft.com/office/drawing/2014/main" val="10000"/>
                  </a:ext>
                </a:extLst>
              </a:tr>
              <a:tr h="449580">
                <a:tc>
                  <a:txBody>
                    <a:bodyPr/>
                    <a:lstStyle/>
                    <a:p>
                      <a:r>
                        <a:rPr lang="en-GB" sz="1400" b="1" dirty="0"/>
                        <a:t>1. Water cycle </a:t>
                      </a:r>
                    </a:p>
                  </a:txBody>
                  <a:tcPr/>
                </a:tc>
                <a:tc>
                  <a:txBody>
                    <a:bodyPr/>
                    <a:lstStyle/>
                    <a:p>
                      <a:r>
                        <a:rPr lang="en-GB" sz="1400" b="0" dirty="0"/>
                        <a:t>The</a:t>
                      </a:r>
                      <a:r>
                        <a:rPr lang="en-GB" sz="1400" b="0" baseline="0"/>
                        <a:t> way water is stored and moves on different scales </a:t>
                      </a:r>
                      <a:r>
                        <a:rPr lang="en-GB" sz="3200" b="0" baseline="0"/>
                        <a:t>1</a:t>
                      </a:r>
                      <a:endParaRPr lang="en-GB" sz="3200" b="0" dirty="0"/>
                    </a:p>
                  </a:txBody>
                  <a:tcPr/>
                </a:tc>
                <a:extLst>
                  <a:ext uri="{0D108BD9-81ED-4DB2-BD59-A6C34878D82A}">
                    <a16:rowId xmlns:a16="http://schemas.microsoft.com/office/drawing/2014/main" val="10001"/>
                  </a:ext>
                </a:extLst>
              </a:tr>
              <a:tr h="449580">
                <a:tc>
                  <a:txBody>
                    <a:bodyPr/>
                    <a:lstStyle/>
                    <a:p>
                      <a:r>
                        <a:rPr lang="en-GB" sz="1400" b="1" dirty="0"/>
                        <a:t>2 Open system </a:t>
                      </a:r>
                    </a:p>
                  </a:txBody>
                  <a:tcPr/>
                </a:tc>
                <a:tc>
                  <a:txBody>
                    <a:bodyPr/>
                    <a:lstStyle/>
                    <a:p>
                      <a:r>
                        <a:rPr lang="en-GB" sz="1400" b="0" dirty="0"/>
                        <a:t>Places where water can be held in the water cycle </a:t>
                      </a:r>
                    </a:p>
                  </a:txBody>
                  <a:tcPr/>
                </a:tc>
                <a:extLst>
                  <a:ext uri="{0D108BD9-81ED-4DB2-BD59-A6C34878D82A}">
                    <a16:rowId xmlns:a16="http://schemas.microsoft.com/office/drawing/2014/main" val="10002"/>
                  </a:ext>
                </a:extLst>
              </a:tr>
              <a:tr h="449580">
                <a:tc>
                  <a:txBody>
                    <a:bodyPr/>
                    <a:lstStyle/>
                    <a:p>
                      <a:r>
                        <a:rPr lang="en-GB" sz="1400" b="1" dirty="0"/>
                        <a:t>3 Closed system</a:t>
                      </a:r>
                      <a:r>
                        <a:rPr lang="en-GB" sz="1400" b="1" baseline="0" dirty="0"/>
                        <a:t> </a:t>
                      </a:r>
                      <a:endParaRPr lang="en-GB" sz="1400" b="1" dirty="0"/>
                    </a:p>
                  </a:txBody>
                  <a:tcPr/>
                </a:tc>
                <a:tc>
                  <a:txBody>
                    <a:bodyPr/>
                    <a:lstStyle/>
                    <a:p>
                      <a:r>
                        <a:rPr lang="en-GB" sz="1400" b="0" dirty="0"/>
                        <a:t>The loss of water from a plant cell due to heat </a:t>
                      </a:r>
                    </a:p>
                  </a:txBody>
                  <a:tcPr/>
                </a:tc>
                <a:extLst>
                  <a:ext uri="{0D108BD9-81ED-4DB2-BD59-A6C34878D82A}">
                    <a16:rowId xmlns:a16="http://schemas.microsoft.com/office/drawing/2014/main" val="10003"/>
                  </a:ext>
                </a:extLst>
              </a:tr>
              <a:tr h="505777">
                <a:tc>
                  <a:txBody>
                    <a:bodyPr/>
                    <a:lstStyle/>
                    <a:p>
                      <a:r>
                        <a:rPr lang="en-GB" sz="1400" b="1" dirty="0"/>
                        <a:t>4. Precipitation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t>The cooling</a:t>
                      </a:r>
                      <a:r>
                        <a:rPr lang="en-GB" sz="1400" b="0" baseline="0" dirty="0"/>
                        <a:t> of water vapour to form liquid water (in cloud form)</a:t>
                      </a:r>
                      <a:endParaRPr lang="en-GB" sz="1400" b="0" dirty="0"/>
                    </a:p>
                    <a:p>
                      <a:endParaRPr lang="en-GB" sz="1400" b="0" dirty="0"/>
                    </a:p>
                  </a:txBody>
                  <a:tcPr/>
                </a:tc>
                <a:extLst>
                  <a:ext uri="{0D108BD9-81ED-4DB2-BD59-A6C34878D82A}">
                    <a16:rowId xmlns:a16="http://schemas.microsoft.com/office/drawing/2014/main" val="10004"/>
                  </a:ext>
                </a:extLst>
              </a:tr>
              <a:tr h="505777">
                <a:tc>
                  <a:txBody>
                    <a:bodyPr/>
                    <a:lstStyle/>
                    <a:p>
                      <a:r>
                        <a:rPr lang="en-GB" sz="1400" b="1" dirty="0"/>
                        <a:t>5. Interception</a:t>
                      </a:r>
                      <a:r>
                        <a:rPr lang="en-GB" sz="1400" b="1" baseline="0" dirty="0"/>
                        <a:t> </a:t>
                      </a:r>
                      <a:endParaRPr lang="en-GB" sz="1400" b="1" dirty="0"/>
                    </a:p>
                  </a:txBody>
                  <a:tcPr/>
                </a:tc>
                <a:tc>
                  <a:txBody>
                    <a:bodyPr/>
                    <a:lstStyle/>
                    <a:p>
                      <a:r>
                        <a:rPr lang="en-GB" sz="1400" b="0" dirty="0"/>
                        <a:t>The movement of water over the ground</a:t>
                      </a:r>
                      <a:r>
                        <a:rPr lang="en-GB" sz="1400" b="0" baseline="0" dirty="0"/>
                        <a:t> surface, straight into the river channel. This is the fastest flow of water into a river channel </a:t>
                      </a:r>
                      <a:endParaRPr lang="en-GB" sz="1400" b="0" dirty="0"/>
                    </a:p>
                  </a:txBody>
                  <a:tcPr/>
                </a:tc>
                <a:extLst>
                  <a:ext uri="{0D108BD9-81ED-4DB2-BD59-A6C34878D82A}">
                    <a16:rowId xmlns:a16="http://schemas.microsoft.com/office/drawing/2014/main" val="10005"/>
                  </a:ext>
                </a:extLst>
              </a:tr>
              <a:tr h="505777">
                <a:tc>
                  <a:txBody>
                    <a:bodyPr/>
                    <a:lstStyle/>
                    <a:p>
                      <a:r>
                        <a:rPr lang="en-GB" sz="1400" b="1" dirty="0"/>
                        <a:t>6 Infiltration</a:t>
                      </a:r>
                      <a:r>
                        <a:rPr lang="en-GB" sz="1400" b="1" baseline="0" dirty="0"/>
                        <a:t> </a:t>
                      </a:r>
                      <a:endParaRPr lang="en-GB"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t>When matter</a:t>
                      </a:r>
                      <a:r>
                        <a:rPr lang="en-GB" sz="1400" b="0" baseline="0" dirty="0"/>
                        <a:t> (such as water) can enter or exit an area (the system), meaning the mass of water held in the area can increase of decrease</a:t>
                      </a:r>
                      <a:endParaRPr lang="en-GB" sz="1400" b="0" dirty="0"/>
                    </a:p>
                  </a:txBody>
                  <a:tcPr/>
                </a:tc>
                <a:extLst>
                  <a:ext uri="{0D108BD9-81ED-4DB2-BD59-A6C34878D82A}">
                    <a16:rowId xmlns:a16="http://schemas.microsoft.com/office/drawing/2014/main" val="10006"/>
                  </a:ext>
                </a:extLst>
              </a:tr>
              <a:tr h="505777">
                <a:tc>
                  <a:txBody>
                    <a:bodyPr/>
                    <a:lstStyle/>
                    <a:p>
                      <a:r>
                        <a:rPr lang="en-GB" sz="1400" b="1" dirty="0"/>
                        <a:t>7. Percolation </a:t>
                      </a:r>
                    </a:p>
                  </a:txBody>
                  <a:tcPr/>
                </a:tc>
                <a:tc>
                  <a:txBody>
                    <a:bodyPr/>
                    <a:lstStyle/>
                    <a:p>
                      <a:r>
                        <a:rPr lang="en-GB" sz="1400" b="0" dirty="0"/>
                        <a:t>The downwards movement</a:t>
                      </a:r>
                      <a:r>
                        <a:rPr lang="en-GB" sz="1400" b="0" baseline="0" dirty="0"/>
                        <a:t> of water from the soil layer into the rock layer below it</a:t>
                      </a:r>
                      <a:endParaRPr lang="en-GB" sz="1400" b="0" dirty="0"/>
                    </a:p>
                  </a:txBody>
                  <a:tcPr/>
                </a:tc>
                <a:extLst>
                  <a:ext uri="{0D108BD9-81ED-4DB2-BD59-A6C34878D82A}">
                    <a16:rowId xmlns:a16="http://schemas.microsoft.com/office/drawing/2014/main" val="10007"/>
                  </a:ext>
                </a:extLst>
              </a:tr>
              <a:tr h="711835">
                <a:tc>
                  <a:txBody>
                    <a:bodyPr/>
                    <a:lstStyle/>
                    <a:p>
                      <a:r>
                        <a:rPr lang="en-GB" sz="1400" b="1" dirty="0"/>
                        <a:t>8. Throughflow </a:t>
                      </a:r>
                    </a:p>
                  </a:txBody>
                  <a:tcPr/>
                </a:tc>
                <a:tc>
                  <a:txBody>
                    <a:bodyPr/>
                    <a:lstStyle/>
                    <a:p>
                      <a:pPr marL="0" marR="0" indent="0" algn="l" rtl="0" eaLnBrk="1" fontAlgn="auto" latinLnBrk="0" hangingPunct="1">
                        <a:lnSpc>
                          <a:spcPct val="100000"/>
                        </a:lnSpc>
                        <a:spcBef>
                          <a:spcPts val="0"/>
                        </a:spcBef>
                        <a:spcAft>
                          <a:spcPts val="0"/>
                        </a:spcAft>
                        <a:buFontTx/>
                        <a:buNone/>
                      </a:pPr>
                      <a:r>
                        <a:rPr lang="en-GB" sz="1400" b="0" dirty="0"/>
                        <a:t>When</a:t>
                      </a:r>
                      <a:r>
                        <a:rPr lang="en-GB" sz="1400" b="0" baseline="0" dirty="0"/>
                        <a:t> soil has absorbed as much water as possible and cannot allow any more to infiltrate </a:t>
                      </a:r>
                      <a:endParaRPr lang="en-GB" sz="1400" b="0" dirty="0"/>
                    </a:p>
                  </a:txBody>
                  <a:tcPr/>
                </a:tc>
                <a:extLst>
                  <a:ext uri="{0D108BD9-81ED-4DB2-BD59-A6C34878D82A}">
                    <a16:rowId xmlns:a16="http://schemas.microsoft.com/office/drawing/2014/main" val="10008"/>
                  </a:ext>
                </a:extLst>
              </a:tr>
              <a:tr h="711835">
                <a:tc>
                  <a:txBody>
                    <a:bodyPr/>
                    <a:lstStyle/>
                    <a:p>
                      <a:r>
                        <a:rPr lang="en-GB" sz="1400" b="1" dirty="0"/>
                        <a:t>9. Groundwater</a:t>
                      </a:r>
                      <a:r>
                        <a:rPr lang="en-GB" sz="1400" b="1" baseline="0" dirty="0"/>
                        <a:t> flow </a:t>
                      </a:r>
                      <a:endParaRPr lang="en-GB" sz="1400" b="1" dirty="0"/>
                    </a:p>
                  </a:txBody>
                  <a:tcPr/>
                </a:tc>
                <a:tc>
                  <a:txBody>
                    <a:bodyPr/>
                    <a:lstStyle/>
                    <a:p>
                      <a:r>
                        <a:rPr lang="en-GB" sz="1400" b="0" dirty="0"/>
                        <a:t>Water</a:t>
                      </a:r>
                      <a:r>
                        <a:rPr lang="en-GB" sz="1400" b="0" baseline="0" dirty="0"/>
                        <a:t> which has percolated into rock will move horizontally through the rock layer towards the river channel (usually down a slope due to gravity)</a:t>
                      </a:r>
                      <a:endParaRPr lang="en-GB" sz="1400" b="0" dirty="0"/>
                    </a:p>
                  </a:txBody>
                  <a:tcPr/>
                </a:tc>
                <a:extLst>
                  <a:ext uri="{0D108BD9-81ED-4DB2-BD59-A6C34878D82A}">
                    <a16:rowId xmlns:a16="http://schemas.microsoft.com/office/drawing/2014/main" val="10009"/>
                  </a:ext>
                </a:extLst>
              </a:tr>
              <a:tr h="505777">
                <a:tc>
                  <a:txBody>
                    <a:bodyPr/>
                    <a:lstStyle/>
                    <a:p>
                      <a:r>
                        <a:rPr lang="en-GB" sz="1400" b="1" dirty="0"/>
                        <a:t>10.Surface runoff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t>When vegetation</a:t>
                      </a:r>
                      <a:r>
                        <a:rPr lang="en-GB" sz="1400" b="0" baseline="0" dirty="0"/>
                        <a:t> (plants) store and hold onto water which has been precipitated</a:t>
                      </a:r>
                      <a:endParaRPr lang="en-GB" sz="1400" b="0" dirty="0"/>
                    </a:p>
                  </a:txBody>
                  <a:tcPr/>
                </a:tc>
                <a:extLst>
                  <a:ext uri="{0D108BD9-81ED-4DB2-BD59-A6C34878D82A}">
                    <a16:rowId xmlns:a16="http://schemas.microsoft.com/office/drawing/2014/main" val="10010"/>
                  </a:ext>
                </a:extLst>
              </a:tr>
              <a:tr h="505777">
                <a:tc>
                  <a:txBody>
                    <a:bodyPr/>
                    <a:lstStyle/>
                    <a:p>
                      <a:r>
                        <a:rPr lang="en-GB" sz="1400" b="1" dirty="0"/>
                        <a:t>11. Soil</a:t>
                      </a:r>
                      <a:r>
                        <a:rPr lang="en-GB" sz="1400" b="1" baseline="0" dirty="0"/>
                        <a:t> saturation</a:t>
                      </a:r>
                      <a:endParaRPr lang="en-GB" sz="1400" b="1" dirty="0"/>
                    </a:p>
                  </a:txBody>
                  <a:tcPr/>
                </a:tc>
                <a:tc>
                  <a:txBody>
                    <a:bodyPr/>
                    <a:lstStyle/>
                    <a:p>
                      <a:r>
                        <a:rPr lang="en-GB" sz="1400" b="0" dirty="0"/>
                        <a:t>Water</a:t>
                      </a:r>
                      <a:r>
                        <a:rPr lang="en-GB" sz="1400" b="0" baseline="0" dirty="0"/>
                        <a:t> which has infiltrated into soil will move horizontally through the soil layer towards the river channel (usually down a slope due to gravity</a:t>
                      </a:r>
                      <a:endParaRPr lang="en-GB" sz="1400" b="0" dirty="0"/>
                    </a:p>
                  </a:txBody>
                  <a:tcPr/>
                </a:tc>
                <a:extLst>
                  <a:ext uri="{0D108BD9-81ED-4DB2-BD59-A6C34878D82A}">
                    <a16:rowId xmlns:a16="http://schemas.microsoft.com/office/drawing/2014/main" val="10011"/>
                  </a:ext>
                </a:extLst>
              </a:tr>
              <a:tr h="449580">
                <a:tc>
                  <a:txBody>
                    <a:bodyPr/>
                    <a:lstStyle/>
                    <a:p>
                      <a:r>
                        <a:rPr lang="en-GB" sz="1400" b="1" dirty="0"/>
                        <a:t>12. Evaporation </a:t>
                      </a:r>
                    </a:p>
                  </a:txBody>
                  <a:tcPr/>
                </a:tc>
                <a:tc>
                  <a:txBody>
                    <a:bodyPr/>
                    <a:lstStyle/>
                    <a:p>
                      <a:r>
                        <a:rPr lang="en-GB" sz="1400" b="0" dirty="0"/>
                        <a:t>Water</a:t>
                      </a:r>
                      <a:r>
                        <a:rPr lang="en-GB" sz="1400" b="0" baseline="0" dirty="0"/>
                        <a:t> falling from the sky as rain, snow, sleet or hail </a:t>
                      </a:r>
                      <a:endParaRPr lang="en-GB" sz="1400" b="0" dirty="0"/>
                    </a:p>
                  </a:txBody>
                  <a:tcPr/>
                </a:tc>
                <a:extLst>
                  <a:ext uri="{0D108BD9-81ED-4DB2-BD59-A6C34878D82A}">
                    <a16:rowId xmlns:a16="http://schemas.microsoft.com/office/drawing/2014/main" val="10012"/>
                  </a:ext>
                </a:extLst>
              </a:tr>
              <a:tr h="711835">
                <a:tc>
                  <a:txBody>
                    <a:bodyPr/>
                    <a:lstStyle/>
                    <a:p>
                      <a:r>
                        <a:rPr lang="en-GB" sz="1400" b="1" dirty="0"/>
                        <a:t>13. Condensation </a:t>
                      </a:r>
                    </a:p>
                  </a:txBody>
                  <a:tcPr/>
                </a:tc>
                <a:tc>
                  <a:txBody>
                    <a:bodyPr/>
                    <a:lstStyle/>
                    <a:p>
                      <a:r>
                        <a:rPr lang="en-GB" sz="1400" b="0" dirty="0"/>
                        <a:t>The</a:t>
                      </a:r>
                      <a:r>
                        <a:rPr lang="en-GB" sz="1400" b="0" baseline="0" dirty="0"/>
                        <a:t> heating of liquid water on the ground surface, creating water vapour </a:t>
                      </a:r>
                      <a:endParaRPr lang="en-GB" sz="1400" b="0" dirty="0"/>
                    </a:p>
                  </a:txBody>
                  <a:tcPr/>
                </a:tc>
                <a:extLst>
                  <a:ext uri="{0D108BD9-81ED-4DB2-BD59-A6C34878D82A}">
                    <a16:rowId xmlns:a16="http://schemas.microsoft.com/office/drawing/2014/main" val="10013"/>
                  </a:ext>
                </a:extLst>
              </a:tr>
              <a:tr h="505777">
                <a:tc>
                  <a:txBody>
                    <a:bodyPr/>
                    <a:lstStyle/>
                    <a:p>
                      <a:r>
                        <a:rPr lang="en-GB" sz="1400" b="1" dirty="0"/>
                        <a:t>14. Transpiration </a:t>
                      </a:r>
                    </a:p>
                  </a:txBody>
                  <a:tcPr/>
                </a:tc>
                <a:tc>
                  <a:txBody>
                    <a:bodyPr/>
                    <a:lstStyle/>
                    <a:p>
                      <a:r>
                        <a:rPr lang="en-GB" sz="1400" b="0" dirty="0"/>
                        <a:t>The movement of water from one store</a:t>
                      </a:r>
                      <a:r>
                        <a:rPr lang="en-GB" sz="1400" b="0" baseline="0" dirty="0"/>
                        <a:t> to another</a:t>
                      </a:r>
                      <a:endParaRPr lang="en-GB" sz="1400" b="0" dirty="0"/>
                    </a:p>
                  </a:txBody>
                  <a:tcPr/>
                </a:tc>
                <a:extLst>
                  <a:ext uri="{0D108BD9-81ED-4DB2-BD59-A6C34878D82A}">
                    <a16:rowId xmlns:a16="http://schemas.microsoft.com/office/drawing/2014/main" val="10014"/>
                  </a:ext>
                </a:extLst>
              </a:tr>
              <a:tr h="505777">
                <a:tc>
                  <a:txBody>
                    <a:bodyPr/>
                    <a:lstStyle/>
                    <a:p>
                      <a:r>
                        <a:rPr lang="en-GB" sz="1400" b="1" dirty="0"/>
                        <a:t>14. Store</a:t>
                      </a:r>
                    </a:p>
                  </a:txBody>
                  <a:tcPr/>
                </a:tc>
                <a:tc>
                  <a:txBody>
                    <a:bodyPr/>
                    <a:lstStyle/>
                    <a:p>
                      <a:r>
                        <a:rPr lang="en-GB" sz="1400" b="0" baseline="0" dirty="0"/>
                        <a:t>The downwards movement of water from the ground surface into the top soil layer through absorption </a:t>
                      </a:r>
                      <a:endParaRPr lang="en-GB" sz="1400" b="0" dirty="0"/>
                    </a:p>
                  </a:txBody>
                  <a:tcPr/>
                </a:tc>
                <a:extLst>
                  <a:ext uri="{0D108BD9-81ED-4DB2-BD59-A6C34878D82A}">
                    <a16:rowId xmlns:a16="http://schemas.microsoft.com/office/drawing/2014/main" val="10015"/>
                  </a:ext>
                </a:extLst>
              </a:tr>
              <a:tr h="711835">
                <a:tc>
                  <a:txBody>
                    <a:bodyPr/>
                    <a:lstStyle/>
                    <a:p>
                      <a:r>
                        <a:rPr lang="en-GB" sz="1400" b="1" dirty="0"/>
                        <a:t>15. Transfer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t>When matter (such as water) cannot enter or exit an area, so the mass of water</a:t>
                      </a:r>
                      <a:r>
                        <a:rPr lang="en-GB" sz="1400" b="0" baseline="0" dirty="0"/>
                        <a:t> never changes</a:t>
                      </a:r>
                      <a:endParaRPr lang="en-GB" sz="1400" b="0" dirty="0"/>
                    </a:p>
                    <a:p>
                      <a:endParaRPr lang="en-GB" sz="1400" b="0" dirty="0"/>
                    </a:p>
                  </a:txBody>
                  <a:tcPr/>
                </a:tc>
                <a:extLst>
                  <a:ext uri="{0D108BD9-81ED-4DB2-BD59-A6C34878D82A}">
                    <a16:rowId xmlns:a16="http://schemas.microsoft.com/office/drawing/2014/main" val="10016"/>
                  </a:ext>
                </a:extLst>
              </a:tr>
            </a:tbl>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993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178631"/>
            <a:ext cx="6172200" cy="285750"/>
          </a:xfrm>
        </p:spPr>
        <p:txBody>
          <a:bodyPr>
            <a:normAutofit fontScale="90000"/>
          </a:bodyPr>
          <a:lstStyle/>
          <a:p>
            <a:r>
              <a:rPr lang="en-GB" sz="2400" b="1" u="sng" dirty="0">
                <a:latin typeface="Arial"/>
                <a:cs typeface="Arial"/>
              </a:rPr>
              <a:t>Key words – correct definitions</a:t>
            </a:r>
          </a:p>
        </p:txBody>
      </p:sp>
      <p:graphicFrame>
        <p:nvGraphicFramePr>
          <p:cNvPr id="8" name="Table 7"/>
          <p:cNvGraphicFramePr>
            <a:graphicFrameLocks noGrp="1"/>
          </p:cNvGraphicFramePr>
          <p:nvPr>
            <p:extLst>
              <p:ext uri="{D42A27DB-BD31-4B8C-83A1-F6EECF244321}">
                <p14:modId xmlns:p14="http://schemas.microsoft.com/office/powerpoint/2010/main" val="3874685262"/>
              </p:ext>
            </p:extLst>
          </p:nvPr>
        </p:nvGraphicFramePr>
        <p:xfrm>
          <a:off x="152400" y="513080"/>
          <a:ext cx="6553199" cy="8630920"/>
        </p:xfrm>
        <a:graphic>
          <a:graphicData uri="http://schemas.openxmlformats.org/drawingml/2006/table">
            <a:tbl>
              <a:tblPr firstRow="1" bandRow="1">
                <a:tableStyleId>{5940675A-B579-460E-94D1-54222C63F5DA}</a:tableStyleId>
              </a:tblPr>
              <a:tblGrid>
                <a:gridCol w="1658038">
                  <a:extLst>
                    <a:ext uri="{9D8B030D-6E8A-4147-A177-3AD203B41FA5}">
                      <a16:colId xmlns:a16="http://schemas.microsoft.com/office/drawing/2014/main" val="20000"/>
                    </a:ext>
                  </a:extLst>
                </a:gridCol>
                <a:gridCol w="4895161">
                  <a:extLst>
                    <a:ext uri="{9D8B030D-6E8A-4147-A177-3AD203B41FA5}">
                      <a16:colId xmlns:a16="http://schemas.microsoft.com/office/drawing/2014/main" val="20001"/>
                    </a:ext>
                  </a:extLst>
                </a:gridCol>
              </a:tblGrid>
              <a:tr h="370840">
                <a:tc>
                  <a:txBody>
                    <a:bodyPr/>
                    <a:lstStyle/>
                    <a:p>
                      <a:pPr lvl="0">
                        <a:buNone/>
                      </a:pPr>
                      <a:r>
                        <a:rPr lang="en-GB" sz="1400" b="0" dirty="0"/>
                        <a:t>Key word</a:t>
                      </a:r>
                      <a:endParaRPr lang="en-US"/>
                    </a:p>
                  </a:txBody>
                  <a:tcPr/>
                </a:tc>
                <a:tc>
                  <a:txBody>
                    <a:bodyPr/>
                    <a:lstStyle/>
                    <a:p>
                      <a:r>
                        <a:rPr lang="en-GB" sz="1400" b="0" dirty="0"/>
                        <a:t>Definition </a:t>
                      </a:r>
                    </a:p>
                  </a:txBody>
                  <a:tcPr/>
                </a:tc>
                <a:extLst>
                  <a:ext uri="{0D108BD9-81ED-4DB2-BD59-A6C34878D82A}">
                    <a16:rowId xmlns:a16="http://schemas.microsoft.com/office/drawing/2014/main" val="10000"/>
                  </a:ext>
                </a:extLst>
              </a:tr>
              <a:tr h="370840">
                <a:tc>
                  <a:txBody>
                    <a:bodyPr/>
                    <a:lstStyle/>
                    <a:p>
                      <a:pPr lvl="0">
                        <a:buNone/>
                      </a:pPr>
                      <a:r>
                        <a:rPr lang="en-GB" sz="1200" b="1" dirty="0"/>
                        <a:t>1. Water cycle </a:t>
                      </a:r>
                    </a:p>
                  </a:txBody>
                  <a:tcPr/>
                </a:tc>
                <a:tc>
                  <a:txBody>
                    <a:bodyPr/>
                    <a:lstStyle/>
                    <a:p>
                      <a:r>
                        <a:rPr lang="en-GB" sz="1400" b="0" dirty="0"/>
                        <a:t>The</a:t>
                      </a:r>
                      <a:r>
                        <a:rPr lang="en-GB" sz="1400" b="0" baseline="0" dirty="0"/>
                        <a:t> way water is stored and moves on different scales</a:t>
                      </a:r>
                      <a:endParaRPr lang="en-GB" sz="1400" b="0" dirty="0"/>
                    </a:p>
                  </a:txBody>
                  <a:tcPr/>
                </a:tc>
                <a:extLst>
                  <a:ext uri="{0D108BD9-81ED-4DB2-BD59-A6C34878D82A}">
                    <a16:rowId xmlns:a16="http://schemas.microsoft.com/office/drawing/2014/main" val="10001"/>
                  </a:ext>
                </a:extLst>
              </a:tr>
              <a:tr h="370840">
                <a:tc>
                  <a:txBody>
                    <a:bodyPr/>
                    <a:lstStyle/>
                    <a:p>
                      <a:pPr lvl="0">
                        <a:buNone/>
                      </a:pPr>
                      <a:r>
                        <a:rPr lang="en-GB" sz="1200" b="1" dirty="0"/>
                        <a:t>2 Open system </a:t>
                      </a:r>
                    </a:p>
                  </a:txBody>
                  <a:tcPr/>
                </a:tc>
                <a:tc>
                  <a:txBody>
                    <a:bodyPr/>
                    <a:lstStyle/>
                    <a:p>
                      <a:r>
                        <a:rPr lang="en-GB" sz="1400" b="0" dirty="0"/>
                        <a:t>When matter</a:t>
                      </a:r>
                      <a:r>
                        <a:rPr lang="en-GB" sz="1400" b="0" baseline="0" dirty="0"/>
                        <a:t> (such as water) can enter or exit an area (the system), meaning the mass of water held in the area can increase of decrease</a:t>
                      </a:r>
                      <a:endParaRPr lang="en-GB" sz="1400" b="0" dirty="0"/>
                    </a:p>
                  </a:txBody>
                  <a:tcPr/>
                </a:tc>
                <a:extLst>
                  <a:ext uri="{0D108BD9-81ED-4DB2-BD59-A6C34878D82A}">
                    <a16:rowId xmlns:a16="http://schemas.microsoft.com/office/drawing/2014/main" val="10002"/>
                  </a:ext>
                </a:extLst>
              </a:tr>
              <a:tr h="370840">
                <a:tc>
                  <a:txBody>
                    <a:bodyPr/>
                    <a:lstStyle/>
                    <a:p>
                      <a:pPr lvl="0">
                        <a:buNone/>
                      </a:pPr>
                      <a:r>
                        <a:rPr lang="en-GB" sz="1200" b="1" dirty="0"/>
                        <a:t>3 Closed system</a:t>
                      </a:r>
                      <a:r>
                        <a:rPr lang="en-GB" sz="1200" b="1" baseline="0" dirty="0"/>
                        <a:t> </a:t>
                      </a:r>
                    </a:p>
                  </a:txBody>
                  <a:tcPr/>
                </a:tc>
                <a:tc>
                  <a:txBody>
                    <a:bodyPr/>
                    <a:lstStyle/>
                    <a:p>
                      <a:r>
                        <a:rPr lang="en-GB" sz="1400" b="0" dirty="0"/>
                        <a:t>When matter (such as water) cannot enter or exit an area, so the mass of water</a:t>
                      </a:r>
                      <a:r>
                        <a:rPr lang="en-GB" sz="1400" b="0" baseline="0" dirty="0"/>
                        <a:t> never changes</a:t>
                      </a:r>
                      <a:endParaRPr lang="en-GB" sz="1400" b="0" dirty="0"/>
                    </a:p>
                  </a:txBody>
                  <a:tcPr/>
                </a:tc>
                <a:extLst>
                  <a:ext uri="{0D108BD9-81ED-4DB2-BD59-A6C34878D82A}">
                    <a16:rowId xmlns:a16="http://schemas.microsoft.com/office/drawing/2014/main" val="10003"/>
                  </a:ext>
                </a:extLst>
              </a:tr>
              <a:tr h="370840">
                <a:tc>
                  <a:txBody>
                    <a:bodyPr/>
                    <a:lstStyle/>
                    <a:p>
                      <a:pPr lvl="0">
                        <a:buNone/>
                      </a:pPr>
                      <a:r>
                        <a:rPr lang="en-GB" sz="1200" b="1" dirty="0"/>
                        <a:t>4. Precipitation </a:t>
                      </a:r>
                    </a:p>
                  </a:txBody>
                  <a:tcPr/>
                </a:tc>
                <a:tc>
                  <a:txBody>
                    <a:bodyPr/>
                    <a:lstStyle/>
                    <a:p>
                      <a:r>
                        <a:rPr lang="en-GB" sz="1400" b="0" dirty="0"/>
                        <a:t>Water</a:t>
                      </a:r>
                      <a:r>
                        <a:rPr lang="en-GB" sz="1400" b="0" baseline="0" dirty="0"/>
                        <a:t> falling from the sky as rain, snow, sleet or hail </a:t>
                      </a:r>
                      <a:endParaRPr lang="en-GB" sz="1400" b="0" dirty="0"/>
                    </a:p>
                  </a:txBody>
                  <a:tcPr/>
                </a:tc>
                <a:extLst>
                  <a:ext uri="{0D108BD9-81ED-4DB2-BD59-A6C34878D82A}">
                    <a16:rowId xmlns:a16="http://schemas.microsoft.com/office/drawing/2014/main" val="10004"/>
                  </a:ext>
                </a:extLst>
              </a:tr>
              <a:tr h="431800">
                <a:tc>
                  <a:txBody>
                    <a:bodyPr/>
                    <a:lstStyle/>
                    <a:p>
                      <a:pPr lvl="0">
                        <a:buNone/>
                      </a:pPr>
                      <a:r>
                        <a:rPr lang="en-GB" sz="1200" b="1" dirty="0"/>
                        <a:t>5. Interception</a:t>
                      </a:r>
                      <a:r>
                        <a:rPr lang="en-GB" sz="1200" b="1" baseline="0" dirty="0"/>
                        <a:t> </a:t>
                      </a:r>
                      <a:endParaRPr lang="en-GB" sz="1200" b="1"/>
                    </a:p>
                  </a:txBody>
                  <a:tcPr/>
                </a:tc>
                <a:tc>
                  <a:txBody>
                    <a:bodyPr/>
                    <a:lstStyle/>
                    <a:p>
                      <a:r>
                        <a:rPr lang="en-GB" sz="1400" b="0" dirty="0"/>
                        <a:t>When vegetation</a:t>
                      </a:r>
                      <a:r>
                        <a:rPr lang="en-GB" sz="1400" b="0" baseline="0" dirty="0"/>
                        <a:t> (plants) store and hold onto water which has been precipitated</a:t>
                      </a:r>
                      <a:endParaRPr lang="en-GB" sz="1400" b="0" dirty="0"/>
                    </a:p>
                  </a:txBody>
                  <a:tcPr/>
                </a:tc>
                <a:extLst>
                  <a:ext uri="{0D108BD9-81ED-4DB2-BD59-A6C34878D82A}">
                    <a16:rowId xmlns:a16="http://schemas.microsoft.com/office/drawing/2014/main" val="10005"/>
                  </a:ext>
                </a:extLst>
              </a:tr>
              <a:tr h="370840">
                <a:tc>
                  <a:txBody>
                    <a:bodyPr/>
                    <a:lstStyle/>
                    <a:p>
                      <a:pPr lvl="0">
                        <a:buNone/>
                      </a:pPr>
                      <a:r>
                        <a:rPr lang="en-GB" sz="1200" b="1" dirty="0"/>
                        <a:t>6 Infiltration</a:t>
                      </a:r>
                      <a:r>
                        <a:rPr lang="en-GB" sz="1200" b="1" baseline="0" dirty="0"/>
                        <a:t> </a:t>
                      </a:r>
                    </a:p>
                  </a:txBody>
                  <a:tcPr/>
                </a:tc>
                <a:tc>
                  <a:txBody>
                    <a:bodyPr/>
                    <a:lstStyle/>
                    <a:p>
                      <a:pPr marL="0" marR="0" indent="0" algn="l" rtl="0" eaLnBrk="1" fontAlgn="auto" latinLnBrk="0" hangingPunct="1">
                        <a:lnSpc>
                          <a:spcPct val="100000"/>
                        </a:lnSpc>
                        <a:spcBef>
                          <a:spcPts val="0"/>
                        </a:spcBef>
                        <a:spcAft>
                          <a:spcPts val="0"/>
                        </a:spcAft>
                        <a:buFontTx/>
                        <a:buNone/>
                      </a:pPr>
                      <a:r>
                        <a:rPr lang="en-GB" sz="1400" b="0" baseline="0" dirty="0"/>
                        <a:t>The downwards movement of water from the ground surface into the top soil layer through absorption </a:t>
                      </a:r>
                      <a:endParaRPr lang="en-GB" sz="1400" b="0" dirty="0"/>
                    </a:p>
                  </a:txBody>
                  <a:tcPr/>
                </a:tc>
                <a:extLst>
                  <a:ext uri="{0D108BD9-81ED-4DB2-BD59-A6C34878D82A}">
                    <a16:rowId xmlns:a16="http://schemas.microsoft.com/office/drawing/2014/main" val="10006"/>
                  </a:ext>
                </a:extLst>
              </a:tr>
              <a:tr h="370840">
                <a:tc>
                  <a:txBody>
                    <a:bodyPr/>
                    <a:lstStyle/>
                    <a:p>
                      <a:pPr lvl="0">
                        <a:buNone/>
                      </a:pPr>
                      <a:r>
                        <a:rPr lang="en-GB" sz="1200" b="1" dirty="0"/>
                        <a:t>7. Percolation </a:t>
                      </a:r>
                    </a:p>
                  </a:txBody>
                  <a:tcPr/>
                </a:tc>
                <a:tc>
                  <a:txBody>
                    <a:bodyPr/>
                    <a:lstStyle/>
                    <a:p>
                      <a:r>
                        <a:rPr lang="en-GB" sz="1400" b="0" dirty="0"/>
                        <a:t>The downwards movement</a:t>
                      </a:r>
                      <a:r>
                        <a:rPr lang="en-GB" sz="1400" b="0" baseline="0" dirty="0"/>
                        <a:t> of water from the soil layer into the rock layer below it</a:t>
                      </a:r>
                      <a:endParaRPr lang="en-GB" sz="1400" b="0" dirty="0"/>
                    </a:p>
                  </a:txBody>
                  <a:tcPr/>
                </a:tc>
                <a:extLst>
                  <a:ext uri="{0D108BD9-81ED-4DB2-BD59-A6C34878D82A}">
                    <a16:rowId xmlns:a16="http://schemas.microsoft.com/office/drawing/2014/main" val="10007"/>
                  </a:ext>
                </a:extLst>
              </a:tr>
              <a:tr h="370840">
                <a:tc>
                  <a:txBody>
                    <a:bodyPr/>
                    <a:lstStyle/>
                    <a:p>
                      <a:pPr lvl="0">
                        <a:buNone/>
                      </a:pPr>
                      <a:r>
                        <a:rPr lang="en-GB" sz="1200" b="1" dirty="0"/>
                        <a:t>8. Throughflow </a:t>
                      </a:r>
                    </a:p>
                  </a:txBody>
                  <a:tcPr/>
                </a:tc>
                <a:tc>
                  <a:txBody>
                    <a:bodyPr/>
                    <a:lstStyle/>
                    <a:p>
                      <a:r>
                        <a:rPr lang="en-GB" sz="1400" b="0" dirty="0"/>
                        <a:t>Water</a:t>
                      </a:r>
                      <a:r>
                        <a:rPr lang="en-GB" sz="1400" b="0" baseline="0" dirty="0"/>
                        <a:t> which has infiltrated into soil will move horizontally through the soil layer towards the river channel (usually down a slope due to gravity)</a:t>
                      </a:r>
                      <a:endParaRPr lang="en-GB" sz="1400" b="0" dirty="0"/>
                    </a:p>
                  </a:txBody>
                  <a:tcPr/>
                </a:tc>
                <a:extLst>
                  <a:ext uri="{0D108BD9-81ED-4DB2-BD59-A6C34878D82A}">
                    <a16:rowId xmlns:a16="http://schemas.microsoft.com/office/drawing/2014/main" val="10008"/>
                  </a:ext>
                </a:extLst>
              </a:tr>
              <a:tr h="370840">
                <a:tc>
                  <a:txBody>
                    <a:bodyPr/>
                    <a:lstStyle/>
                    <a:p>
                      <a:pPr lvl="0">
                        <a:buNone/>
                      </a:pPr>
                      <a:r>
                        <a:rPr lang="en-GB" sz="1200" b="1" dirty="0"/>
                        <a:t>9. Groundwater</a:t>
                      </a:r>
                      <a:r>
                        <a:rPr lang="en-GB" sz="1200" b="1" baseline="0" dirty="0"/>
                        <a:t> flow </a:t>
                      </a:r>
                      <a:endParaRPr lang="en-GB" sz="1200" b="1"/>
                    </a:p>
                  </a:txBody>
                  <a:tcPr/>
                </a:tc>
                <a:tc>
                  <a:txBody>
                    <a:bodyPr/>
                    <a:lstStyle/>
                    <a:p>
                      <a:r>
                        <a:rPr lang="en-GB" sz="1400" b="0" dirty="0"/>
                        <a:t>Water</a:t>
                      </a:r>
                      <a:r>
                        <a:rPr lang="en-GB" sz="1400" b="0" baseline="0" dirty="0"/>
                        <a:t> which has percolated into rock will move horizontally through the rock layer towards the river channel (usually down a slope due to gravity)</a:t>
                      </a:r>
                      <a:endParaRPr lang="en-GB" sz="1400" b="0" dirty="0"/>
                    </a:p>
                  </a:txBody>
                  <a:tcPr/>
                </a:tc>
                <a:extLst>
                  <a:ext uri="{0D108BD9-81ED-4DB2-BD59-A6C34878D82A}">
                    <a16:rowId xmlns:a16="http://schemas.microsoft.com/office/drawing/2014/main" val="10009"/>
                  </a:ext>
                </a:extLst>
              </a:tr>
              <a:tr h="370840">
                <a:tc>
                  <a:txBody>
                    <a:bodyPr/>
                    <a:lstStyle/>
                    <a:p>
                      <a:pPr lvl="0">
                        <a:buNone/>
                      </a:pPr>
                      <a:r>
                        <a:rPr lang="en-GB" sz="1200" b="1" dirty="0"/>
                        <a:t>10.Surface runoff</a:t>
                      </a:r>
                      <a:endParaRPr lang="en-US" sz="1200" b="1" dirty="0"/>
                    </a:p>
                  </a:txBody>
                  <a:tcPr/>
                </a:tc>
                <a:tc>
                  <a:txBody>
                    <a:bodyPr/>
                    <a:lstStyle/>
                    <a:p>
                      <a:r>
                        <a:rPr lang="en-GB" sz="1400" b="0" dirty="0"/>
                        <a:t>The movement of water over the ground</a:t>
                      </a:r>
                      <a:r>
                        <a:rPr lang="en-GB" sz="1400" b="0" baseline="0" dirty="0"/>
                        <a:t> surface, straight into the river channel. This is the fastest flow of water into a river channel</a:t>
                      </a:r>
                      <a:endParaRPr lang="en-GB" sz="1400" b="0" dirty="0"/>
                    </a:p>
                  </a:txBody>
                  <a:tcPr/>
                </a:tc>
                <a:extLst>
                  <a:ext uri="{0D108BD9-81ED-4DB2-BD59-A6C34878D82A}">
                    <a16:rowId xmlns:a16="http://schemas.microsoft.com/office/drawing/2014/main" val="10010"/>
                  </a:ext>
                </a:extLst>
              </a:tr>
              <a:tr h="370840">
                <a:tc>
                  <a:txBody>
                    <a:bodyPr/>
                    <a:lstStyle/>
                    <a:p>
                      <a:pPr lvl="0">
                        <a:buNone/>
                      </a:pPr>
                      <a:r>
                        <a:rPr lang="en-GB" sz="1200" b="1" dirty="0"/>
                        <a:t>11. Soil</a:t>
                      </a:r>
                      <a:r>
                        <a:rPr lang="en-GB" sz="1200" b="1" baseline="0" dirty="0"/>
                        <a:t> saturation</a:t>
                      </a:r>
                      <a:endParaRPr lang="en-GB" sz="1200" b="1"/>
                    </a:p>
                  </a:txBody>
                  <a:tcPr/>
                </a:tc>
                <a:tc>
                  <a:txBody>
                    <a:bodyPr/>
                    <a:lstStyle/>
                    <a:p>
                      <a:r>
                        <a:rPr lang="en-GB" sz="1400" b="0" dirty="0"/>
                        <a:t>When</a:t>
                      </a:r>
                      <a:r>
                        <a:rPr lang="en-GB" sz="1400" b="0" baseline="0" dirty="0"/>
                        <a:t> soil has absorbed as much water as possible and cannot allow any more to infiltrate </a:t>
                      </a:r>
                      <a:endParaRPr lang="en-GB" sz="1400" b="0" dirty="0"/>
                    </a:p>
                  </a:txBody>
                  <a:tcPr/>
                </a:tc>
                <a:extLst>
                  <a:ext uri="{0D108BD9-81ED-4DB2-BD59-A6C34878D82A}">
                    <a16:rowId xmlns:a16="http://schemas.microsoft.com/office/drawing/2014/main" val="10011"/>
                  </a:ext>
                </a:extLst>
              </a:tr>
              <a:tr h="370840">
                <a:tc>
                  <a:txBody>
                    <a:bodyPr/>
                    <a:lstStyle/>
                    <a:p>
                      <a:pPr lvl="0">
                        <a:buNone/>
                      </a:pPr>
                      <a:r>
                        <a:rPr lang="en-GB" sz="1200" b="1" dirty="0"/>
                        <a:t>12. Evaporation </a:t>
                      </a:r>
                    </a:p>
                  </a:txBody>
                  <a:tcPr/>
                </a:tc>
                <a:tc>
                  <a:txBody>
                    <a:bodyPr/>
                    <a:lstStyle/>
                    <a:p>
                      <a:r>
                        <a:rPr lang="en-GB" sz="1400" b="0" dirty="0"/>
                        <a:t>The</a:t>
                      </a:r>
                      <a:r>
                        <a:rPr lang="en-GB" sz="1400" b="0" baseline="0" dirty="0"/>
                        <a:t> heating of liquid water on the ground surface, creating water vapour </a:t>
                      </a:r>
                      <a:endParaRPr lang="en-GB" sz="1400" b="0" dirty="0"/>
                    </a:p>
                  </a:txBody>
                  <a:tcPr/>
                </a:tc>
                <a:extLst>
                  <a:ext uri="{0D108BD9-81ED-4DB2-BD59-A6C34878D82A}">
                    <a16:rowId xmlns:a16="http://schemas.microsoft.com/office/drawing/2014/main" val="10012"/>
                  </a:ext>
                </a:extLst>
              </a:tr>
              <a:tr h="370840">
                <a:tc>
                  <a:txBody>
                    <a:bodyPr/>
                    <a:lstStyle/>
                    <a:p>
                      <a:pPr lvl="0">
                        <a:buNone/>
                      </a:pPr>
                      <a:r>
                        <a:rPr lang="en-GB" sz="1200" b="1" dirty="0"/>
                        <a:t>13. Condensation </a:t>
                      </a:r>
                    </a:p>
                  </a:txBody>
                  <a:tcPr/>
                </a:tc>
                <a:tc>
                  <a:txBody>
                    <a:bodyPr/>
                    <a:lstStyle/>
                    <a:p>
                      <a:r>
                        <a:rPr lang="en-GB" sz="1400" b="0" dirty="0"/>
                        <a:t>The cooling</a:t>
                      </a:r>
                      <a:r>
                        <a:rPr lang="en-GB" sz="1400" b="0" baseline="0" dirty="0"/>
                        <a:t> of water vapour to form liquid water (in cloud form)</a:t>
                      </a:r>
                      <a:endParaRPr lang="en-GB" sz="1400" b="0" dirty="0"/>
                    </a:p>
                  </a:txBody>
                  <a:tcPr/>
                </a:tc>
                <a:extLst>
                  <a:ext uri="{0D108BD9-81ED-4DB2-BD59-A6C34878D82A}">
                    <a16:rowId xmlns:a16="http://schemas.microsoft.com/office/drawing/2014/main" val="10013"/>
                  </a:ext>
                </a:extLst>
              </a:tr>
              <a:tr h="370840">
                <a:tc>
                  <a:txBody>
                    <a:bodyPr/>
                    <a:lstStyle/>
                    <a:p>
                      <a:pPr lvl="0">
                        <a:buNone/>
                      </a:pPr>
                      <a:r>
                        <a:rPr lang="en-GB" sz="1200" b="1" dirty="0"/>
                        <a:t>14. Transpiration </a:t>
                      </a:r>
                      <a:endParaRPr lang="en-US" sz="1200" b="1" dirty="0"/>
                    </a:p>
                  </a:txBody>
                  <a:tcPr/>
                </a:tc>
                <a:tc>
                  <a:txBody>
                    <a:bodyPr/>
                    <a:lstStyle/>
                    <a:p>
                      <a:r>
                        <a:rPr lang="en-GB" sz="1400" b="0" dirty="0"/>
                        <a:t>The loss of water from a plant cell due to heat</a:t>
                      </a:r>
                    </a:p>
                  </a:txBody>
                  <a:tcPr/>
                </a:tc>
                <a:extLst>
                  <a:ext uri="{0D108BD9-81ED-4DB2-BD59-A6C34878D82A}">
                    <a16:rowId xmlns:a16="http://schemas.microsoft.com/office/drawing/2014/main" val="10014"/>
                  </a:ext>
                </a:extLst>
              </a:tr>
              <a:tr h="370840">
                <a:tc>
                  <a:txBody>
                    <a:bodyPr/>
                    <a:lstStyle/>
                    <a:p>
                      <a:pPr lvl="0">
                        <a:buNone/>
                      </a:pPr>
                      <a:r>
                        <a:rPr lang="en-GB" sz="1200" b="1" dirty="0"/>
                        <a:t>14. Store</a:t>
                      </a:r>
                    </a:p>
                  </a:txBody>
                  <a:tcPr/>
                </a:tc>
                <a:tc>
                  <a:txBody>
                    <a:bodyPr/>
                    <a:lstStyle/>
                    <a:p>
                      <a:r>
                        <a:rPr lang="en-GB" sz="1400" b="0" dirty="0"/>
                        <a:t>Places where water can be held in the water cycle</a:t>
                      </a:r>
                    </a:p>
                  </a:txBody>
                  <a:tcPr/>
                </a:tc>
                <a:extLst>
                  <a:ext uri="{0D108BD9-81ED-4DB2-BD59-A6C34878D82A}">
                    <a16:rowId xmlns:a16="http://schemas.microsoft.com/office/drawing/2014/main" val="10015"/>
                  </a:ext>
                </a:extLst>
              </a:tr>
              <a:tr h="370840">
                <a:tc>
                  <a:txBody>
                    <a:bodyPr/>
                    <a:lstStyle/>
                    <a:p>
                      <a:pPr lvl="0">
                        <a:buNone/>
                      </a:pPr>
                      <a:r>
                        <a:rPr lang="en-GB" sz="1200" b="1" dirty="0"/>
                        <a:t>15. Transfer</a:t>
                      </a:r>
                    </a:p>
                  </a:txBody>
                  <a:tcPr/>
                </a:tc>
                <a:tc>
                  <a:txBody>
                    <a:bodyPr/>
                    <a:lstStyle/>
                    <a:p>
                      <a:r>
                        <a:rPr lang="en-GB" sz="1400" b="0" dirty="0"/>
                        <a:t>The movement of water from one store</a:t>
                      </a:r>
                      <a:r>
                        <a:rPr lang="en-GB" sz="1400" b="0" baseline="0" dirty="0"/>
                        <a:t> to another</a:t>
                      </a:r>
                      <a:endParaRPr lang="en-GB" sz="1400" b="0" dirty="0"/>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993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13987"/>
          </a:xfrm>
        </p:spPr>
        <p:txBody>
          <a:bodyPr>
            <a:normAutofit/>
          </a:bodyPr>
          <a:lstStyle/>
          <a:p>
            <a:r>
              <a:rPr lang="en-GB" sz="4000" b="1" u="sng" dirty="0">
                <a:latin typeface="Arial" panose="020B0604020202020204" pitchFamily="34" charset="0"/>
                <a:cs typeface="Arial" panose="020B0604020202020204" pitchFamily="34" charset="0"/>
              </a:rPr>
              <a:t>The Water Cycle in Action </a:t>
            </a:r>
          </a:p>
        </p:txBody>
      </p:sp>
      <p:sp>
        <p:nvSpPr>
          <p:cNvPr id="3" name="Content Placeholder 2"/>
          <p:cNvSpPr>
            <a:spLocks noGrp="1"/>
          </p:cNvSpPr>
          <p:nvPr>
            <p:ph idx="1"/>
          </p:nvPr>
        </p:nvSpPr>
        <p:spPr>
          <a:xfrm>
            <a:off x="135423" y="1524000"/>
            <a:ext cx="6722577" cy="7467600"/>
          </a:xfrm>
        </p:spPr>
        <p:txBody>
          <a:bodyPr vert="horz" lIns="91440" tIns="45720" rIns="91440" bIns="45720" rtlCol="0" anchor="t">
            <a:noAutofit/>
          </a:bodyPr>
          <a:lstStyle/>
          <a:p>
            <a:pPr marL="0" indent="0">
              <a:buNone/>
            </a:pPr>
            <a:r>
              <a:rPr lang="en-GB" sz="1200" b="1" i="1" dirty="0">
                <a:latin typeface="Arial" panose="020B0604020202020204" pitchFamily="34" charset="0"/>
                <a:cs typeface="Arial" panose="020B0604020202020204" pitchFamily="34" charset="0"/>
              </a:rPr>
              <a:t>Watch the video and complete the questions below.</a:t>
            </a:r>
          </a:p>
          <a:p>
            <a:pPr marL="228600" indent="-228600">
              <a:buAutoNum type="arabicPeriod"/>
            </a:pPr>
            <a:r>
              <a:rPr lang="en-GB" sz="1200" dirty="0">
                <a:latin typeface="Arial" panose="020B0604020202020204" pitchFamily="34" charset="0"/>
                <a:cs typeface="Arial" panose="020B0604020202020204" pitchFamily="34" charset="0"/>
              </a:rPr>
              <a:t>Has the amount of water on Earth changed over millions of years?</a:t>
            </a:r>
          </a:p>
          <a:p>
            <a:pPr marL="228600" indent="-228600">
              <a:buAutoNum type="arabicPeriod"/>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2. List 3 ways water moves (is transferred) across the world (between stores)</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a:cs typeface="Arial"/>
              </a:rPr>
              <a:t>3. In order to form clouds, water has to…</a:t>
            </a: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r>
              <a:rPr lang="en-GB" sz="1200" dirty="0">
                <a:latin typeface="Arial" panose="020B0604020202020204" pitchFamily="34" charset="0"/>
                <a:cs typeface="Arial" panose="020B0604020202020204" pitchFamily="34" charset="0"/>
              </a:rPr>
              <a:t>4. Where is 70% of all the water on Earth stored?</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i="1" dirty="0">
                <a:latin typeface="Arial" panose="020B0604020202020204" pitchFamily="34" charset="0"/>
                <a:cs typeface="Arial" panose="020B0604020202020204" pitchFamily="34" charset="0"/>
              </a:rPr>
              <a:t>Think, why is this water not useful to humans?</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5. Where is two thirds of all freshwater stored?</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6. Where else can freshwater be stored? Aim for 6 different stores.</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7. Why are the stores of water always changing?</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8. What is precipitation? Give as many examples as possible (you should already know from the task before)</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p:txBody>
      </p:sp>
      <p:sp>
        <p:nvSpPr>
          <p:cNvPr id="5" name="Rectangle 4"/>
          <p:cNvSpPr/>
          <p:nvPr/>
        </p:nvSpPr>
        <p:spPr>
          <a:xfrm>
            <a:off x="1004360" y="1136615"/>
            <a:ext cx="547263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2"/>
              </a:rPr>
              <a:t>https://www.youtube.com/watch?v=al-do-HGuIk</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022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13987"/>
          </a:xfrm>
        </p:spPr>
        <p:txBody>
          <a:bodyPr>
            <a:normAutofit/>
          </a:bodyPr>
          <a:lstStyle/>
          <a:p>
            <a:r>
              <a:rPr lang="en-GB" sz="4000" b="1" u="sng" dirty="0">
                <a:latin typeface="Arial" panose="020B0604020202020204" pitchFamily="34" charset="0"/>
                <a:cs typeface="Arial" panose="020B0604020202020204" pitchFamily="34" charset="0"/>
              </a:rPr>
              <a:t>The Water Cycle in Action </a:t>
            </a:r>
          </a:p>
        </p:txBody>
      </p:sp>
      <p:sp>
        <p:nvSpPr>
          <p:cNvPr id="3" name="Content Placeholder 2"/>
          <p:cNvSpPr>
            <a:spLocks noGrp="1"/>
          </p:cNvSpPr>
          <p:nvPr>
            <p:ph idx="1"/>
          </p:nvPr>
        </p:nvSpPr>
        <p:spPr>
          <a:xfrm>
            <a:off x="135423" y="1524000"/>
            <a:ext cx="6722577" cy="7467600"/>
          </a:xfrm>
        </p:spPr>
        <p:txBody>
          <a:bodyPr vert="horz" lIns="91440" tIns="45720" rIns="91440" bIns="45720" rtlCol="0" anchor="t">
            <a:noAutofit/>
          </a:bodyPr>
          <a:lstStyle/>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9. What is rain which falls onto land called and why might this cause flooding?</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10. What is meant by interception?</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11. Name the layers below the Earth surface.</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12. What is evaporation? Is this a store or transfer of water?</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13. What is transpiration?</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14. What is evapotranspiration?</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a:cs typeface="Arial"/>
              </a:rPr>
              <a:t>15. What is condensation and what does it lead to occurring?</a:t>
            </a:r>
            <a:endParaRPr lang="en-GB" sz="1200" dirty="0">
              <a:latin typeface="Arial" panose="020B0604020202020204" pitchFamily="34" charset="0"/>
              <a:cs typeface="Arial" panose="020B0604020202020204" pitchFamily="34" charset="0"/>
            </a:endParaRPr>
          </a:p>
        </p:txBody>
      </p:sp>
      <p:sp>
        <p:nvSpPr>
          <p:cNvPr id="5" name="Rectangle 4"/>
          <p:cNvSpPr/>
          <p:nvPr/>
        </p:nvSpPr>
        <p:spPr>
          <a:xfrm>
            <a:off x="1004360" y="1136615"/>
            <a:ext cx="547263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2"/>
              </a:rPr>
              <a:t>https://www.youtube.com/watch?v=al-do-HGuIk</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430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83"/>
            <a:ext cx="6858000" cy="913987"/>
          </a:xfrm>
        </p:spPr>
        <p:txBody>
          <a:bodyPr>
            <a:noAutofit/>
          </a:bodyPr>
          <a:lstStyle/>
          <a:p>
            <a:r>
              <a:rPr lang="en-GB" sz="2800" b="1" u="sng" dirty="0">
                <a:latin typeface="Arial" panose="020B0604020202020204" pitchFamily="34" charset="0"/>
                <a:cs typeface="Arial" panose="020B0604020202020204" pitchFamily="34" charset="0"/>
              </a:rPr>
              <a:t>Large and Local Scale Water Cycles </a:t>
            </a:r>
          </a:p>
        </p:txBody>
      </p:sp>
      <p:sp>
        <p:nvSpPr>
          <p:cNvPr id="3" name="Content Placeholder 2"/>
          <p:cNvSpPr>
            <a:spLocks noGrp="1"/>
          </p:cNvSpPr>
          <p:nvPr>
            <p:ph idx="1"/>
          </p:nvPr>
        </p:nvSpPr>
        <p:spPr>
          <a:xfrm>
            <a:off x="87951" y="1020949"/>
            <a:ext cx="6722577" cy="838200"/>
          </a:xfrm>
        </p:spPr>
        <p:txBody>
          <a:bodyPr>
            <a:noAutofit/>
          </a:bodyPr>
          <a:lstStyle/>
          <a:p>
            <a:pPr marL="0" indent="0">
              <a:buNone/>
            </a:pPr>
            <a:r>
              <a:rPr lang="en-GB" sz="1200" b="1" dirty="0">
                <a:latin typeface="Arial" panose="020B0604020202020204" pitchFamily="34" charset="0"/>
                <a:cs typeface="Arial" panose="020B0604020202020204" pitchFamily="34" charset="0"/>
              </a:rPr>
              <a:t>Large scale water cycles </a:t>
            </a:r>
            <a:r>
              <a:rPr lang="en-GB" sz="1200" dirty="0">
                <a:latin typeface="Arial" panose="020B0604020202020204" pitchFamily="34" charset="0"/>
                <a:cs typeface="Arial" panose="020B0604020202020204" pitchFamily="34" charset="0"/>
              </a:rPr>
              <a:t>are so special that only one exists on the whole planet. This is known as the “Global Water Cycle”. This is the circulating of water around Earth, a closed system where no water is ever lost or gained, but simply moved about. </a:t>
            </a:r>
            <a:r>
              <a:rPr lang="en-GB" sz="1200" b="1" i="1" dirty="0">
                <a:latin typeface="Arial" panose="020B0604020202020204" pitchFamily="34" charset="0"/>
                <a:cs typeface="Arial" panose="020B0604020202020204" pitchFamily="34" charset="0"/>
              </a:rPr>
              <a:t>Your task: Put the key words in the boxes into the correct place on the diagram. Precipitation and evaporation have been used twice. </a:t>
            </a:r>
            <a:endParaRPr lang="en-GB" sz="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48" y="2539587"/>
            <a:ext cx="5755857" cy="401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3886" y="3657600"/>
            <a:ext cx="1323975"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4727153" y="3581400"/>
            <a:ext cx="1543052" cy="45688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2555081" y="2362200"/>
            <a:ext cx="1788319"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3962158" y="4343089"/>
            <a:ext cx="1905242" cy="4066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1947862" y="3733800"/>
            <a:ext cx="1214438"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162299" y="3733489"/>
            <a:ext cx="1181101"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733425" y="4383677"/>
            <a:ext cx="1104899"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593814" y="5105400"/>
            <a:ext cx="1463587"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p:cNvSpPr/>
          <p:nvPr/>
        </p:nvSpPr>
        <p:spPr>
          <a:xfrm>
            <a:off x="1202754" y="8474690"/>
            <a:ext cx="1323975"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Precipitation </a:t>
            </a:r>
          </a:p>
        </p:txBody>
      </p:sp>
      <p:sp>
        <p:nvSpPr>
          <p:cNvPr id="19" name="Rectangle 18"/>
          <p:cNvSpPr/>
          <p:nvPr/>
        </p:nvSpPr>
        <p:spPr>
          <a:xfrm>
            <a:off x="509815" y="7789201"/>
            <a:ext cx="1543052" cy="45688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Precipitation </a:t>
            </a:r>
          </a:p>
        </p:txBody>
      </p:sp>
      <p:sp>
        <p:nvSpPr>
          <p:cNvPr id="20" name="Rectangle 19"/>
          <p:cNvSpPr/>
          <p:nvPr/>
        </p:nvSpPr>
        <p:spPr>
          <a:xfrm>
            <a:off x="3852862" y="7903345"/>
            <a:ext cx="1600200"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Water vapour movement </a:t>
            </a:r>
          </a:p>
        </p:txBody>
      </p:sp>
      <p:sp>
        <p:nvSpPr>
          <p:cNvPr id="21" name="Rectangle 20"/>
          <p:cNvSpPr/>
          <p:nvPr/>
        </p:nvSpPr>
        <p:spPr>
          <a:xfrm>
            <a:off x="1239993" y="7102633"/>
            <a:ext cx="1905242" cy="4066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Evaporation</a:t>
            </a:r>
          </a:p>
        </p:txBody>
      </p:sp>
      <p:sp>
        <p:nvSpPr>
          <p:cNvPr id="22" name="Rectangle 21"/>
          <p:cNvSpPr/>
          <p:nvPr/>
        </p:nvSpPr>
        <p:spPr>
          <a:xfrm>
            <a:off x="4652962" y="7102633"/>
            <a:ext cx="1214438"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Evaporation </a:t>
            </a:r>
          </a:p>
        </p:txBody>
      </p:sp>
      <p:sp>
        <p:nvSpPr>
          <p:cNvPr id="23" name="Rectangle 22"/>
          <p:cNvSpPr/>
          <p:nvPr/>
        </p:nvSpPr>
        <p:spPr>
          <a:xfrm>
            <a:off x="3302166" y="7102633"/>
            <a:ext cx="1181101"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Transpiration </a:t>
            </a:r>
          </a:p>
        </p:txBody>
      </p:sp>
      <p:sp>
        <p:nvSpPr>
          <p:cNvPr id="24" name="Rectangle 23"/>
          <p:cNvSpPr/>
          <p:nvPr/>
        </p:nvSpPr>
        <p:spPr>
          <a:xfrm>
            <a:off x="2647950" y="8398490"/>
            <a:ext cx="1104899"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Surface runoff</a:t>
            </a:r>
          </a:p>
        </p:txBody>
      </p:sp>
      <p:sp>
        <p:nvSpPr>
          <p:cNvPr id="25" name="Rectangle 24"/>
          <p:cNvSpPr/>
          <p:nvPr/>
        </p:nvSpPr>
        <p:spPr>
          <a:xfrm>
            <a:off x="2192614" y="7827145"/>
            <a:ext cx="1463587"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Infiltration</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D0DB-2E83-4E58-9D8B-CAD1DF4E27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729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4784</Words>
  <Application>Microsoft Office PowerPoint</Application>
  <PresentationFormat>On-screen Show (4:3)</PresentationFormat>
  <Paragraphs>569</Paragraphs>
  <Slides>33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Century Gothic</vt:lpstr>
      <vt:lpstr>Georgia</vt:lpstr>
      <vt:lpstr>Ink Free</vt:lpstr>
      <vt:lpstr>Trebuchet MS</vt:lpstr>
      <vt:lpstr>Wingdings</vt:lpstr>
      <vt:lpstr>1_Office Theme</vt:lpstr>
      <vt:lpstr>Simple Light</vt:lpstr>
      <vt:lpstr>PowerPoint Presentation</vt:lpstr>
      <vt:lpstr> A Level Physical  Geography</vt:lpstr>
      <vt:lpstr>The Water Cycle  Topics Tracker </vt:lpstr>
      <vt:lpstr>Key words</vt:lpstr>
      <vt:lpstr>PowerPoint Presentation</vt:lpstr>
      <vt:lpstr>Key words – correct definitions</vt:lpstr>
      <vt:lpstr>The Water Cycle in Action </vt:lpstr>
      <vt:lpstr>The Water Cycle in Action </vt:lpstr>
      <vt:lpstr>Large and Local Scale Water Cycles </vt:lpstr>
      <vt:lpstr>Large and Local Scale Water Cycles </vt:lpstr>
      <vt:lpstr>Reading Time:  How The Water Cycle Works</vt:lpstr>
      <vt:lpstr>Question time</vt:lpstr>
      <vt:lpstr>PowerPoint Presentation</vt:lpstr>
      <vt:lpstr>Positive and Negative Feedback in Systems </vt:lpstr>
      <vt:lpstr>Positive or Negative Feedback in the Water Cycle?</vt:lpstr>
      <vt:lpstr>PowerPoint Presentation</vt:lpstr>
      <vt:lpstr>PowerPoint Presentation</vt:lpstr>
      <vt:lpstr>PowerPoint Presentation</vt:lpstr>
      <vt:lpstr>“Globalisation is undoubtedly a force for good” To what extent do you agree with this statement?</vt:lpstr>
      <vt:lpstr>“Globalisation is undoubtedly a force for good” To what extent do you agree with this statement?</vt:lpstr>
      <vt:lpstr>Globalisation Tasks Tracker</vt:lpstr>
      <vt:lpstr>Globalisation This is personal…</vt:lpstr>
      <vt:lpstr>Globalisation in my House!</vt:lpstr>
      <vt:lpstr>iPhone Flow chart!</vt:lpstr>
      <vt:lpstr>Technology!</vt:lpstr>
      <vt:lpstr>Technology!</vt:lpstr>
      <vt:lpstr>Technology!</vt:lpstr>
      <vt:lpstr>Notes Area (Losers from Flows of Technology)</vt:lpstr>
      <vt:lpstr>AN ASIDE…</vt:lpstr>
      <vt:lpstr>ANOTHER ASIDE…</vt:lpstr>
      <vt:lpstr>Global Shift!</vt:lpstr>
      <vt:lpstr>Notes area (Global Shift)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Knowledge-based project Physical Geography</dc:title>
  <dc:creator>Gareth Collman</dc:creator>
  <cp:lastModifiedBy>Gareth Collman</cp:lastModifiedBy>
  <cp:revision>15</cp:revision>
  <dcterms:created xsi:type="dcterms:W3CDTF">2020-05-19T13:48:28Z</dcterms:created>
  <dcterms:modified xsi:type="dcterms:W3CDTF">2023-06-16T14:11:26Z</dcterms:modified>
</cp:coreProperties>
</file>