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6"/>
  </p:notesMasterIdLst>
  <p:sldIdLst>
    <p:sldId id="256" r:id="rId5"/>
  </p:sldIdLst>
  <p:sldSz cx="18288000" cy="10287000"/>
  <p:notesSz cx="6858000" cy="9144000"/>
  <p:embeddedFontLst>
    <p:embeddedFont>
      <p:font typeface="Montserrat Bold" panose="020B0604020202020204" charset="0"/>
      <p:regular r:id="rId7"/>
      <p:bold r:id="rId8"/>
    </p:embeddedFont>
    <p:embeddedFont>
      <p:font typeface="Montserrat Classic" panose="020B0604020202020204" charset="0"/>
      <p:regular r:id="rId9"/>
    </p:embeddedFont>
    <p:embeddedFont>
      <p:font typeface="Trebuchet MS" panose="020B0603020202020204" pitchFamily="34" charset="0"/>
      <p:regular r:id="rId10"/>
      <p:bold r:id="rId11"/>
      <p:italic r:id="rId12"/>
      <p:boldItalic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3C7"/>
    <a:srgbClr val="7070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C9CF99-C4AF-4EAD-B032-DA39FC895FA7}" v="22" dt="2024-04-10T12:34:36.3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2" autoAdjust="0"/>
    <p:restoredTop sz="94622" autoAdjust="0"/>
  </p:normalViewPr>
  <p:slideViewPr>
    <p:cSldViewPr>
      <p:cViewPr varScale="1">
        <p:scale>
          <a:sx n="42" d="100"/>
          <a:sy n="42" d="100"/>
        </p:scale>
        <p:origin x="612"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font" Target="fonts/font3.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BBC793-C379-477D-9525-BA210F004654}" type="datetimeFigureOut">
              <a:rPr lang="en-GB" smtClean="0"/>
              <a:t>10/06/2026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5E8F59-761A-4FE4-8678-B00F0C96E1F9}" type="slidenum">
              <a:rPr lang="en-GB" smtClean="0"/>
              <a:t>‹#›</a:t>
            </a:fld>
            <a:endParaRPr lang="en-GB"/>
          </a:p>
        </p:txBody>
      </p:sp>
    </p:spTree>
    <p:extLst>
      <p:ext uri="{BB962C8B-B14F-4D97-AF65-F5344CB8AC3E}">
        <p14:creationId xmlns:p14="http://schemas.microsoft.com/office/powerpoint/2010/main" val="4088570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799247" y="3924300"/>
            <a:ext cx="13050353" cy="1470025"/>
          </a:xfrm>
        </p:spPr>
        <p:txBody>
          <a:bodyPr>
            <a:noAutofit/>
          </a:bodyPr>
          <a:lstStyle>
            <a:lvl1pPr algn="l">
              <a:defRPr sz="9600">
                <a:solidFill>
                  <a:srgbClr val="0083C7"/>
                </a:solidFill>
                <a:latin typeface="Trebuchet MS" panose="020B0603020202020204" pitchFamily="34" charset="0"/>
              </a:defRPr>
            </a:lvl1pPr>
          </a:lstStyle>
          <a:p>
            <a:r>
              <a:rPr lang="en-US" dirty="0"/>
              <a:t>CLICK TO EDIT TITLE</a:t>
            </a:r>
          </a:p>
        </p:txBody>
      </p:sp>
      <p:sp>
        <p:nvSpPr>
          <p:cNvPr id="3" name="Subtitle 2"/>
          <p:cNvSpPr>
            <a:spLocks noGrp="1"/>
          </p:cNvSpPr>
          <p:nvPr>
            <p:ph type="subTitle" idx="1" hasCustomPrompt="1"/>
          </p:nvPr>
        </p:nvSpPr>
        <p:spPr>
          <a:xfrm>
            <a:off x="2799246" y="5448300"/>
            <a:ext cx="13050353" cy="1752600"/>
          </a:xfrm>
        </p:spPr>
        <p:txBody>
          <a:bodyPr>
            <a:noAutofit/>
          </a:bodyPr>
          <a:lstStyle>
            <a:lvl1pPr marL="0" indent="0" algn="l">
              <a:buNone/>
              <a:defRPr sz="9600">
                <a:solidFill>
                  <a:srgbClr val="707070"/>
                </a:solidFill>
                <a:latin typeface="Trebuchet MS" panose="020B0603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subtitle</a:t>
            </a:r>
          </a:p>
        </p:txBody>
      </p:sp>
      <p:grpSp>
        <p:nvGrpSpPr>
          <p:cNvPr id="8" name="Group 2"/>
          <p:cNvGrpSpPr/>
          <p:nvPr userDrawn="1"/>
        </p:nvGrpSpPr>
        <p:grpSpPr>
          <a:xfrm>
            <a:off x="1240790" y="0"/>
            <a:ext cx="212090" cy="5143500"/>
            <a:chOff x="0" y="0"/>
            <a:chExt cx="55859" cy="1354667"/>
          </a:xfrm>
        </p:grpSpPr>
        <p:sp>
          <p:nvSpPr>
            <p:cNvPr id="9"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707070"/>
            </a:solidFill>
          </p:spPr>
        </p:sp>
        <p:sp>
          <p:nvSpPr>
            <p:cNvPr id="10" name="TextBox 4"/>
            <p:cNvSpPr txBox="1"/>
            <p:nvPr/>
          </p:nvSpPr>
          <p:spPr>
            <a:xfrm>
              <a:off x="0" y="-38100"/>
              <a:ext cx="55859" cy="1392767"/>
            </a:xfrm>
            <a:prstGeom prst="rect">
              <a:avLst/>
            </a:prstGeom>
          </p:spPr>
          <p:txBody>
            <a:bodyPr lIns="50800" tIns="50800" rIns="50800" bIns="50800" rtlCol="0" anchor="ctr"/>
            <a:lstStyle/>
            <a:p>
              <a:pPr algn="ctr">
                <a:lnSpc>
                  <a:spcPts val="2659"/>
                </a:lnSpc>
                <a:spcBef>
                  <a:spcPct val="0"/>
                </a:spcBef>
              </a:pPr>
              <a:endParaRPr/>
            </a:p>
          </p:txBody>
        </p:sp>
      </p:grpSp>
      <p:grpSp>
        <p:nvGrpSpPr>
          <p:cNvPr id="11" name="Group 5"/>
          <p:cNvGrpSpPr/>
          <p:nvPr userDrawn="1"/>
        </p:nvGrpSpPr>
        <p:grpSpPr>
          <a:xfrm>
            <a:off x="14500955" y="1866623"/>
            <a:ext cx="2758345" cy="245871"/>
            <a:chOff x="0" y="0"/>
            <a:chExt cx="726478" cy="64756"/>
          </a:xfrm>
        </p:grpSpPr>
        <p:sp>
          <p:nvSpPr>
            <p:cNvPr id="12"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3"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14" name="Freeform 8"/>
          <p:cNvSpPr/>
          <p:nvPr userDrawn="1"/>
        </p:nvSpPr>
        <p:spPr>
          <a:xfrm>
            <a:off x="14639893" y="516291"/>
            <a:ext cx="2619407" cy="1024817"/>
          </a:xfrm>
          <a:custGeom>
            <a:avLst/>
            <a:gdLst/>
            <a:ahLst/>
            <a:cxnLst/>
            <a:rect l="l" t="t" r="r" b="b"/>
            <a:pathLst>
              <a:path w="2619407" h="1024817">
                <a:moveTo>
                  <a:pt x="0" y="0"/>
                </a:moveTo>
                <a:lnTo>
                  <a:pt x="2619407" y="0"/>
                </a:lnTo>
                <a:lnTo>
                  <a:pt x="2619407" y="1024818"/>
                </a:lnTo>
                <a:lnTo>
                  <a:pt x="0" y="1024818"/>
                </a:lnTo>
                <a:lnTo>
                  <a:pt x="0" y="0"/>
                </a:lnTo>
                <a:close/>
              </a:path>
            </a:pathLst>
          </a:custGeom>
          <a:blipFill>
            <a:blip r:embed="rId2"/>
            <a:stretch>
              <a:fillRect t="-19053" b="-24720"/>
            </a:stretch>
          </a:blipFill>
        </p:spPr>
      </p:sp>
      <p:sp>
        <p:nvSpPr>
          <p:cNvPr id="17" name="TextBox 11"/>
          <p:cNvSpPr txBox="1"/>
          <p:nvPr userDrawn="1"/>
        </p:nvSpPr>
        <p:spPr>
          <a:xfrm rot="-5400000">
            <a:off x="-775100" y="6890150"/>
            <a:ext cx="3974630" cy="481330"/>
          </a:xfrm>
          <a:prstGeom prst="rect">
            <a:avLst/>
          </a:prstGeom>
        </p:spPr>
        <p:txBody>
          <a:bodyPr lIns="0" tIns="0" rIns="0" bIns="0" rtlCol="0" anchor="t">
            <a:spAutoFit/>
          </a:bodyPr>
          <a:lstStyle/>
          <a:p>
            <a:pPr>
              <a:lnSpc>
                <a:spcPts val="3920"/>
              </a:lnSpc>
            </a:pPr>
            <a:r>
              <a:rPr lang="en-US" sz="2800">
                <a:solidFill>
                  <a:srgbClr val="101010"/>
                </a:solidFill>
                <a:latin typeface="Montserrat Classic"/>
              </a:rPr>
              <a:t>rphs.org.uk</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ext Placeholder 3"/>
          <p:cNvSpPr>
            <a:spLocks noGrp="1"/>
          </p:cNvSpPr>
          <p:nvPr>
            <p:ph type="body" sz="half" idx="2" hasCustomPrompt="1"/>
          </p:nvPr>
        </p:nvSpPr>
        <p:spPr>
          <a:xfrm>
            <a:off x="1026355" y="3360504"/>
            <a:ext cx="8230771" cy="2948429"/>
          </a:xfrm>
        </p:spPr>
        <p:txBody>
          <a:bodyPr>
            <a:normAutofit/>
          </a:bodyPr>
          <a:lstStyle>
            <a:lvl1pPr marL="0" indent="0">
              <a:buNone/>
              <a:defRPr sz="2400">
                <a:solidFill>
                  <a:schemeClr val="accent3"/>
                </a:solidFill>
                <a:latin typeface="Montserrat Classic" panose="020B060402020202020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a:t>
            </a:r>
          </a:p>
        </p:txBody>
      </p:sp>
      <p:sp>
        <p:nvSpPr>
          <p:cNvPr id="5" name="Date Placeholder 4"/>
          <p:cNvSpPr>
            <a:spLocks noGrp="1"/>
          </p:cNvSpPr>
          <p:nvPr>
            <p:ph type="dt" sz="half" idx="10"/>
          </p:nvPr>
        </p:nvSpPr>
        <p:spPr>
          <a:xfrm>
            <a:off x="1027528" y="9601200"/>
            <a:ext cx="2133600" cy="365125"/>
          </a:xfrm>
        </p:spPr>
        <p:txBody>
          <a:bodyPr/>
          <a:lstStyle/>
          <a:p>
            <a:fld id="{1D8BD707-D9CF-40AE-B4C6-C98DA3205C09}" type="datetimeFigureOut">
              <a:rPr lang="en-US" smtClean="0"/>
              <a:pPr/>
              <a:t>6/10/2026</a:t>
            </a:fld>
            <a:endParaRPr lang="en-US" dirty="0"/>
          </a:p>
        </p:txBody>
      </p:sp>
      <p:sp>
        <p:nvSpPr>
          <p:cNvPr id="6" name="Footer Placeholder 5"/>
          <p:cNvSpPr>
            <a:spLocks noGrp="1"/>
          </p:cNvSpPr>
          <p:nvPr>
            <p:ph type="ftr" sz="quarter" idx="11"/>
          </p:nvPr>
        </p:nvSpPr>
        <p:spPr>
          <a:xfrm>
            <a:off x="3694528" y="9601200"/>
            <a:ext cx="2895600" cy="365125"/>
          </a:xfrm>
        </p:spPr>
        <p:txBody>
          <a:bodyPr/>
          <a:lstStyle/>
          <a:p>
            <a:endParaRPr lang="en-US"/>
          </a:p>
        </p:txBody>
      </p:sp>
      <p:sp>
        <p:nvSpPr>
          <p:cNvPr id="7" name="Slide Number Placeholder 6"/>
          <p:cNvSpPr>
            <a:spLocks noGrp="1"/>
          </p:cNvSpPr>
          <p:nvPr>
            <p:ph type="sldNum" sz="quarter" idx="12"/>
          </p:nvPr>
        </p:nvSpPr>
        <p:spPr>
          <a:xfrm>
            <a:off x="7123528" y="9601200"/>
            <a:ext cx="2133600" cy="365125"/>
          </a:xfrm>
        </p:spPr>
        <p:txBody>
          <a:bodyPr/>
          <a:lstStyle/>
          <a:p>
            <a:fld id="{B6F15528-21DE-4FAA-801E-634DDDAF4B2B}" type="slidenum">
              <a:rPr lang="en-US" smtClean="0"/>
              <a:pPr/>
              <a:t>‹#›</a:t>
            </a:fld>
            <a:endParaRPr lang="en-US"/>
          </a:p>
        </p:txBody>
      </p:sp>
      <p:grpSp>
        <p:nvGrpSpPr>
          <p:cNvPr id="8" name="Group 2"/>
          <p:cNvGrpSpPr/>
          <p:nvPr userDrawn="1"/>
        </p:nvGrpSpPr>
        <p:grpSpPr>
          <a:xfrm>
            <a:off x="1028700" y="1574847"/>
            <a:ext cx="1856645" cy="68071"/>
            <a:chOff x="0" y="0"/>
            <a:chExt cx="488993" cy="17928"/>
          </a:xfrm>
        </p:grpSpPr>
        <p:sp>
          <p:nvSpPr>
            <p:cNvPr id="9" name="Freeform 3"/>
            <p:cNvSpPr/>
            <p:nvPr/>
          </p:nvSpPr>
          <p:spPr>
            <a:xfrm>
              <a:off x="0" y="0"/>
              <a:ext cx="488993" cy="17928"/>
            </a:xfrm>
            <a:custGeom>
              <a:avLst/>
              <a:gdLst/>
              <a:ahLst/>
              <a:cxnLst/>
              <a:rect l="l" t="t" r="r" b="b"/>
              <a:pathLst>
                <a:path w="488993" h="17928">
                  <a:moveTo>
                    <a:pt x="0" y="0"/>
                  </a:moveTo>
                  <a:lnTo>
                    <a:pt x="488993" y="0"/>
                  </a:lnTo>
                  <a:lnTo>
                    <a:pt x="488993" y="17928"/>
                  </a:lnTo>
                  <a:lnTo>
                    <a:pt x="0" y="17928"/>
                  </a:lnTo>
                  <a:close/>
                </a:path>
              </a:pathLst>
            </a:custGeom>
            <a:solidFill>
              <a:srgbClr val="707070"/>
            </a:solidFill>
          </p:spPr>
        </p:sp>
        <p:sp>
          <p:nvSpPr>
            <p:cNvPr id="10" name="TextBox 4"/>
            <p:cNvSpPr txBox="1"/>
            <p:nvPr/>
          </p:nvSpPr>
          <p:spPr>
            <a:xfrm>
              <a:off x="0" y="-38100"/>
              <a:ext cx="488993" cy="56028"/>
            </a:xfrm>
            <a:prstGeom prst="rect">
              <a:avLst/>
            </a:prstGeom>
          </p:spPr>
          <p:txBody>
            <a:bodyPr lIns="50800" tIns="50800" rIns="50800" bIns="50800" rtlCol="0" anchor="ctr"/>
            <a:lstStyle/>
            <a:p>
              <a:pPr algn="ctr">
                <a:lnSpc>
                  <a:spcPts val="2659"/>
                </a:lnSpc>
                <a:spcBef>
                  <a:spcPct val="0"/>
                </a:spcBef>
              </a:pPr>
              <a:endParaRPr/>
            </a:p>
          </p:txBody>
        </p:sp>
      </p:grpSp>
      <p:grpSp>
        <p:nvGrpSpPr>
          <p:cNvPr id="11" name="Group 5"/>
          <p:cNvGrpSpPr/>
          <p:nvPr userDrawn="1"/>
        </p:nvGrpSpPr>
        <p:grpSpPr>
          <a:xfrm>
            <a:off x="14500955" y="1642918"/>
            <a:ext cx="2758345" cy="245871"/>
            <a:chOff x="0" y="0"/>
            <a:chExt cx="726478" cy="64756"/>
          </a:xfrm>
        </p:grpSpPr>
        <p:sp>
          <p:nvSpPr>
            <p:cNvPr id="12"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3"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20" name="Freeform 14"/>
          <p:cNvSpPr/>
          <p:nvPr userDrawn="1"/>
        </p:nvSpPr>
        <p:spPr>
          <a:xfrm>
            <a:off x="1028700" y="663929"/>
            <a:ext cx="1864691" cy="729542"/>
          </a:xfrm>
          <a:custGeom>
            <a:avLst/>
            <a:gdLst/>
            <a:ahLst/>
            <a:cxnLst/>
            <a:rect l="l" t="t" r="r" b="b"/>
            <a:pathLst>
              <a:path w="1864691" h="729542">
                <a:moveTo>
                  <a:pt x="0" y="0"/>
                </a:moveTo>
                <a:lnTo>
                  <a:pt x="1864691" y="0"/>
                </a:lnTo>
                <a:lnTo>
                  <a:pt x="1864691" y="729542"/>
                </a:lnTo>
                <a:lnTo>
                  <a:pt x="0" y="729542"/>
                </a:lnTo>
                <a:lnTo>
                  <a:pt x="0" y="0"/>
                </a:lnTo>
                <a:close/>
              </a:path>
            </a:pathLst>
          </a:custGeom>
          <a:blipFill>
            <a:blip r:embed="rId2"/>
            <a:stretch>
              <a:fillRect t="-19053" b="-24720"/>
            </a:stretch>
          </a:blipFill>
        </p:spPr>
      </p:sp>
      <p:sp>
        <p:nvSpPr>
          <p:cNvPr id="22" name="Picture Placeholder 21"/>
          <p:cNvSpPr>
            <a:spLocks noGrp="1"/>
          </p:cNvSpPr>
          <p:nvPr>
            <p:ph type="pic" sz="quarter" idx="13" hasCustomPrompt="1"/>
          </p:nvPr>
        </p:nvSpPr>
        <p:spPr>
          <a:xfrm>
            <a:off x="10744200" y="3360504"/>
            <a:ext cx="6477507" cy="6100739"/>
          </a:xfrm>
        </p:spPr>
        <p:txBody>
          <a:bodyPr/>
          <a:lstStyle>
            <a:lvl1pPr marL="0" indent="0">
              <a:buFontTx/>
              <a:buNone/>
              <a:defRPr/>
            </a:lvl1pPr>
          </a:lstStyle>
          <a:p>
            <a:r>
              <a:rPr lang="en-GB" dirty="0"/>
              <a:t>Insert image</a:t>
            </a:r>
          </a:p>
        </p:txBody>
      </p:sp>
      <p:sp>
        <p:nvSpPr>
          <p:cNvPr id="24" name="Text Placeholder 23"/>
          <p:cNvSpPr>
            <a:spLocks noGrp="1"/>
          </p:cNvSpPr>
          <p:nvPr>
            <p:ph type="body" sz="quarter" idx="14" hasCustomPrompt="1"/>
          </p:nvPr>
        </p:nvSpPr>
        <p:spPr>
          <a:xfrm>
            <a:off x="1027112" y="6467475"/>
            <a:ext cx="8230015" cy="508342"/>
          </a:xfrm>
        </p:spPr>
        <p:txBody>
          <a:bodyPr/>
          <a:lstStyle>
            <a:lvl1pPr marL="0" indent="0">
              <a:buFontTx/>
              <a:buNone/>
              <a:defRPr sz="2400">
                <a:solidFill>
                  <a:srgbClr val="0083C7"/>
                </a:solidFill>
                <a:latin typeface="Montserrat Classic Bold" panose="020B0604020202020204" charset="0"/>
              </a:defRPr>
            </a:lvl1pPr>
            <a:lvl2pPr>
              <a:defRPr sz="2400"/>
            </a:lvl2pPr>
          </a:lstStyle>
          <a:p>
            <a:pPr lvl="0"/>
            <a:r>
              <a:rPr lang="en-US" dirty="0"/>
              <a:t>Heading 2</a:t>
            </a:r>
          </a:p>
        </p:txBody>
      </p:sp>
      <p:sp>
        <p:nvSpPr>
          <p:cNvPr id="26" name="Text Placeholder 25"/>
          <p:cNvSpPr>
            <a:spLocks noGrp="1"/>
          </p:cNvSpPr>
          <p:nvPr>
            <p:ph type="body" sz="quarter" idx="15"/>
          </p:nvPr>
        </p:nvSpPr>
        <p:spPr>
          <a:xfrm>
            <a:off x="1027114" y="7134359"/>
            <a:ext cx="8230014" cy="2326884"/>
          </a:xfrm>
        </p:spPr>
        <p:txBody>
          <a:bodyPr>
            <a:normAutofit/>
          </a:bodyPr>
          <a:lstStyle>
            <a:lvl1pPr>
              <a:defRPr sz="2400">
                <a:latin typeface="Montserrat Classic" panose="020B0604020202020204" charset="0"/>
              </a:defRPr>
            </a:lvl1pPr>
            <a:lvl2pPr>
              <a:defRPr sz="2000">
                <a:latin typeface="Montserrat Classic" panose="020B0604020202020204" charset="0"/>
              </a:defRPr>
            </a:lvl2pPr>
            <a:lvl3pPr>
              <a:defRPr sz="1800">
                <a:latin typeface="Montserrat Classic" panose="020B0604020202020204" charset="0"/>
              </a:defRPr>
            </a:lvl3pPr>
            <a:lvl4pPr>
              <a:defRPr sz="1600">
                <a:latin typeface="Montserrat Classic" panose="020B0604020202020204" charset="0"/>
              </a:defRPr>
            </a:lvl4pPr>
            <a:lvl5pPr>
              <a:defRPr sz="1600"/>
            </a:lvl5pPr>
          </a:lstStyle>
          <a:p>
            <a:pPr lvl="0"/>
            <a:r>
              <a:rPr lang="en-US"/>
              <a:t>Edit Master text styles</a:t>
            </a:r>
          </a:p>
          <a:p>
            <a:pPr lvl="1"/>
            <a:r>
              <a:rPr lang="en-US"/>
              <a:t>Second level</a:t>
            </a:r>
          </a:p>
          <a:p>
            <a:pPr lvl="2"/>
            <a:r>
              <a:rPr lang="en-US"/>
              <a:t>Third level</a:t>
            </a:r>
          </a:p>
        </p:txBody>
      </p:sp>
      <p:sp>
        <p:nvSpPr>
          <p:cNvPr id="29" name="Title 28"/>
          <p:cNvSpPr>
            <a:spLocks noGrp="1"/>
          </p:cNvSpPr>
          <p:nvPr>
            <p:ph type="title" hasCustomPrompt="1"/>
          </p:nvPr>
        </p:nvSpPr>
        <p:spPr>
          <a:xfrm>
            <a:off x="1028700" y="2603355"/>
            <a:ext cx="8229600" cy="617192"/>
          </a:xfrm>
        </p:spPr>
        <p:txBody>
          <a:bodyPr>
            <a:normAutofit/>
          </a:bodyPr>
          <a:lstStyle>
            <a:lvl1pPr>
              <a:defRPr sz="4200"/>
            </a:lvl1pPr>
          </a:lstStyle>
          <a:p>
            <a:r>
              <a:rPr lang="en-US" dirty="0"/>
              <a:t>Click to edit title 1</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28700" y="3543300"/>
            <a:ext cx="8039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283700" y="3543300"/>
            <a:ext cx="7937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6355" y="2490037"/>
            <a:ext cx="8229600" cy="711345"/>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6/10/2026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ext Placeholder 3"/>
          <p:cNvSpPr>
            <a:spLocks noGrp="1"/>
          </p:cNvSpPr>
          <p:nvPr>
            <p:ph type="body" sz="half" idx="2" hasCustomPrompt="1"/>
          </p:nvPr>
        </p:nvSpPr>
        <p:spPr>
          <a:xfrm>
            <a:off x="1026355" y="3360504"/>
            <a:ext cx="16194845" cy="2948429"/>
          </a:xfrm>
        </p:spPr>
        <p:txBody>
          <a:bodyPr>
            <a:normAutofit/>
          </a:bodyPr>
          <a:lstStyle>
            <a:lvl1pPr marL="0" indent="0">
              <a:buNone/>
              <a:defRPr sz="2400">
                <a:solidFill>
                  <a:schemeClr val="accent3"/>
                </a:solidFill>
                <a:latin typeface="Montserrat Classic" panose="020B060402020202020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a:t>
            </a:r>
          </a:p>
        </p:txBody>
      </p:sp>
      <p:sp>
        <p:nvSpPr>
          <p:cNvPr id="7" name="Text Placeholder 23"/>
          <p:cNvSpPr>
            <a:spLocks noGrp="1"/>
          </p:cNvSpPr>
          <p:nvPr>
            <p:ph type="body" sz="quarter" idx="14" hasCustomPrompt="1"/>
          </p:nvPr>
        </p:nvSpPr>
        <p:spPr>
          <a:xfrm>
            <a:off x="1027112" y="6467475"/>
            <a:ext cx="8230015" cy="508342"/>
          </a:xfrm>
        </p:spPr>
        <p:txBody>
          <a:bodyPr/>
          <a:lstStyle>
            <a:lvl1pPr marL="0" indent="0">
              <a:buFontTx/>
              <a:buNone/>
              <a:defRPr sz="2400">
                <a:solidFill>
                  <a:srgbClr val="0083C7"/>
                </a:solidFill>
                <a:latin typeface="Montserrat Classic Bold" panose="020B0604020202020204" charset="0"/>
              </a:defRPr>
            </a:lvl1pPr>
            <a:lvl2pPr>
              <a:defRPr sz="2400"/>
            </a:lvl2pPr>
          </a:lstStyle>
          <a:p>
            <a:pPr lvl="0"/>
            <a:r>
              <a:rPr lang="en-US" dirty="0"/>
              <a:t>Heading 2</a:t>
            </a:r>
          </a:p>
        </p:txBody>
      </p:sp>
      <p:sp>
        <p:nvSpPr>
          <p:cNvPr id="8" name="Text Placeholder 25"/>
          <p:cNvSpPr>
            <a:spLocks noGrp="1"/>
          </p:cNvSpPr>
          <p:nvPr>
            <p:ph type="body" sz="quarter" idx="15"/>
          </p:nvPr>
        </p:nvSpPr>
        <p:spPr>
          <a:xfrm>
            <a:off x="1027114" y="7134359"/>
            <a:ext cx="16194086" cy="2326884"/>
          </a:xfrm>
        </p:spPr>
        <p:txBody>
          <a:bodyPr>
            <a:normAutofit/>
          </a:bodyPr>
          <a:lstStyle>
            <a:lvl1pPr>
              <a:defRPr sz="2400">
                <a:latin typeface="Montserrat Classic" panose="020B0604020202020204" charset="0"/>
              </a:defRPr>
            </a:lvl1pPr>
            <a:lvl2pPr>
              <a:defRPr sz="2000">
                <a:latin typeface="Montserrat Classic" panose="020B0604020202020204" charset="0"/>
              </a:defRPr>
            </a:lvl2pPr>
            <a:lvl3pPr>
              <a:defRPr sz="1800">
                <a:latin typeface="Montserrat Classic" panose="020B0604020202020204" charset="0"/>
              </a:defRPr>
            </a:lvl3pPr>
            <a:lvl4pPr>
              <a:defRPr sz="1600">
                <a:latin typeface="Montserrat Classic" panose="020B0604020202020204" charset="0"/>
              </a:defRPr>
            </a:lvl4pPr>
            <a:lvl5pPr>
              <a:defRPr sz="1600"/>
            </a:lvl5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Title 1"/>
          <p:cNvSpPr>
            <a:spLocks noGrp="1"/>
          </p:cNvSpPr>
          <p:nvPr>
            <p:ph type="ctrTitle" hasCustomPrompt="1"/>
          </p:nvPr>
        </p:nvSpPr>
        <p:spPr>
          <a:xfrm>
            <a:off x="2799247" y="3924300"/>
            <a:ext cx="13050353" cy="1470025"/>
          </a:xfrm>
        </p:spPr>
        <p:txBody>
          <a:bodyPr>
            <a:noAutofit/>
          </a:bodyPr>
          <a:lstStyle>
            <a:lvl1pPr algn="l">
              <a:defRPr sz="9600" baseline="0">
                <a:solidFill>
                  <a:srgbClr val="0083C7"/>
                </a:solidFill>
                <a:latin typeface="Trebuchet MS" panose="020B0603020202020204" pitchFamily="34" charset="0"/>
              </a:defRPr>
            </a:lvl1pPr>
          </a:lstStyle>
          <a:p>
            <a:r>
              <a:rPr lang="en-US" dirty="0"/>
              <a:t>THANK YOU</a:t>
            </a:r>
          </a:p>
        </p:txBody>
      </p:sp>
      <p:sp>
        <p:nvSpPr>
          <p:cNvPr id="6" name="Subtitle 2"/>
          <p:cNvSpPr>
            <a:spLocks noGrp="1"/>
          </p:cNvSpPr>
          <p:nvPr>
            <p:ph type="subTitle" idx="1" hasCustomPrompt="1"/>
          </p:nvPr>
        </p:nvSpPr>
        <p:spPr>
          <a:xfrm>
            <a:off x="2799246" y="5448300"/>
            <a:ext cx="13050353" cy="1752600"/>
          </a:xfrm>
        </p:spPr>
        <p:txBody>
          <a:bodyPr>
            <a:noAutofit/>
          </a:bodyPr>
          <a:lstStyle>
            <a:lvl1pPr marL="0" indent="0" algn="l">
              <a:buNone/>
              <a:defRPr sz="9600">
                <a:solidFill>
                  <a:srgbClr val="707070"/>
                </a:solidFill>
                <a:latin typeface="Trebuchet MS" panose="020B0603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subtitle</a:t>
            </a:r>
          </a:p>
        </p:txBody>
      </p:sp>
      <p:grpSp>
        <p:nvGrpSpPr>
          <p:cNvPr id="7" name="Group 2"/>
          <p:cNvGrpSpPr/>
          <p:nvPr userDrawn="1"/>
        </p:nvGrpSpPr>
        <p:grpSpPr>
          <a:xfrm>
            <a:off x="1240790" y="0"/>
            <a:ext cx="212090" cy="5143500"/>
            <a:chOff x="0" y="0"/>
            <a:chExt cx="55859" cy="1354667"/>
          </a:xfrm>
        </p:grpSpPr>
        <p:sp>
          <p:nvSpPr>
            <p:cNvPr id="8"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707070"/>
            </a:solidFill>
          </p:spPr>
        </p:sp>
        <p:sp>
          <p:nvSpPr>
            <p:cNvPr id="9" name="TextBox 4"/>
            <p:cNvSpPr txBox="1"/>
            <p:nvPr/>
          </p:nvSpPr>
          <p:spPr>
            <a:xfrm>
              <a:off x="0" y="-38100"/>
              <a:ext cx="55859" cy="1392767"/>
            </a:xfrm>
            <a:prstGeom prst="rect">
              <a:avLst/>
            </a:prstGeom>
          </p:spPr>
          <p:txBody>
            <a:bodyPr lIns="50800" tIns="50800" rIns="50800" bIns="50800" rtlCol="0" anchor="ctr"/>
            <a:lstStyle/>
            <a:p>
              <a:pPr algn="ctr">
                <a:lnSpc>
                  <a:spcPts val="2659"/>
                </a:lnSpc>
                <a:spcBef>
                  <a:spcPct val="0"/>
                </a:spcBef>
              </a:pPr>
              <a:endParaRPr/>
            </a:p>
          </p:txBody>
        </p:sp>
      </p:grpSp>
      <p:grpSp>
        <p:nvGrpSpPr>
          <p:cNvPr id="10" name="Group 5"/>
          <p:cNvGrpSpPr/>
          <p:nvPr userDrawn="1"/>
        </p:nvGrpSpPr>
        <p:grpSpPr>
          <a:xfrm>
            <a:off x="14500955" y="1866623"/>
            <a:ext cx="2758345" cy="245871"/>
            <a:chOff x="0" y="0"/>
            <a:chExt cx="726478" cy="64756"/>
          </a:xfrm>
        </p:grpSpPr>
        <p:sp>
          <p:nvSpPr>
            <p:cNvPr id="11"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2"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13" name="Freeform 8"/>
          <p:cNvSpPr/>
          <p:nvPr userDrawn="1"/>
        </p:nvSpPr>
        <p:spPr>
          <a:xfrm>
            <a:off x="14639893" y="516291"/>
            <a:ext cx="2619407" cy="1024817"/>
          </a:xfrm>
          <a:custGeom>
            <a:avLst/>
            <a:gdLst/>
            <a:ahLst/>
            <a:cxnLst/>
            <a:rect l="l" t="t" r="r" b="b"/>
            <a:pathLst>
              <a:path w="2619407" h="1024817">
                <a:moveTo>
                  <a:pt x="0" y="0"/>
                </a:moveTo>
                <a:lnTo>
                  <a:pt x="2619407" y="0"/>
                </a:lnTo>
                <a:lnTo>
                  <a:pt x="2619407" y="1024818"/>
                </a:lnTo>
                <a:lnTo>
                  <a:pt x="0" y="1024818"/>
                </a:lnTo>
                <a:lnTo>
                  <a:pt x="0" y="0"/>
                </a:lnTo>
                <a:close/>
              </a:path>
            </a:pathLst>
          </a:custGeom>
          <a:blipFill>
            <a:blip r:embed="rId2"/>
            <a:stretch>
              <a:fillRect t="-19053" b="-24720"/>
            </a:stretch>
          </a:blipFill>
        </p:spPr>
      </p:sp>
      <p:sp>
        <p:nvSpPr>
          <p:cNvPr id="14" name="TextBox 11"/>
          <p:cNvSpPr txBox="1"/>
          <p:nvPr userDrawn="1"/>
        </p:nvSpPr>
        <p:spPr>
          <a:xfrm rot="-5400000">
            <a:off x="-775100" y="6890150"/>
            <a:ext cx="3974630" cy="481330"/>
          </a:xfrm>
          <a:prstGeom prst="rect">
            <a:avLst/>
          </a:prstGeom>
        </p:spPr>
        <p:txBody>
          <a:bodyPr lIns="0" tIns="0" rIns="0" bIns="0" rtlCol="0" anchor="t">
            <a:spAutoFit/>
          </a:bodyPr>
          <a:lstStyle/>
          <a:p>
            <a:pPr>
              <a:lnSpc>
                <a:spcPts val="3920"/>
              </a:lnSpc>
            </a:pPr>
            <a:r>
              <a:rPr lang="en-US" sz="2800">
                <a:solidFill>
                  <a:srgbClr val="101010"/>
                </a:solidFill>
                <a:latin typeface="Montserrat Classic"/>
              </a:rPr>
              <a:t>rphs.org.uk</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715125"/>
            <a:ext cx="81153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028700" y="2197894"/>
            <a:ext cx="162687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28700" y="7536260"/>
            <a:ext cx="162687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28700" y="3467100"/>
            <a:ext cx="16268700" cy="51355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63800" y="232410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28700" y="2344738"/>
            <a:ext cx="138303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2603210"/>
            <a:ext cx="8229600" cy="711345"/>
          </a:xfrm>
          <a:prstGeom prst="rect">
            <a:avLst/>
          </a:prstGeom>
        </p:spPr>
        <p:txBody>
          <a:bodyPr vert="horz" lIns="91440" tIns="45720" rIns="91440" bIns="45720" rtlCol="0" anchor="ctr">
            <a:noAutofit/>
          </a:bodyPr>
          <a:lstStyle/>
          <a:p>
            <a:r>
              <a:rPr lang="en-US" dirty="0"/>
              <a:t>Click to edit Master title</a:t>
            </a:r>
          </a:p>
        </p:txBody>
      </p:sp>
      <p:sp>
        <p:nvSpPr>
          <p:cNvPr id="3" name="Text Placeholder 2"/>
          <p:cNvSpPr>
            <a:spLocks noGrp="1"/>
          </p:cNvSpPr>
          <p:nvPr>
            <p:ph type="body" idx="1"/>
          </p:nvPr>
        </p:nvSpPr>
        <p:spPr>
          <a:xfrm>
            <a:off x="1028700" y="3467100"/>
            <a:ext cx="8229600" cy="51355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8700" y="95631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6/10/2026</a:t>
            </a:fld>
            <a:endParaRPr lang="en-US" dirty="0"/>
          </a:p>
        </p:txBody>
      </p:sp>
      <p:sp>
        <p:nvSpPr>
          <p:cNvPr id="5" name="Footer Placeholder 4"/>
          <p:cNvSpPr>
            <a:spLocks noGrp="1"/>
          </p:cNvSpPr>
          <p:nvPr>
            <p:ph type="ftr" sz="quarter" idx="3"/>
          </p:nvPr>
        </p:nvSpPr>
        <p:spPr>
          <a:xfrm>
            <a:off x="3695700" y="95631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24700" y="95631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grpSp>
        <p:nvGrpSpPr>
          <p:cNvPr id="7" name="Group 2"/>
          <p:cNvGrpSpPr/>
          <p:nvPr userDrawn="1"/>
        </p:nvGrpSpPr>
        <p:grpSpPr>
          <a:xfrm>
            <a:off x="1028700" y="1574847"/>
            <a:ext cx="1856645" cy="68071"/>
            <a:chOff x="0" y="0"/>
            <a:chExt cx="488993" cy="17928"/>
          </a:xfrm>
        </p:grpSpPr>
        <p:sp>
          <p:nvSpPr>
            <p:cNvPr id="8" name="Freeform 3"/>
            <p:cNvSpPr/>
            <p:nvPr/>
          </p:nvSpPr>
          <p:spPr>
            <a:xfrm>
              <a:off x="0" y="0"/>
              <a:ext cx="488993" cy="17928"/>
            </a:xfrm>
            <a:custGeom>
              <a:avLst/>
              <a:gdLst/>
              <a:ahLst/>
              <a:cxnLst/>
              <a:rect l="l" t="t" r="r" b="b"/>
              <a:pathLst>
                <a:path w="488993" h="17928">
                  <a:moveTo>
                    <a:pt x="0" y="0"/>
                  </a:moveTo>
                  <a:lnTo>
                    <a:pt x="488993" y="0"/>
                  </a:lnTo>
                  <a:lnTo>
                    <a:pt x="488993" y="17928"/>
                  </a:lnTo>
                  <a:lnTo>
                    <a:pt x="0" y="17928"/>
                  </a:lnTo>
                  <a:close/>
                </a:path>
              </a:pathLst>
            </a:custGeom>
            <a:solidFill>
              <a:srgbClr val="707070"/>
            </a:solidFill>
          </p:spPr>
        </p:sp>
        <p:sp>
          <p:nvSpPr>
            <p:cNvPr id="9" name="TextBox 4"/>
            <p:cNvSpPr txBox="1"/>
            <p:nvPr/>
          </p:nvSpPr>
          <p:spPr>
            <a:xfrm>
              <a:off x="0" y="-38100"/>
              <a:ext cx="488993" cy="56028"/>
            </a:xfrm>
            <a:prstGeom prst="rect">
              <a:avLst/>
            </a:prstGeom>
          </p:spPr>
          <p:txBody>
            <a:bodyPr lIns="50800" tIns="50800" rIns="50800" bIns="50800" rtlCol="0" anchor="ctr"/>
            <a:lstStyle/>
            <a:p>
              <a:pPr algn="ctr">
                <a:lnSpc>
                  <a:spcPts val="2659"/>
                </a:lnSpc>
                <a:spcBef>
                  <a:spcPct val="0"/>
                </a:spcBef>
              </a:pPr>
              <a:endParaRPr/>
            </a:p>
          </p:txBody>
        </p:sp>
      </p:grpSp>
      <p:grpSp>
        <p:nvGrpSpPr>
          <p:cNvPr id="10" name="Group 5"/>
          <p:cNvGrpSpPr/>
          <p:nvPr userDrawn="1"/>
        </p:nvGrpSpPr>
        <p:grpSpPr>
          <a:xfrm>
            <a:off x="14500955" y="1642918"/>
            <a:ext cx="2758345" cy="245871"/>
            <a:chOff x="0" y="0"/>
            <a:chExt cx="726478" cy="64756"/>
          </a:xfrm>
        </p:grpSpPr>
        <p:sp>
          <p:nvSpPr>
            <p:cNvPr id="11"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2"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13" name="Freeform 14"/>
          <p:cNvSpPr/>
          <p:nvPr userDrawn="1"/>
        </p:nvSpPr>
        <p:spPr>
          <a:xfrm>
            <a:off x="1028700" y="663929"/>
            <a:ext cx="1864691" cy="729542"/>
          </a:xfrm>
          <a:custGeom>
            <a:avLst/>
            <a:gdLst/>
            <a:ahLst/>
            <a:cxnLst/>
            <a:rect l="l" t="t" r="r" b="b"/>
            <a:pathLst>
              <a:path w="1864691" h="729542">
                <a:moveTo>
                  <a:pt x="0" y="0"/>
                </a:moveTo>
                <a:lnTo>
                  <a:pt x="1864691" y="0"/>
                </a:lnTo>
                <a:lnTo>
                  <a:pt x="1864691" y="729542"/>
                </a:lnTo>
                <a:lnTo>
                  <a:pt x="0" y="729542"/>
                </a:lnTo>
                <a:lnTo>
                  <a:pt x="0" y="0"/>
                </a:lnTo>
                <a:close/>
              </a:path>
            </a:pathLst>
          </a:custGeom>
          <a:blipFill>
            <a:blip r:embed="rId10"/>
            <a:stretch>
              <a:fillRect t="-19053" b="-24720"/>
            </a:stretch>
          </a:blipFill>
        </p:spPr>
      </p:sp>
    </p:spTree>
  </p:cSld>
  <p:clrMap bg1="lt1" tx1="dk1" bg2="lt2" tx2="dk2" accent1="accent1" accent2="accent2" accent3="accent3" accent4="accent4" accent5="accent5" accent6="accent6" hlink="hlink" folHlink="folHlink"/>
  <p:sldLayoutIdLst>
    <p:sldLayoutId id="2147483649" r:id="rId1"/>
    <p:sldLayoutId id="2147483656" r:id="rId2"/>
    <p:sldLayoutId id="2147483652" r:id="rId3"/>
    <p:sldLayoutId id="2147483654" r:id="rId4"/>
    <p:sldLayoutId id="2147483655" r:id="rId5"/>
    <p:sldLayoutId id="2147483657" r:id="rId6"/>
    <p:sldLayoutId id="2147483658" r:id="rId7"/>
    <p:sldLayoutId id="2147483659" r:id="rId8"/>
  </p:sldLayoutIdLst>
  <p:txStyles>
    <p:titleStyle>
      <a:lvl1pPr algn="l" defTabSz="914400" rtl="0" eaLnBrk="1" latinLnBrk="0" hangingPunct="1">
        <a:spcBef>
          <a:spcPct val="0"/>
        </a:spcBef>
        <a:buNone/>
        <a:defRPr sz="4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accent3">
              <a:lumMod val="95000"/>
              <a:lumOff val="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3">
              <a:lumMod val="95000"/>
              <a:lumOff val="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3">
              <a:lumMod val="95000"/>
              <a:lumOff val="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95000"/>
              <a:lumOff val="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3">
              <a:lumMod val="95000"/>
              <a:lumOff val="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Zoomorphism" TargetMode="External"/><Relationship Id="rId2" Type="http://schemas.openxmlformats.org/officeDocument/2006/relationships/hyperlink" Target="https://www.artsy.net/gene/zoomorphism" TargetMode="Externa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hyperlink" Target="https://www.youtube.com/watch?v=FLrCO4K2Wkw" TargetMode="External"/><Relationship Id="rId4" Type="http://schemas.openxmlformats.org/officeDocument/2006/relationships/hyperlink" Target="https://www.youtube.com/watch?v=bjEw-mulcj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71192" y="462980"/>
            <a:ext cx="10945216" cy="400110"/>
          </a:xfrm>
          <a:prstGeom prst="rect">
            <a:avLst/>
          </a:prstGeom>
          <a:noFill/>
        </p:spPr>
        <p:txBody>
          <a:bodyPr wrap="square" rtlCol="0">
            <a:spAutoFit/>
          </a:bodyPr>
          <a:lstStyle/>
          <a:p>
            <a:r>
              <a:rPr lang="en-GB" sz="2000" u="sng" dirty="0" err="1">
                <a:solidFill>
                  <a:schemeClr val="accent3"/>
                </a:solidFill>
              </a:rPr>
              <a:t>Btec</a:t>
            </a:r>
            <a:r>
              <a:rPr lang="en-GB" sz="2000" u="sng" dirty="0">
                <a:solidFill>
                  <a:schemeClr val="accent3"/>
                </a:solidFill>
              </a:rPr>
              <a:t> National L3 Extended Certificate in 3D Art &amp; Design – Pearson’s</a:t>
            </a:r>
          </a:p>
        </p:txBody>
      </p:sp>
      <p:graphicFrame>
        <p:nvGraphicFramePr>
          <p:cNvPr id="3" name="Table 2"/>
          <p:cNvGraphicFramePr>
            <a:graphicFrameLocks noGrp="1"/>
          </p:cNvGraphicFramePr>
          <p:nvPr>
            <p:extLst>
              <p:ext uri="{D42A27DB-BD31-4B8C-83A1-F6EECF244321}">
                <p14:modId xmlns:p14="http://schemas.microsoft.com/office/powerpoint/2010/main" val="3875866733"/>
              </p:ext>
            </p:extLst>
          </p:nvPr>
        </p:nvGraphicFramePr>
        <p:xfrm>
          <a:off x="1871192" y="1903140"/>
          <a:ext cx="12192000" cy="4942840"/>
        </p:xfrm>
        <a:graphic>
          <a:graphicData uri="http://schemas.openxmlformats.org/drawingml/2006/table">
            <a:tbl>
              <a:tblPr firstRow="1" bandRow="1">
                <a:tableStyleId>{5DA37D80-6434-44D0-A028-1B22A696006F}</a:tableStyleId>
              </a:tblPr>
              <a:tblGrid>
                <a:gridCol w="4064000">
                  <a:extLst>
                    <a:ext uri="{9D8B030D-6E8A-4147-A177-3AD203B41FA5}">
                      <a16:colId xmlns:a16="http://schemas.microsoft.com/office/drawing/2014/main" val="2959914144"/>
                    </a:ext>
                  </a:extLst>
                </a:gridCol>
                <a:gridCol w="4064000">
                  <a:extLst>
                    <a:ext uri="{9D8B030D-6E8A-4147-A177-3AD203B41FA5}">
                      <a16:colId xmlns:a16="http://schemas.microsoft.com/office/drawing/2014/main" val="1723608854"/>
                    </a:ext>
                  </a:extLst>
                </a:gridCol>
                <a:gridCol w="4064000">
                  <a:extLst>
                    <a:ext uri="{9D8B030D-6E8A-4147-A177-3AD203B41FA5}">
                      <a16:colId xmlns:a16="http://schemas.microsoft.com/office/drawing/2014/main" val="2490242499"/>
                    </a:ext>
                  </a:extLst>
                </a:gridCol>
              </a:tblGrid>
              <a:tr h="370840">
                <a:tc>
                  <a:txBody>
                    <a:bodyPr/>
                    <a:lstStyle/>
                    <a:p>
                      <a:r>
                        <a:rPr lang="en-GB" dirty="0">
                          <a:solidFill>
                            <a:schemeClr val="accent3"/>
                          </a:solidFill>
                        </a:rPr>
                        <a:t>Units/Topics</a:t>
                      </a:r>
                    </a:p>
                  </a:txBody>
                  <a:tcPr/>
                </a:tc>
                <a:tc>
                  <a:txBody>
                    <a:bodyPr/>
                    <a:lstStyle/>
                    <a:p>
                      <a:r>
                        <a:rPr lang="en-GB" dirty="0">
                          <a:solidFill>
                            <a:schemeClr val="accent3"/>
                          </a:solidFill>
                        </a:rPr>
                        <a:t>Supporting</a:t>
                      </a:r>
                      <a:r>
                        <a:rPr lang="en-GB" baseline="0" dirty="0">
                          <a:solidFill>
                            <a:schemeClr val="accent3"/>
                          </a:solidFill>
                        </a:rPr>
                        <a:t> Links</a:t>
                      </a:r>
                      <a:endParaRPr lang="en-GB" dirty="0">
                        <a:solidFill>
                          <a:schemeClr val="accent3"/>
                        </a:solidFill>
                      </a:endParaRPr>
                    </a:p>
                  </a:txBody>
                  <a:tcPr/>
                </a:tc>
                <a:tc>
                  <a:txBody>
                    <a:bodyPr/>
                    <a:lstStyle/>
                    <a:p>
                      <a:r>
                        <a:rPr lang="en-GB" dirty="0">
                          <a:solidFill>
                            <a:schemeClr val="accent3"/>
                          </a:solidFill>
                        </a:rPr>
                        <a:t>Reading</a:t>
                      </a:r>
                    </a:p>
                  </a:txBody>
                  <a:tcPr/>
                </a:tc>
                <a:extLst>
                  <a:ext uri="{0D108BD9-81ED-4DB2-BD59-A6C34878D82A}">
                    <a16:rowId xmlns:a16="http://schemas.microsoft.com/office/drawing/2014/main" val="4070574460"/>
                  </a:ext>
                </a:extLst>
              </a:tr>
              <a:tr h="370840">
                <a:tc>
                  <a:txBody>
                    <a:bodyPr/>
                    <a:lstStyle/>
                    <a:p>
                      <a:r>
                        <a:rPr lang="en-GB" sz="1400" dirty="0"/>
                        <a:t>Unit 13 - </a:t>
                      </a:r>
                      <a:r>
                        <a:rPr lang="en-GB" sz="1400" b="1" kern="1200" dirty="0">
                          <a:solidFill>
                            <a:schemeClr val="tx1"/>
                          </a:solidFill>
                          <a:effectLst/>
                          <a:latin typeface="+mn-lt"/>
                          <a:ea typeface="+mn-ea"/>
                          <a:cs typeface="+mn-cs"/>
                        </a:rPr>
                        <a:t>3D Design, Materials, Techniques and Processes</a:t>
                      </a:r>
                    </a:p>
                    <a:p>
                      <a:pPr marL="285750" indent="-285750">
                        <a:buFontTx/>
                        <a:buChar char="-"/>
                      </a:pPr>
                      <a:r>
                        <a:rPr lang="en-GB" sz="1400" b="0" kern="1200" dirty="0">
                          <a:solidFill>
                            <a:schemeClr val="tx1"/>
                          </a:solidFill>
                          <a:effectLst/>
                          <a:latin typeface="+mn-lt"/>
                          <a:ea typeface="+mn-ea"/>
                          <a:cs typeface="+mn-cs"/>
                        </a:rPr>
                        <a:t>Exploring 3D design materials, techniques </a:t>
                      </a:r>
                      <a:r>
                        <a:rPr lang="en-GB" sz="1400" b="0" kern="1200">
                          <a:solidFill>
                            <a:schemeClr val="tx1"/>
                          </a:solidFill>
                          <a:effectLst/>
                          <a:latin typeface="+mn-lt"/>
                          <a:ea typeface="+mn-ea"/>
                          <a:cs typeface="+mn-cs"/>
                        </a:rPr>
                        <a:t>and processes. </a:t>
                      </a:r>
                      <a:endParaRPr lang="en-GB" sz="1400" b="0" kern="1200" dirty="0">
                        <a:solidFill>
                          <a:schemeClr val="tx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400" b="0" kern="1200" dirty="0">
                          <a:solidFill>
                            <a:schemeClr val="tx1"/>
                          </a:solidFill>
                          <a:effectLst/>
                          <a:latin typeface="+mn-lt"/>
                          <a:ea typeface="+mn-ea"/>
                          <a:cs typeface="+mn-cs"/>
                        </a:rPr>
                        <a:t>Applying 3D design materials, techniques and processes to a brief. </a:t>
                      </a:r>
                    </a:p>
                    <a:p>
                      <a:pPr marL="285750" indent="-285750">
                        <a:buFontTx/>
                        <a:buChar char="-"/>
                      </a:pPr>
                      <a:endParaRPr lang="en-GB" sz="1400" dirty="0"/>
                    </a:p>
                  </a:txBody>
                  <a:tcPr/>
                </a:tc>
                <a:tc>
                  <a:txBody>
                    <a:bodyPr/>
                    <a:lstStyle/>
                    <a:p>
                      <a:r>
                        <a:rPr lang="en-GB" sz="1400" dirty="0"/>
                        <a:t>Unit Specification: </a:t>
                      </a:r>
                      <a:r>
                        <a:rPr lang="en-US" sz="1400" u="sng" dirty="0">
                          <a:solidFill>
                            <a:srgbClr val="0070C0"/>
                          </a:solidFill>
                        </a:rPr>
                        <a:t>https://qualifications.pearson.com/en/qualifications/btec-nationals/art-and-design-2016.html#%2Ftab-Extended-Certificate_1</a:t>
                      </a:r>
                      <a:endParaRPr lang="en-US" sz="1400" dirty="0"/>
                    </a:p>
                    <a:p>
                      <a:r>
                        <a:rPr lang="en-GB" sz="1400" baseline="0" dirty="0"/>
                        <a:t>Unit 13 - Zoomorphic/Visual resources}</a:t>
                      </a:r>
                      <a:r>
                        <a:rPr lang="en-GB" sz="1400" dirty="0"/>
                        <a:t>:</a:t>
                      </a:r>
                      <a:r>
                        <a:rPr lang="en-GB" sz="1400" baseline="0" dirty="0"/>
                        <a:t> </a:t>
                      </a:r>
                      <a:r>
                        <a:rPr lang="en-GB" sz="1400" u="sng" baseline="0" dirty="0">
                          <a:solidFill>
                            <a:srgbClr val="0070C0"/>
                          </a:solidFill>
                        </a:rPr>
                        <a:t>https://uk.pinterest.com/lsmith11065/zoomorphic-design/</a:t>
                      </a:r>
                      <a:endParaRPr lang="en-GB" sz="1400" dirty="0"/>
                    </a:p>
                  </a:txBody>
                  <a:tcPr/>
                </a:tc>
                <a:tc>
                  <a:txBody>
                    <a:bodyPr/>
                    <a:lstStyle/>
                    <a:p>
                      <a:r>
                        <a:rPr lang="en-GB" sz="1400" dirty="0"/>
                        <a:t>Famous</a:t>
                      </a:r>
                      <a:r>
                        <a:rPr lang="en-GB" sz="1400" baseline="0" dirty="0"/>
                        <a:t> artists and designers</a:t>
                      </a:r>
                      <a:r>
                        <a:rPr lang="en-GB" sz="1400" dirty="0"/>
                        <a:t>: </a:t>
                      </a:r>
                      <a:r>
                        <a:rPr lang="en-GB" sz="1400" dirty="0">
                          <a:solidFill>
                            <a:srgbClr val="0070C0"/>
                          </a:solidFill>
                        </a:rPr>
                        <a:t>https://www.contemporaryartissue.com/the-ultimate-top-100-modern-contemporary-artists/</a:t>
                      </a:r>
                      <a:endParaRPr lang="en-GB" sz="1400" u="sng" dirty="0">
                        <a:solidFill>
                          <a:srgbClr val="0070C0"/>
                        </a:solidFill>
                      </a:endParaRPr>
                    </a:p>
                  </a:txBody>
                  <a:tcPr/>
                </a:tc>
                <a:extLst>
                  <a:ext uri="{0D108BD9-81ED-4DB2-BD59-A6C34878D82A}">
                    <a16:rowId xmlns:a16="http://schemas.microsoft.com/office/drawing/2014/main" val="2968976874"/>
                  </a:ext>
                </a:extLst>
              </a:tr>
              <a:tr h="370840">
                <a:tc>
                  <a:txBody>
                    <a:bodyPr/>
                    <a:lstStyle/>
                    <a:p>
                      <a:r>
                        <a:rPr lang="en-GB" sz="1600" dirty="0">
                          <a:solidFill>
                            <a:schemeClr val="accent3"/>
                          </a:solidFill>
                        </a:rPr>
                        <a:t>TASK 1: </a:t>
                      </a:r>
                    </a:p>
                    <a:p>
                      <a:pPr marL="342900" indent="-342900">
                        <a:buAutoNum type="alphaLcParenR"/>
                      </a:pPr>
                      <a:r>
                        <a:rPr lang="en-GB" sz="1600" dirty="0">
                          <a:solidFill>
                            <a:schemeClr val="accent3"/>
                          </a:solidFill>
                        </a:rPr>
                        <a:t>Create 10 sketches</a:t>
                      </a:r>
                      <a:r>
                        <a:rPr lang="en-GB" sz="1600" baseline="0" dirty="0">
                          <a:solidFill>
                            <a:schemeClr val="accent3"/>
                          </a:solidFill>
                        </a:rPr>
                        <a:t> of objects you have collected to help practice your understanding of form. </a:t>
                      </a:r>
                      <a:r>
                        <a:rPr lang="en-GB" sz="1600" kern="1200" dirty="0">
                          <a:solidFill>
                            <a:schemeClr val="accent3"/>
                          </a:solidFill>
                          <a:effectLst/>
                          <a:latin typeface="+mn-lt"/>
                          <a:ea typeface="+mn-ea"/>
                          <a:cs typeface="+mn-cs"/>
                        </a:rPr>
                        <a:t>These could include: pine cones, conkers, seeds heads, leaf skeletons, shells, fossils, fish, cross sections of fruit, vegetables,, feathers, butterflies, skulls and skeletons etc. </a:t>
                      </a:r>
                      <a:endParaRPr lang="en-GB" sz="1600" dirty="0">
                        <a:solidFill>
                          <a:schemeClr val="accent3"/>
                        </a:solidFill>
                      </a:endParaRPr>
                    </a:p>
                  </a:txBody>
                  <a:tcPr/>
                </a:tc>
                <a:tc>
                  <a:txBody>
                    <a:bodyPr/>
                    <a:lstStyle/>
                    <a:p>
                      <a:r>
                        <a:rPr lang="en-GB" sz="1600" dirty="0">
                          <a:solidFill>
                            <a:schemeClr val="accent3"/>
                          </a:solidFill>
                        </a:rPr>
                        <a:t>TASK</a:t>
                      </a:r>
                      <a:r>
                        <a:rPr lang="en-GB" sz="1600" baseline="0" dirty="0">
                          <a:solidFill>
                            <a:schemeClr val="accent3"/>
                          </a:solidFill>
                        </a:rPr>
                        <a:t> 2:</a:t>
                      </a:r>
                    </a:p>
                    <a:p>
                      <a:pPr marL="342900" indent="-342900">
                        <a:buAutoNum type="alphaLcParenR"/>
                      </a:pPr>
                      <a:r>
                        <a:rPr lang="en-GB" sz="1600" dirty="0">
                          <a:solidFill>
                            <a:schemeClr val="accent3"/>
                          </a:solidFill>
                        </a:rPr>
                        <a:t>Produce 20 photos of zoomorphic based</a:t>
                      </a:r>
                      <a:r>
                        <a:rPr lang="en-GB" sz="1600" baseline="0" dirty="0">
                          <a:solidFill>
                            <a:schemeClr val="accent3"/>
                          </a:solidFill>
                        </a:rPr>
                        <a:t> objects. These must be your own photos and not ones taken form the internet. Present the photos on an A3 PowerPoint page and add some sketches based on the photos.</a:t>
                      </a:r>
                    </a:p>
                    <a:p>
                      <a:pPr marL="0" indent="0">
                        <a:buNone/>
                      </a:pPr>
                      <a:endParaRPr lang="en-GB" sz="1600" dirty="0">
                        <a:solidFill>
                          <a:schemeClr val="accent3"/>
                        </a:solidFill>
                      </a:endParaRPr>
                    </a:p>
                    <a:p>
                      <a:endParaRPr lang="en-GB" sz="1600" dirty="0">
                        <a:solidFill>
                          <a:schemeClr val="accent3"/>
                        </a:solidFill>
                      </a:endParaRPr>
                    </a:p>
                  </a:txBody>
                  <a:tcPr/>
                </a:tc>
                <a:tc>
                  <a:txBody>
                    <a:bodyPr/>
                    <a:lstStyle/>
                    <a:p>
                      <a:r>
                        <a:rPr lang="en-GB" sz="1600" dirty="0">
                          <a:solidFill>
                            <a:schemeClr val="accent3"/>
                          </a:solidFill>
                        </a:rPr>
                        <a:t>TASK</a:t>
                      </a:r>
                      <a:r>
                        <a:rPr lang="en-GB" sz="1600" baseline="0" dirty="0">
                          <a:solidFill>
                            <a:schemeClr val="accent3"/>
                          </a:solidFill>
                        </a:rPr>
                        <a:t> 3:</a:t>
                      </a:r>
                    </a:p>
                    <a:p>
                      <a:pPr marL="342900" indent="-342900">
                        <a:buAutoNum type="alphaLcParenR"/>
                      </a:pPr>
                      <a:r>
                        <a:rPr lang="en-GB" sz="1600" dirty="0">
                          <a:solidFill>
                            <a:schemeClr val="accent3"/>
                          </a:solidFill>
                        </a:rPr>
                        <a:t>Create a spider diagram based on the theme Zoomorphic</a:t>
                      </a:r>
                    </a:p>
                    <a:p>
                      <a:pPr marL="342900" indent="-342900">
                        <a:buAutoNum type="alphaLcParenR"/>
                      </a:pPr>
                      <a:r>
                        <a:rPr lang="en-GB" sz="1600" kern="1200" dirty="0">
                          <a:solidFill>
                            <a:schemeClr val="accent3"/>
                          </a:solidFill>
                          <a:effectLst/>
                          <a:latin typeface="+mn-lt"/>
                          <a:ea typeface="+mn-ea"/>
                          <a:cs typeface="+mn-cs"/>
                        </a:rPr>
                        <a:t>Write a paragraph explaining what </a:t>
                      </a:r>
                      <a:r>
                        <a:rPr lang="en-GB" sz="1600" b="1" kern="1200" dirty="0">
                          <a:solidFill>
                            <a:schemeClr val="accent3"/>
                          </a:solidFill>
                          <a:effectLst/>
                          <a:latin typeface="+mn-lt"/>
                          <a:ea typeface="+mn-ea"/>
                          <a:cs typeface="+mn-cs"/>
                        </a:rPr>
                        <a:t>Zoomorphic</a:t>
                      </a:r>
                      <a:r>
                        <a:rPr lang="en-GB" sz="1600" kern="1200" dirty="0">
                          <a:solidFill>
                            <a:schemeClr val="accent3"/>
                          </a:solidFill>
                          <a:effectLst/>
                          <a:latin typeface="+mn-lt"/>
                          <a:ea typeface="+mn-ea"/>
                          <a:cs typeface="+mn-cs"/>
                        </a:rPr>
                        <a:t> is and how you perceive it meaning.</a:t>
                      </a:r>
                      <a:endParaRPr lang="en-GB" sz="1600" dirty="0">
                        <a:solidFill>
                          <a:schemeClr val="accent3"/>
                        </a:solidFill>
                      </a:endParaRPr>
                    </a:p>
                  </a:txBody>
                  <a:tcPr/>
                </a:tc>
                <a:extLst>
                  <a:ext uri="{0D108BD9-81ED-4DB2-BD59-A6C34878D82A}">
                    <a16:rowId xmlns:a16="http://schemas.microsoft.com/office/drawing/2014/main" val="119247173"/>
                  </a:ext>
                </a:extLst>
              </a:tr>
            </a:tbl>
          </a:graphicData>
        </a:graphic>
      </p:graphicFrame>
      <p:sp>
        <p:nvSpPr>
          <p:cNvPr id="4" name="TextBox 3"/>
          <p:cNvSpPr txBox="1"/>
          <p:nvPr/>
        </p:nvSpPr>
        <p:spPr>
          <a:xfrm>
            <a:off x="1871192" y="823020"/>
            <a:ext cx="12241360" cy="954107"/>
          </a:xfrm>
          <a:prstGeom prst="rect">
            <a:avLst/>
          </a:prstGeom>
          <a:noFill/>
        </p:spPr>
        <p:txBody>
          <a:bodyPr wrap="square" rtlCol="0">
            <a:spAutoFit/>
          </a:bodyPr>
          <a:lstStyle/>
          <a:p>
            <a:r>
              <a:rPr lang="en-GB" sz="1400" dirty="0"/>
              <a:t>It is essential that you complete the tasks within this transition document and present them to your class teacher in your first lesson at the start of the new academic year. These tasks will support your understanding of key concepts that you will be tested on in the induction assessments, taken within the first 3 weeks, that ultimately decide if you are suitable to continue on this course. </a:t>
            </a:r>
          </a:p>
        </p:txBody>
      </p:sp>
      <p:graphicFrame>
        <p:nvGraphicFramePr>
          <p:cNvPr id="5" name="Table 4"/>
          <p:cNvGraphicFramePr>
            <a:graphicFrameLocks noGrp="1"/>
          </p:cNvGraphicFramePr>
          <p:nvPr>
            <p:extLst>
              <p:ext uri="{D42A27DB-BD31-4B8C-83A1-F6EECF244321}">
                <p14:modId xmlns:p14="http://schemas.microsoft.com/office/powerpoint/2010/main" val="1418765430"/>
              </p:ext>
            </p:extLst>
          </p:nvPr>
        </p:nvGraphicFramePr>
        <p:xfrm>
          <a:off x="1871192" y="6799684"/>
          <a:ext cx="15697746" cy="2880320"/>
        </p:xfrm>
        <a:graphic>
          <a:graphicData uri="http://schemas.openxmlformats.org/drawingml/2006/table">
            <a:tbl>
              <a:tblPr firstRow="1" bandRow="1">
                <a:tableStyleId>{5940675A-B579-460E-94D1-54222C63F5DA}</a:tableStyleId>
              </a:tblPr>
              <a:tblGrid>
                <a:gridCol w="2616291">
                  <a:extLst>
                    <a:ext uri="{9D8B030D-6E8A-4147-A177-3AD203B41FA5}">
                      <a16:colId xmlns:a16="http://schemas.microsoft.com/office/drawing/2014/main" val="1161424167"/>
                    </a:ext>
                  </a:extLst>
                </a:gridCol>
                <a:gridCol w="2616291">
                  <a:extLst>
                    <a:ext uri="{9D8B030D-6E8A-4147-A177-3AD203B41FA5}">
                      <a16:colId xmlns:a16="http://schemas.microsoft.com/office/drawing/2014/main" val="2391223022"/>
                    </a:ext>
                  </a:extLst>
                </a:gridCol>
                <a:gridCol w="2616291">
                  <a:extLst>
                    <a:ext uri="{9D8B030D-6E8A-4147-A177-3AD203B41FA5}">
                      <a16:colId xmlns:a16="http://schemas.microsoft.com/office/drawing/2014/main" val="3731306677"/>
                    </a:ext>
                  </a:extLst>
                </a:gridCol>
                <a:gridCol w="2616291">
                  <a:extLst>
                    <a:ext uri="{9D8B030D-6E8A-4147-A177-3AD203B41FA5}">
                      <a16:colId xmlns:a16="http://schemas.microsoft.com/office/drawing/2014/main" val="1932275429"/>
                    </a:ext>
                  </a:extLst>
                </a:gridCol>
                <a:gridCol w="2616291">
                  <a:extLst>
                    <a:ext uri="{9D8B030D-6E8A-4147-A177-3AD203B41FA5}">
                      <a16:colId xmlns:a16="http://schemas.microsoft.com/office/drawing/2014/main" val="3948856025"/>
                    </a:ext>
                  </a:extLst>
                </a:gridCol>
                <a:gridCol w="2616291">
                  <a:extLst>
                    <a:ext uri="{9D8B030D-6E8A-4147-A177-3AD203B41FA5}">
                      <a16:colId xmlns:a16="http://schemas.microsoft.com/office/drawing/2014/main" val="431552681"/>
                    </a:ext>
                  </a:extLst>
                </a:gridCol>
              </a:tblGrid>
              <a:tr h="2880320">
                <a:tc>
                  <a:txBody>
                    <a:bodyPr/>
                    <a:lstStyle/>
                    <a:p>
                      <a:pPr algn="ctr"/>
                      <a:r>
                        <a:rPr lang="en-GB" sz="2400" dirty="0"/>
                        <a:t>Further</a:t>
                      </a:r>
                      <a:r>
                        <a:rPr lang="en-GB" sz="2400" baseline="0" dirty="0"/>
                        <a:t> Research</a:t>
                      </a:r>
                    </a:p>
                    <a:p>
                      <a:endParaRPr lang="en-GB" baseline="0" dirty="0"/>
                    </a:p>
                  </a:txBody>
                  <a:tcPr/>
                </a:tc>
                <a:tc>
                  <a:txBody>
                    <a:bodyPr/>
                    <a:lstStyle/>
                    <a:p>
                      <a:pPr marL="0" indent="0">
                        <a:buFont typeface="Arial" panose="020B0604020202020204" pitchFamily="34" charset="0"/>
                        <a:buNone/>
                      </a:pPr>
                      <a:r>
                        <a:rPr lang="en-US" sz="1400" u="sng" dirty="0">
                          <a:solidFill>
                            <a:srgbClr val="0070C0"/>
                          </a:solidFill>
                          <a:hlinkClick r:id="rId2"/>
                        </a:rPr>
                        <a:t>https://www.artsy.net/gene/zoomorphism</a:t>
                      </a:r>
                      <a:endParaRPr lang="en-US" sz="1400" u="sng" dirty="0">
                        <a:solidFill>
                          <a:srgbClr val="0070C0"/>
                        </a:solidFill>
                      </a:endParaRPr>
                    </a:p>
                    <a:p>
                      <a:pPr marL="0" indent="0">
                        <a:buFont typeface="Arial" panose="020B0604020202020204" pitchFamily="34" charset="0"/>
                        <a:buNone/>
                      </a:pPr>
                      <a:endParaRPr lang="en-US" sz="1400" u="sng" dirty="0">
                        <a:solidFill>
                          <a:srgbClr val="0070C0"/>
                        </a:solidFill>
                      </a:endParaRPr>
                    </a:p>
                    <a:p>
                      <a:pPr marL="0" indent="0">
                        <a:buFont typeface="Arial" panose="020B0604020202020204" pitchFamily="34" charset="0"/>
                        <a:buNone/>
                      </a:pPr>
                      <a:r>
                        <a:rPr lang="en-GB" sz="1400" dirty="0">
                          <a:hlinkClick r:id="rId3"/>
                        </a:rPr>
                        <a:t>https://en.wikipedia.org/wiki/Zoomorphism</a:t>
                      </a:r>
                      <a:endParaRPr lang="en-GB" sz="1400" dirty="0"/>
                    </a:p>
                    <a:p>
                      <a:pPr marL="0" indent="0">
                        <a:buFont typeface="Arial" panose="020B0604020202020204" pitchFamily="34" charset="0"/>
                        <a:buNone/>
                      </a:pPr>
                      <a:endParaRPr lang="en-GB" sz="1400" dirty="0"/>
                    </a:p>
                    <a:p>
                      <a:pPr marL="0" indent="0">
                        <a:buFont typeface="Arial" panose="020B0604020202020204" pitchFamily="34" charset="0"/>
                        <a:buNone/>
                      </a:pPr>
                      <a:endParaRPr lang="en-GB" sz="1400" dirty="0"/>
                    </a:p>
                  </a:txBody>
                  <a:tcPr>
                    <a:solidFill>
                      <a:schemeClr val="bg1">
                        <a:lumMod val="85000"/>
                      </a:schemeClr>
                    </a:solidFill>
                  </a:tcPr>
                </a:tc>
                <a:tc>
                  <a:txBody>
                    <a:bodyPr/>
                    <a:lstStyle/>
                    <a:p>
                      <a:pPr algn="ctr"/>
                      <a:r>
                        <a:rPr lang="en-GB" sz="2400" dirty="0"/>
                        <a:t>Further Listening</a:t>
                      </a:r>
                    </a:p>
                  </a:txBody>
                  <a:tcPr/>
                </a:tc>
                <a:tc>
                  <a:txBody>
                    <a:bodyPr/>
                    <a:lstStyle/>
                    <a:p>
                      <a:pPr marL="0" indent="0">
                        <a:buFontTx/>
                        <a:buNone/>
                      </a:pPr>
                      <a:r>
                        <a:rPr lang="en-GB" sz="1400" b="1" u="none" dirty="0">
                          <a:solidFill>
                            <a:srgbClr val="0070C0"/>
                          </a:solidFill>
                        </a:rPr>
                        <a:t>Please find the following Podcast that will help deepen your knowledge of design:</a:t>
                      </a:r>
                    </a:p>
                    <a:p>
                      <a:pPr marL="0" indent="0">
                        <a:buFontTx/>
                        <a:buNone/>
                      </a:pPr>
                      <a:endParaRPr lang="en-GB" sz="1400" u="sng" dirty="0">
                        <a:solidFill>
                          <a:srgbClr val="0070C0"/>
                        </a:solidFill>
                      </a:endParaRPr>
                    </a:p>
                    <a:p>
                      <a:pPr marL="285750" indent="-285750">
                        <a:buFontTx/>
                        <a:buChar char="-"/>
                      </a:pPr>
                      <a:r>
                        <a:rPr lang="en-GB" sz="1400" u="none" dirty="0">
                          <a:solidFill>
                            <a:srgbClr val="0070C0"/>
                          </a:solidFill>
                        </a:rPr>
                        <a:t>Talking D&amp;T</a:t>
                      </a:r>
                    </a:p>
                    <a:p>
                      <a:pPr marL="285750" indent="-285750">
                        <a:buFontTx/>
                        <a:buChar char="-"/>
                      </a:pPr>
                      <a:r>
                        <a:rPr lang="en-GB" sz="1400" u="none" dirty="0">
                          <a:solidFill>
                            <a:srgbClr val="0070C0"/>
                          </a:solidFill>
                        </a:rPr>
                        <a:t>Better Design</a:t>
                      </a:r>
                    </a:p>
                    <a:p>
                      <a:pPr marL="285750" indent="-285750">
                        <a:buFontTx/>
                        <a:buChar char="-"/>
                      </a:pPr>
                      <a:r>
                        <a:rPr lang="en-GB" sz="1400" u="none" dirty="0">
                          <a:solidFill>
                            <a:srgbClr val="0070C0"/>
                          </a:solidFill>
                        </a:rPr>
                        <a:t>Design Matters</a:t>
                      </a:r>
                    </a:p>
                    <a:p>
                      <a:endParaRPr lang="en-GB" sz="1400" dirty="0"/>
                    </a:p>
                  </a:txBody>
                  <a:tcP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dirty="0"/>
                        <a:t>Further Watching</a:t>
                      </a:r>
                    </a:p>
                  </a:txBody>
                  <a:tcPr/>
                </a:tc>
                <a:tc>
                  <a:txBody>
                    <a:bodyPr/>
                    <a:lstStyle/>
                    <a:p>
                      <a:r>
                        <a:rPr lang="en-GB" sz="1400" b="1" u="sng" kern="1200" dirty="0">
                          <a:solidFill>
                            <a:schemeClr val="tx1"/>
                          </a:solidFill>
                          <a:effectLst/>
                          <a:latin typeface="+mn-lt"/>
                          <a:ea typeface="+mn-ea"/>
                          <a:cs typeface="+mn-cs"/>
                          <a:hlinkClick r:id="rId4"/>
                        </a:rPr>
                        <a:t>https://www.youtube.com/watch?v=bjEw-mulcjA</a:t>
                      </a:r>
                      <a:endParaRPr lang="en-GB" sz="1400" kern="1200" dirty="0">
                        <a:solidFill>
                          <a:schemeClr val="tx1"/>
                        </a:solidFill>
                        <a:effectLst/>
                        <a:latin typeface="+mn-lt"/>
                        <a:ea typeface="+mn-ea"/>
                        <a:cs typeface="+mn-cs"/>
                      </a:endParaRPr>
                    </a:p>
                    <a:p>
                      <a:endParaRPr lang="en-GB" sz="1400" b="1" u="sng" kern="1200" dirty="0">
                        <a:solidFill>
                          <a:schemeClr val="tx1"/>
                        </a:solidFill>
                        <a:effectLst/>
                        <a:latin typeface="+mn-lt"/>
                        <a:ea typeface="+mn-ea"/>
                        <a:cs typeface="+mn-cs"/>
                        <a:hlinkClick r:id="rId5"/>
                      </a:endParaRPr>
                    </a:p>
                    <a:p>
                      <a:r>
                        <a:rPr lang="en-GB" sz="1400" b="1" u="sng" kern="1200" dirty="0">
                          <a:solidFill>
                            <a:schemeClr val="tx1"/>
                          </a:solidFill>
                          <a:effectLst/>
                          <a:latin typeface="+mn-lt"/>
                          <a:ea typeface="+mn-ea"/>
                          <a:cs typeface="+mn-cs"/>
                          <a:hlinkClick r:id="rId5"/>
                        </a:rPr>
                        <a:t>https://www.youtube.com/watch?v=FLrCO4K2Wkw</a:t>
                      </a:r>
                      <a:endParaRPr lang="en-GB" sz="1400" kern="1200" dirty="0">
                        <a:solidFill>
                          <a:schemeClr val="tx1"/>
                        </a:solidFill>
                        <a:effectLst/>
                        <a:latin typeface="+mn-lt"/>
                        <a:ea typeface="+mn-ea"/>
                        <a:cs typeface="+mn-cs"/>
                      </a:endParaRPr>
                    </a:p>
                  </a:txBody>
                  <a:tcPr>
                    <a:solidFill>
                      <a:schemeClr val="bg1">
                        <a:lumMod val="85000"/>
                      </a:schemeClr>
                    </a:solidFill>
                  </a:tcPr>
                </a:tc>
                <a:extLst>
                  <a:ext uri="{0D108BD9-81ED-4DB2-BD59-A6C34878D82A}">
                    <a16:rowId xmlns:a16="http://schemas.microsoft.com/office/drawing/2014/main" val="3347716573"/>
                  </a:ext>
                </a:extLst>
              </a:tr>
            </a:tbl>
          </a:graphicData>
        </a:graphic>
      </p:graphicFrame>
      <p:pic>
        <p:nvPicPr>
          <p:cNvPr id="6" name="Picture 5"/>
          <p:cNvPicPr>
            <a:picLocks noChangeAspect="1"/>
          </p:cNvPicPr>
          <p:nvPr/>
        </p:nvPicPr>
        <p:blipFill rotWithShape="1">
          <a:blip r:embed="rId6"/>
          <a:srcRect l="27556" t="17801" r="66932" b="71699"/>
          <a:stretch/>
        </p:blipFill>
        <p:spPr>
          <a:xfrm>
            <a:off x="2447256" y="7735788"/>
            <a:ext cx="1440160" cy="1543028"/>
          </a:xfrm>
          <a:prstGeom prst="rect">
            <a:avLst/>
          </a:prstGeom>
        </p:spPr>
      </p:pic>
      <p:pic>
        <p:nvPicPr>
          <p:cNvPr id="7" name="Picture 6"/>
          <p:cNvPicPr>
            <a:picLocks noChangeAspect="1"/>
          </p:cNvPicPr>
          <p:nvPr/>
        </p:nvPicPr>
        <p:blipFill rotWithShape="1">
          <a:blip r:embed="rId6"/>
          <a:srcRect l="27163" t="57000" r="66144" b="31800"/>
          <a:stretch/>
        </p:blipFill>
        <p:spPr>
          <a:xfrm>
            <a:off x="7631832" y="7735788"/>
            <a:ext cx="1728192" cy="1626534"/>
          </a:xfrm>
          <a:prstGeom prst="rect">
            <a:avLst/>
          </a:prstGeom>
        </p:spPr>
      </p:pic>
      <p:pic>
        <p:nvPicPr>
          <p:cNvPr id="8" name="Picture 7"/>
          <p:cNvPicPr>
            <a:picLocks noChangeAspect="1"/>
          </p:cNvPicPr>
          <p:nvPr/>
        </p:nvPicPr>
        <p:blipFill rotWithShape="1">
          <a:blip r:embed="rId6"/>
          <a:srcRect l="27163" t="71700" r="66144" b="17100"/>
          <a:stretch/>
        </p:blipFill>
        <p:spPr>
          <a:xfrm>
            <a:off x="12816408" y="7735788"/>
            <a:ext cx="1728192" cy="1626534"/>
          </a:xfrm>
          <a:prstGeom prst="rect">
            <a:avLst/>
          </a:prstGeom>
        </p:spPr>
      </p:pic>
      <p:sp>
        <p:nvSpPr>
          <p:cNvPr id="11" name="TextBox 10"/>
          <p:cNvSpPr txBox="1"/>
          <p:nvPr/>
        </p:nvSpPr>
        <p:spPr>
          <a:xfrm>
            <a:off x="14328578" y="3532005"/>
            <a:ext cx="3240360" cy="286232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400" dirty="0">
                <a:solidFill>
                  <a:schemeClr val="accent3"/>
                </a:solidFill>
              </a:rPr>
              <a:t>Know your why – Why {Enter your subject here}?</a:t>
            </a:r>
          </a:p>
          <a:p>
            <a:pPr algn="ctr"/>
            <a:endParaRPr lang="en-GB" dirty="0"/>
          </a:p>
          <a:p>
            <a:pPr algn="ctr"/>
            <a:r>
              <a:rPr lang="en-US" u="sng" dirty="0">
                <a:solidFill>
                  <a:srgbClr val="0070C0"/>
                </a:solidFill>
              </a:rPr>
              <a:t>https://nationalcareers.service.gov.uk/explore-careers/job-sector/creative-and-design</a:t>
            </a:r>
          </a:p>
        </p:txBody>
      </p:sp>
    </p:spTree>
    <p:extLst>
      <p:ext uri="{BB962C8B-B14F-4D97-AF65-F5344CB8AC3E}">
        <p14:creationId xmlns:p14="http://schemas.microsoft.com/office/powerpoint/2010/main" val="2551721948"/>
      </p:ext>
    </p:extLst>
  </p:cSld>
  <p:clrMapOvr>
    <a:masterClrMapping/>
  </p:clrMapOvr>
</p:sld>
</file>

<file path=ppt/theme/theme1.xml><?xml version="1.0" encoding="utf-8"?>
<a:theme xmlns:a="http://schemas.openxmlformats.org/drawingml/2006/main" name="Office Theme">
  <a:themeElements>
    <a:clrScheme name="RPHS">
      <a:dk1>
        <a:srgbClr val="7F7F7F"/>
      </a:dk1>
      <a:lt1>
        <a:sysClr val="window" lastClr="FFFFFF"/>
      </a:lt1>
      <a:dk2>
        <a:srgbClr val="1F497D"/>
      </a:dk2>
      <a:lt2>
        <a:srgbClr val="FFFFFF"/>
      </a:lt2>
      <a:accent1>
        <a:srgbClr val="4F81BD"/>
      </a:accent1>
      <a:accent2>
        <a:srgbClr val="595959"/>
      </a:accent2>
      <a:accent3>
        <a:srgbClr val="000000"/>
      </a:accent3>
      <a:accent4>
        <a:srgbClr val="C00000"/>
      </a:accent4>
      <a:accent5>
        <a:srgbClr val="8064A2"/>
      </a:accent5>
      <a:accent6>
        <a:srgbClr val="FFFF00"/>
      </a:accent6>
      <a:hlink>
        <a:srgbClr val="0000FF"/>
      </a:hlink>
      <a:folHlink>
        <a:srgbClr val="800080"/>
      </a:folHlink>
    </a:clrScheme>
    <a:fontScheme name="RPHS 2023">
      <a:majorFont>
        <a:latin typeface="Montserrat Classic Bold"/>
        <a:ea typeface=""/>
        <a:cs typeface=""/>
      </a:majorFont>
      <a:minorFont>
        <a:latin typeface="Montserrat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PHS template PPT 2023" id="{D5CC88F3-D9D0-4397-AF8C-5346CD9EF8F5}" vid="{E64EC602-9ED0-40C9-9234-33619DB85B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EC0B330794D14584C39FC4413FE008" ma:contentTypeVersion="18" ma:contentTypeDescription="Create a new document." ma:contentTypeScope="" ma:versionID="f1110898b4fb83a1a486fba089a5b56c">
  <xsd:schema xmlns:xsd="http://www.w3.org/2001/XMLSchema" xmlns:xs="http://www.w3.org/2001/XMLSchema" xmlns:p="http://schemas.microsoft.com/office/2006/metadata/properties" xmlns:ns2="e9c1bc51-c256-431d-8794-d36959dcf0db" xmlns:ns3="07feecdb-08ad-4289-be7e-d9e294340900" targetNamespace="http://schemas.microsoft.com/office/2006/metadata/properties" ma:root="true" ma:fieldsID="0c3b4939bf0f2392a0ec3c475915cb2f" ns2:_="" ns3:_="">
    <xsd:import namespace="e9c1bc51-c256-431d-8794-d36959dcf0db"/>
    <xsd:import namespace="07feecdb-08ad-4289-be7e-d9e2943409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c1bc51-c256-431d-8794-d36959dcf0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a79237c-90d8-49c8-958e-d658932c7f9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7feecdb-08ad-4289-be7e-d9e2943409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3189aa1-b71e-4dc1-8596-680e383a0301}" ma:internalName="TaxCatchAll" ma:showField="CatchAllData" ma:web="07feecdb-08ad-4289-be7e-d9e2943409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9c1bc51-c256-431d-8794-d36959dcf0db">
      <Terms xmlns="http://schemas.microsoft.com/office/infopath/2007/PartnerControls"/>
    </lcf76f155ced4ddcb4097134ff3c332f>
    <TaxCatchAll xmlns="07feecdb-08ad-4289-be7e-d9e294340900" xsi:nil="true"/>
  </documentManagement>
</p:properties>
</file>

<file path=customXml/itemProps1.xml><?xml version="1.0" encoding="utf-8"?>
<ds:datastoreItem xmlns:ds="http://schemas.openxmlformats.org/officeDocument/2006/customXml" ds:itemID="{04257232-D9B2-46F0-8093-B7D0A11460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c1bc51-c256-431d-8794-d36959dcf0db"/>
    <ds:schemaRef ds:uri="07feecdb-08ad-4289-be7e-d9e2943409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9C9FED3-31EC-4CBC-9BF7-0B15F44E66E5}">
  <ds:schemaRefs>
    <ds:schemaRef ds:uri="http://schemas.microsoft.com/sharepoint/v3/contenttype/forms"/>
  </ds:schemaRefs>
</ds:datastoreItem>
</file>

<file path=customXml/itemProps3.xml><?xml version="1.0" encoding="utf-8"?>
<ds:datastoreItem xmlns:ds="http://schemas.openxmlformats.org/officeDocument/2006/customXml" ds:itemID="{9E11DC0B-C4D9-4859-8C79-B6AF3675C9C9}">
  <ds:schemaRefs>
    <ds:schemaRef ds:uri="e9c1bc51-c256-431d-8794-d36959dcf0db"/>
    <ds:schemaRef ds:uri="http://purl.org/dc/terms/"/>
    <ds:schemaRef ds:uri="07feecdb-08ad-4289-be7e-d9e294340900"/>
    <ds:schemaRef ds:uri="http://www.w3.org/XML/1998/namespac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RPHS template PPT 2023</Template>
  <TotalTime>5607</TotalTime>
  <Words>407</Words>
  <Application>Microsoft Office PowerPoint</Application>
  <PresentationFormat>Custom</PresentationFormat>
  <Paragraphs>35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Trebuchet MS</vt:lpstr>
      <vt:lpstr>Montserrat Classic Bold</vt:lpstr>
      <vt:lpstr>Calibri</vt:lpstr>
      <vt:lpstr>Montserrat Bold</vt:lpstr>
      <vt:lpstr>Montserrat Classic</vt:lpstr>
      <vt:lpstr>Office Theme</vt:lpstr>
      <vt:lpstr>PowerPoint Presentation</vt:lpstr>
    </vt:vector>
  </TitlesOfParts>
  <Company>Raynes Park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Kingsford</dc:creator>
  <cp:lastModifiedBy>Richard Harris</cp:lastModifiedBy>
  <cp:revision>130</cp:revision>
  <dcterms:created xsi:type="dcterms:W3CDTF">2024-03-22T11:32:36Z</dcterms:created>
  <dcterms:modified xsi:type="dcterms:W3CDTF">2026-06-10T08:51:05Z</dcterms:modified>
  <dc:identifier>DAFpKvWK82s</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0x0101007CEC0B330794D14584C39FC4413FE008</vt:lpwstr>
  </property>
  <property fmtid="{D5CDD505-2E9C-101B-9397-08002B2CF9AE}" pid="3" name="MediaServiceImageTags">
    <vt:lpwstr/>
  </property>
</Properties>
</file>