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7"/>
  </p:notesMasterIdLst>
  <p:sldIdLst>
    <p:sldId id="256" r:id="rId5"/>
    <p:sldId id="257" r:id="rId6"/>
  </p:sldIdLst>
  <p:sldSz cx="18288000" cy="10287000"/>
  <p:notesSz cx="6858000" cy="9144000"/>
  <p:embeddedFontLst>
    <p:embeddedFont>
      <p:font typeface="Montserrat Bold" panose="020B0604020202020204" charset="0"/>
      <p:regular r:id="rId8"/>
      <p:bold r:id="rId9"/>
    </p:embeddedFont>
    <p:embeddedFont>
      <p:font typeface="Montserrat Classic" panose="020B0604020202020204" charset="0"/>
      <p:regular r:id="rId10"/>
    </p:embeddedFont>
    <p:embeddedFont>
      <p:font typeface="Trebuchet MS" panose="020B0603020202020204" pitchFamily="34" charset="0"/>
      <p:regular r:id="rId11"/>
      <p:bold r:id="rId12"/>
      <p:italic r:id="rId13"/>
      <p:boldItalic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3C7"/>
    <a:srgbClr val="7070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C9CF99-C4AF-4EAD-B032-DA39FC895FA7}" v="22" dt="2024-04-10T12:34:36.3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2" autoAdjust="0"/>
    <p:restoredTop sz="94622" autoAdjust="0"/>
  </p:normalViewPr>
  <p:slideViewPr>
    <p:cSldViewPr>
      <p:cViewPr varScale="1">
        <p:scale>
          <a:sx n="74" d="100"/>
          <a:sy n="74" d="100"/>
        </p:scale>
        <p:origin x="28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4.fntdata"/><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font" Target="fonts/font3.fntdata"/><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font" Target="fonts/font2.fntdata"/><Relationship Id="rId14"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BBC793-C379-477D-9525-BA210F004654}" type="datetimeFigureOut">
              <a:rPr lang="en-GB" smtClean="0"/>
              <a:t>18/06/2026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5E8F59-761A-4FE4-8678-B00F0C96E1F9}" type="slidenum">
              <a:rPr lang="en-GB" smtClean="0"/>
              <a:t>‹#›</a:t>
            </a:fld>
            <a:endParaRPr lang="en-GB"/>
          </a:p>
        </p:txBody>
      </p:sp>
    </p:spTree>
    <p:extLst>
      <p:ext uri="{BB962C8B-B14F-4D97-AF65-F5344CB8AC3E}">
        <p14:creationId xmlns:p14="http://schemas.microsoft.com/office/powerpoint/2010/main" val="4088570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799247" y="3924300"/>
            <a:ext cx="13050353" cy="1470025"/>
          </a:xfrm>
        </p:spPr>
        <p:txBody>
          <a:bodyPr>
            <a:noAutofit/>
          </a:bodyPr>
          <a:lstStyle>
            <a:lvl1pPr algn="l">
              <a:defRPr sz="9600">
                <a:solidFill>
                  <a:srgbClr val="0083C7"/>
                </a:solidFill>
                <a:latin typeface="Trebuchet MS" panose="020B0603020202020204" pitchFamily="34" charset="0"/>
              </a:defRPr>
            </a:lvl1pPr>
          </a:lstStyle>
          <a:p>
            <a:r>
              <a:rPr lang="en-US" dirty="0"/>
              <a:t>CLICK TO EDIT TITLE</a:t>
            </a:r>
          </a:p>
        </p:txBody>
      </p:sp>
      <p:sp>
        <p:nvSpPr>
          <p:cNvPr id="3" name="Subtitle 2"/>
          <p:cNvSpPr>
            <a:spLocks noGrp="1"/>
          </p:cNvSpPr>
          <p:nvPr>
            <p:ph type="subTitle" idx="1" hasCustomPrompt="1"/>
          </p:nvPr>
        </p:nvSpPr>
        <p:spPr>
          <a:xfrm>
            <a:off x="2799246" y="5448300"/>
            <a:ext cx="13050353" cy="1752600"/>
          </a:xfrm>
        </p:spPr>
        <p:txBody>
          <a:bodyPr>
            <a:noAutofit/>
          </a:bodyPr>
          <a:lstStyle>
            <a:lvl1pPr marL="0" indent="0" algn="l">
              <a:buNone/>
              <a:defRPr sz="9600">
                <a:solidFill>
                  <a:srgbClr val="707070"/>
                </a:solidFill>
                <a:latin typeface="Trebuchet MS" panose="020B0603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subtitle</a:t>
            </a:r>
          </a:p>
        </p:txBody>
      </p:sp>
      <p:grpSp>
        <p:nvGrpSpPr>
          <p:cNvPr id="8" name="Group 2"/>
          <p:cNvGrpSpPr/>
          <p:nvPr userDrawn="1"/>
        </p:nvGrpSpPr>
        <p:grpSpPr>
          <a:xfrm>
            <a:off x="1240790" y="0"/>
            <a:ext cx="212090" cy="5143500"/>
            <a:chOff x="0" y="0"/>
            <a:chExt cx="55859" cy="1354667"/>
          </a:xfrm>
        </p:grpSpPr>
        <p:sp>
          <p:nvSpPr>
            <p:cNvPr id="9" name="Freeform 3"/>
            <p:cNvSpPr/>
            <p:nvPr/>
          </p:nvSpPr>
          <p:spPr>
            <a:xfrm>
              <a:off x="0" y="0"/>
              <a:ext cx="55859" cy="1354667"/>
            </a:xfrm>
            <a:custGeom>
              <a:avLst/>
              <a:gdLst/>
              <a:ahLst/>
              <a:cxnLst/>
              <a:rect l="l" t="t" r="r" b="b"/>
              <a:pathLst>
                <a:path w="55859" h="1354667">
                  <a:moveTo>
                    <a:pt x="0" y="0"/>
                  </a:moveTo>
                  <a:lnTo>
                    <a:pt x="55859" y="0"/>
                  </a:lnTo>
                  <a:lnTo>
                    <a:pt x="55859" y="1354667"/>
                  </a:lnTo>
                  <a:lnTo>
                    <a:pt x="0" y="1354667"/>
                  </a:lnTo>
                  <a:close/>
                </a:path>
              </a:pathLst>
            </a:custGeom>
            <a:solidFill>
              <a:srgbClr val="707070"/>
            </a:solidFill>
          </p:spPr>
        </p:sp>
        <p:sp>
          <p:nvSpPr>
            <p:cNvPr id="10" name="TextBox 4"/>
            <p:cNvSpPr txBox="1"/>
            <p:nvPr/>
          </p:nvSpPr>
          <p:spPr>
            <a:xfrm>
              <a:off x="0" y="-38100"/>
              <a:ext cx="55859" cy="1392767"/>
            </a:xfrm>
            <a:prstGeom prst="rect">
              <a:avLst/>
            </a:prstGeom>
          </p:spPr>
          <p:txBody>
            <a:bodyPr lIns="50800" tIns="50800" rIns="50800" bIns="50800" rtlCol="0" anchor="ctr"/>
            <a:lstStyle/>
            <a:p>
              <a:pPr algn="ctr">
                <a:lnSpc>
                  <a:spcPts val="2659"/>
                </a:lnSpc>
                <a:spcBef>
                  <a:spcPct val="0"/>
                </a:spcBef>
              </a:pPr>
              <a:endParaRPr/>
            </a:p>
          </p:txBody>
        </p:sp>
      </p:grpSp>
      <p:grpSp>
        <p:nvGrpSpPr>
          <p:cNvPr id="11" name="Group 5"/>
          <p:cNvGrpSpPr/>
          <p:nvPr userDrawn="1"/>
        </p:nvGrpSpPr>
        <p:grpSpPr>
          <a:xfrm>
            <a:off x="14500955" y="1866623"/>
            <a:ext cx="2758345" cy="245871"/>
            <a:chOff x="0" y="0"/>
            <a:chExt cx="726478" cy="64756"/>
          </a:xfrm>
        </p:grpSpPr>
        <p:sp>
          <p:nvSpPr>
            <p:cNvPr id="12" name="Freeform 6"/>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707070"/>
            </a:solidFill>
          </p:spPr>
        </p:sp>
        <p:sp>
          <p:nvSpPr>
            <p:cNvPr id="13" name="TextBox 7"/>
            <p:cNvSpPr txBox="1"/>
            <p:nvPr/>
          </p:nvSpPr>
          <p:spPr>
            <a:xfrm>
              <a:off x="0" y="-38100"/>
              <a:ext cx="726478" cy="102856"/>
            </a:xfrm>
            <a:prstGeom prst="rect">
              <a:avLst/>
            </a:prstGeom>
          </p:spPr>
          <p:txBody>
            <a:bodyPr lIns="50800" tIns="50800" rIns="50800" bIns="50800" rtlCol="0" anchor="ctr"/>
            <a:lstStyle/>
            <a:p>
              <a:pPr algn="ctr">
                <a:lnSpc>
                  <a:spcPts val="2659"/>
                </a:lnSpc>
                <a:spcBef>
                  <a:spcPct val="0"/>
                </a:spcBef>
              </a:pPr>
              <a:endParaRPr/>
            </a:p>
          </p:txBody>
        </p:sp>
      </p:grpSp>
      <p:sp>
        <p:nvSpPr>
          <p:cNvPr id="14" name="Freeform 8"/>
          <p:cNvSpPr/>
          <p:nvPr userDrawn="1"/>
        </p:nvSpPr>
        <p:spPr>
          <a:xfrm>
            <a:off x="14639893" y="516291"/>
            <a:ext cx="2619407" cy="1024817"/>
          </a:xfrm>
          <a:custGeom>
            <a:avLst/>
            <a:gdLst/>
            <a:ahLst/>
            <a:cxnLst/>
            <a:rect l="l" t="t" r="r" b="b"/>
            <a:pathLst>
              <a:path w="2619407" h="1024817">
                <a:moveTo>
                  <a:pt x="0" y="0"/>
                </a:moveTo>
                <a:lnTo>
                  <a:pt x="2619407" y="0"/>
                </a:lnTo>
                <a:lnTo>
                  <a:pt x="2619407" y="1024818"/>
                </a:lnTo>
                <a:lnTo>
                  <a:pt x="0" y="1024818"/>
                </a:lnTo>
                <a:lnTo>
                  <a:pt x="0" y="0"/>
                </a:lnTo>
                <a:close/>
              </a:path>
            </a:pathLst>
          </a:custGeom>
          <a:blipFill>
            <a:blip r:embed="rId2"/>
            <a:stretch>
              <a:fillRect t="-19053" b="-24720"/>
            </a:stretch>
          </a:blipFill>
        </p:spPr>
      </p:sp>
      <p:sp>
        <p:nvSpPr>
          <p:cNvPr id="17" name="TextBox 11"/>
          <p:cNvSpPr txBox="1"/>
          <p:nvPr userDrawn="1"/>
        </p:nvSpPr>
        <p:spPr>
          <a:xfrm rot="-5400000">
            <a:off x="-775100" y="6890150"/>
            <a:ext cx="3974630" cy="481330"/>
          </a:xfrm>
          <a:prstGeom prst="rect">
            <a:avLst/>
          </a:prstGeom>
        </p:spPr>
        <p:txBody>
          <a:bodyPr lIns="0" tIns="0" rIns="0" bIns="0" rtlCol="0" anchor="t">
            <a:spAutoFit/>
          </a:bodyPr>
          <a:lstStyle/>
          <a:p>
            <a:pPr>
              <a:lnSpc>
                <a:spcPts val="3920"/>
              </a:lnSpc>
            </a:pPr>
            <a:r>
              <a:rPr lang="en-US" sz="2800">
                <a:solidFill>
                  <a:srgbClr val="101010"/>
                </a:solidFill>
                <a:latin typeface="Montserrat Classic"/>
              </a:rPr>
              <a:t>rphs.org.uk</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4" name="Text Placeholder 3"/>
          <p:cNvSpPr>
            <a:spLocks noGrp="1"/>
          </p:cNvSpPr>
          <p:nvPr>
            <p:ph type="body" sz="half" idx="2" hasCustomPrompt="1"/>
          </p:nvPr>
        </p:nvSpPr>
        <p:spPr>
          <a:xfrm>
            <a:off x="1026355" y="3360504"/>
            <a:ext cx="8230771" cy="2948429"/>
          </a:xfrm>
        </p:spPr>
        <p:txBody>
          <a:bodyPr>
            <a:normAutofit/>
          </a:bodyPr>
          <a:lstStyle>
            <a:lvl1pPr marL="0" indent="0">
              <a:buNone/>
              <a:defRPr sz="2400">
                <a:solidFill>
                  <a:schemeClr val="accent3"/>
                </a:solidFill>
                <a:latin typeface="Montserrat Classic" panose="020B060402020202020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a:t>
            </a:r>
          </a:p>
        </p:txBody>
      </p:sp>
      <p:sp>
        <p:nvSpPr>
          <p:cNvPr id="5" name="Date Placeholder 4"/>
          <p:cNvSpPr>
            <a:spLocks noGrp="1"/>
          </p:cNvSpPr>
          <p:nvPr>
            <p:ph type="dt" sz="half" idx="10"/>
          </p:nvPr>
        </p:nvSpPr>
        <p:spPr>
          <a:xfrm>
            <a:off x="1027528" y="9601200"/>
            <a:ext cx="2133600" cy="365125"/>
          </a:xfrm>
        </p:spPr>
        <p:txBody>
          <a:bodyPr/>
          <a:lstStyle/>
          <a:p>
            <a:fld id="{1D8BD707-D9CF-40AE-B4C6-C98DA3205C09}" type="datetimeFigureOut">
              <a:rPr lang="en-US" smtClean="0"/>
              <a:pPr/>
              <a:t>6/18/2026</a:t>
            </a:fld>
            <a:endParaRPr lang="en-US" dirty="0"/>
          </a:p>
        </p:txBody>
      </p:sp>
      <p:sp>
        <p:nvSpPr>
          <p:cNvPr id="6" name="Footer Placeholder 5"/>
          <p:cNvSpPr>
            <a:spLocks noGrp="1"/>
          </p:cNvSpPr>
          <p:nvPr>
            <p:ph type="ftr" sz="quarter" idx="11"/>
          </p:nvPr>
        </p:nvSpPr>
        <p:spPr>
          <a:xfrm>
            <a:off x="3694528" y="9601200"/>
            <a:ext cx="2895600" cy="365125"/>
          </a:xfrm>
        </p:spPr>
        <p:txBody>
          <a:bodyPr/>
          <a:lstStyle/>
          <a:p>
            <a:endParaRPr lang="en-US"/>
          </a:p>
        </p:txBody>
      </p:sp>
      <p:sp>
        <p:nvSpPr>
          <p:cNvPr id="7" name="Slide Number Placeholder 6"/>
          <p:cNvSpPr>
            <a:spLocks noGrp="1"/>
          </p:cNvSpPr>
          <p:nvPr>
            <p:ph type="sldNum" sz="quarter" idx="12"/>
          </p:nvPr>
        </p:nvSpPr>
        <p:spPr>
          <a:xfrm>
            <a:off x="7123528" y="9601200"/>
            <a:ext cx="2133600" cy="365125"/>
          </a:xfrm>
        </p:spPr>
        <p:txBody>
          <a:bodyPr/>
          <a:lstStyle/>
          <a:p>
            <a:fld id="{B6F15528-21DE-4FAA-801E-634DDDAF4B2B}" type="slidenum">
              <a:rPr lang="en-US" smtClean="0"/>
              <a:pPr/>
              <a:t>‹#›</a:t>
            </a:fld>
            <a:endParaRPr lang="en-US"/>
          </a:p>
        </p:txBody>
      </p:sp>
      <p:grpSp>
        <p:nvGrpSpPr>
          <p:cNvPr id="8" name="Group 2"/>
          <p:cNvGrpSpPr/>
          <p:nvPr userDrawn="1"/>
        </p:nvGrpSpPr>
        <p:grpSpPr>
          <a:xfrm>
            <a:off x="1028700" y="1574847"/>
            <a:ext cx="1856645" cy="68071"/>
            <a:chOff x="0" y="0"/>
            <a:chExt cx="488993" cy="17928"/>
          </a:xfrm>
        </p:grpSpPr>
        <p:sp>
          <p:nvSpPr>
            <p:cNvPr id="9" name="Freeform 3"/>
            <p:cNvSpPr/>
            <p:nvPr/>
          </p:nvSpPr>
          <p:spPr>
            <a:xfrm>
              <a:off x="0" y="0"/>
              <a:ext cx="488993" cy="17928"/>
            </a:xfrm>
            <a:custGeom>
              <a:avLst/>
              <a:gdLst/>
              <a:ahLst/>
              <a:cxnLst/>
              <a:rect l="l" t="t" r="r" b="b"/>
              <a:pathLst>
                <a:path w="488993" h="17928">
                  <a:moveTo>
                    <a:pt x="0" y="0"/>
                  </a:moveTo>
                  <a:lnTo>
                    <a:pt x="488993" y="0"/>
                  </a:lnTo>
                  <a:lnTo>
                    <a:pt x="488993" y="17928"/>
                  </a:lnTo>
                  <a:lnTo>
                    <a:pt x="0" y="17928"/>
                  </a:lnTo>
                  <a:close/>
                </a:path>
              </a:pathLst>
            </a:custGeom>
            <a:solidFill>
              <a:srgbClr val="707070"/>
            </a:solidFill>
          </p:spPr>
        </p:sp>
        <p:sp>
          <p:nvSpPr>
            <p:cNvPr id="10" name="TextBox 4"/>
            <p:cNvSpPr txBox="1"/>
            <p:nvPr/>
          </p:nvSpPr>
          <p:spPr>
            <a:xfrm>
              <a:off x="0" y="-38100"/>
              <a:ext cx="488993" cy="56028"/>
            </a:xfrm>
            <a:prstGeom prst="rect">
              <a:avLst/>
            </a:prstGeom>
          </p:spPr>
          <p:txBody>
            <a:bodyPr lIns="50800" tIns="50800" rIns="50800" bIns="50800" rtlCol="0" anchor="ctr"/>
            <a:lstStyle/>
            <a:p>
              <a:pPr algn="ctr">
                <a:lnSpc>
                  <a:spcPts val="2659"/>
                </a:lnSpc>
                <a:spcBef>
                  <a:spcPct val="0"/>
                </a:spcBef>
              </a:pPr>
              <a:endParaRPr/>
            </a:p>
          </p:txBody>
        </p:sp>
      </p:grpSp>
      <p:grpSp>
        <p:nvGrpSpPr>
          <p:cNvPr id="11" name="Group 5"/>
          <p:cNvGrpSpPr/>
          <p:nvPr userDrawn="1"/>
        </p:nvGrpSpPr>
        <p:grpSpPr>
          <a:xfrm>
            <a:off x="14500955" y="1642918"/>
            <a:ext cx="2758345" cy="245871"/>
            <a:chOff x="0" y="0"/>
            <a:chExt cx="726478" cy="64756"/>
          </a:xfrm>
        </p:grpSpPr>
        <p:sp>
          <p:nvSpPr>
            <p:cNvPr id="12" name="Freeform 6"/>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707070"/>
            </a:solidFill>
          </p:spPr>
        </p:sp>
        <p:sp>
          <p:nvSpPr>
            <p:cNvPr id="13" name="TextBox 7"/>
            <p:cNvSpPr txBox="1"/>
            <p:nvPr/>
          </p:nvSpPr>
          <p:spPr>
            <a:xfrm>
              <a:off x="0" y="-38100"/>
              <a:ext cx="726478" cy="102856"/>
            </a:xfrm>
            <a:prstGeom prst="rect">
              <a:avLst/>
            </a:prstGeom>
          </p:spPr>
          <p:txBody>
            <a:bodyPr lIns="50800" tIns="50800" rIns="50800" bIns="50800" rtlCol="0" anchor="ctr"/>
            <a:lstStyle/>
            <a:p>
              <a:pPr algn="ctr">
                <a:lnSpc>
                  <a:spcPts val="2659"/>
                </a:lnSpc>
                <a:spcBef>
                  <a:spcPct val="0"/>
                </a:spcBef>
              </a:pPr>
              <a:endParaRPr/>
            </a:p>
          </p:txBody>
        </p:sp>
      </p:grpSp>
      <p:sp>
        <p:nvSpPr>
          <p:cNvPr id="20" name="Freeform 14"/>
          <p:cNvSpPr/>
          <p:nvPr userDrawn="1"/>
        </p:nvSpPr>
        <p:spPr>
          <a:xfrm>
            <a:off x="1028700" y="663929"/>
            <a:ext cx="1864691" cy="729542"/>
          </a:xfrm>
          <a:custGeom>
            <a:avLst/>
            <a:gdLst/>
            <a:ahLst/>
            <a:cxnLst/>
            <a:rect l="l" t="t" r="r" b="b"/>
            <a:pathLst>
              <a:path w="1864691" h="729542">
                <a:moveTo>
                  <a:pt x="0" y="0"/>
                </a:moveTo>
                <a:lnTo>
                  <a:pt x="1864691" y="0"/>
                </a:lnTo>
                <a:lnTo>
                  <a:pt x="1864691" y="729542"/>
                </a:lnTo>
                <a:lnTo>
                  <a:pt x="0" y="729542"/>
                </a:lnTo>
                <a:lnTo>
                  <a:pt x="0" y="0"/>
                </a:lnTo>
                <a:close/>
              </a:path>
            </a:pathLst>
          </a:custGeom>
          <a:blipFill>
            <a:blip r:embed="rId2"/>
            <a:stretch>
              <a:fillRect t="-19053" b="-24720"/>
            </a:stretch>
          </a:blipFill>
        </p:spPr>
      </p:sp>
      <p:sp>
        <p:nvSpPr>
          <p:cNvPr id="22" name="Picture Placeholder 21"/>
          <p:cNvSpPr>
            <a:spLocks noGrp="1"/>
          </p:cNvSpPr>
          <p:nvPr>
            <p:ph type="pic" sz="quarter" idx="13" hasCustomPrompt="1"/>
          </p:nvPr>
        </p:nvSpPr>
        <p:spPr>
          <a:xfrm>
            <a:off x="10744200" y="3360504"/>
            <a:ext cx="6477507" cy="6100739"/>
          </a:xfrm>
        </p:spPr>
        <p:txBody>
          <a:bodyPr/>
          <a:lstStyle>
            <a:lvl1pPr marL="0" indent="0">
              <a:buFontTx/>
              <a:buNone/>
              <a:defRPr/>
            </a:lvl1pPr>
          </a:lstStyle>
          <a:p>
            <a:r>
              <a:rPr lang="en-GB" dirty="0"/>
              <a:t>Insert image</a:t>
            </a:r>
          </a:p>
        </p:txBody>
      </p:sp>
      <p:sp>
        <p:nvSpPr>
          <p:cNvPr id="24" name="Text Placeholder 23"/>
          <p:cNvSpPr>
            <a:spLocks noGrp="1"/>
          </p:cNvSpPr>
          <p:nvPr>
            <p:ph type="body" sz="quarter" idx="14" hasCustomPrompt="1"/>
          </p:nvPr>
        </p:nvSpPr>
        <p:spPr>
          <a:xfrm>
            <a:off x="1027112" y="6467475"/>
            <a:ext cx="8230015" cy="508342"/>
          </a:xfrm>
        </p:spPr>
        <p:txBody>
          <a:bodyPr/>
          <a:lstStyle>
            <a:lvl1pPr marL="0" indent="0">
              <a:buFontTx/>
              <a:buNone/>
              <a:defRPr sz="2400">
                <a:solidFill>
                  <a:srgbClr val="0083C7"/>
                </a:solidFill>
                <a:latin typeface="Montserrat Classic Bold" panose="020B0604020202020204" charset="0"/>
              </a:defRPr>
            </a:lvl1pPr>
            <a:lvl2pPr>
              <a:defRPr sz="2400"/>
            </a:lvl2pPr>
          </a:lstStyle>
          <a:p>
            <a:pPr lvl="0"/>
            <a:r>
              <a:rPr lang="en-US" dirty="0"/>
              <a:t>Heading 2</a:t>
            </a:r>
          </a:p>
        </p:txBody>
      </p:sp>
      <p:sp>
        <p:nvSpPr>
          <p:cNvPr id="26" name="Text Placeholder 25"/>
          <p:cNvSpPr>
            <a:spLocks noGrp="1"/>
          </p:cNvSpPr>
          <p:nvPr>
            <p:ph type="body" sz="quarter" idx="15"/>
          </p:nvPr>
        </p:nvSpPr>
        <p:spPr>
          <a:xfrm>
            <a:off x="1027114" y="7134359"/>
            <a:ext cx="8230014" cy="2326884"/>
          </a:xfrm>
        </p:spPr>
        <p:txBody>
          <a:bodyPr>
            <a:normAutofit/>
          </a:bodyPr>
          <a:lstStyle>
            <a:lvl1pPr>
              <a:defRPr sz="2400">
                <a:latin typeface="Montserrat Classic" panose="020B0604020202020204" charset="0"/>
              </a:defRPr>
            </a:lvl1pPr>
            <a:lvl2pPr>
              <a:defRPr sz="2000">
                <a:latin typeface="Montserrat Classic" panose="020B0604020202020204" charset="0"/>
              </a:defRPr>
            </a:lvl2pPr>
            <a:lvl3pPr>
              <a:defRPr sz="1800">
                <a:latin typeface="Montserrat Classic" panose="020B0604020202020204" charset="0"/>
              </a:defRPr>
            </a:lvl3pPr>
            <a:lvl4pPr>
              <a:defRPr sz="1600">
                <a:latin typeface="Montserrat Classic" panose="020B0604020202020204" charset="0"/>
              </a:defRPr>
            </a:lvl4pPr>
            <a:lvl5pPr>
              <a:defRPr sz="1600"/>
            </a:lvl5pPr>
          </a:lstStyle>
          <a:p>
            <a:pPr lvl="0"/>
            <a:r>
              <a:rPr lang="en-US"/>
              <a:t>Edit Master text styles</a:t>
            </a:r>
          </a:p>
          <a:p>
            <a:pPr lvl="1"/>
            <a:r>
              <a:rPr lang="en-US"/>
              <a:t>Second level</a:t>
            </a:r>
          </a:p>
          <a:p>
            <a:pPr lvl="2"/>
            <a:r>
              <a:rPr lang="en-US"/>
              <a:t>Third level</a:t>
            </a:r>
          </a:p>
        </p:txBody>
      </p:sp>
      <p:sp>
        <p:nvSpPr>
          <p:cNvPr id="29" name="Title 28"/>
          <p:cNvSpPr>
            <a:spLocks noGrp="1"/>
          </p:cNvSpPr>
          <p:nvPr>
            <p:ph type="title" hasCustomPrompt="1"/>
          </p:nvPr>
        </p:nvSpPr>
        <p:spPr>
          <a:xfrm>
            <a:off x="1028700" y="2603355"/>
            <a:ext cx="8229600" cy="617192"/>
          </a:xfrm>
        </p:spPr>
        <p:txBody>
          <a:bodyPr>
            <a:normAutofit/>
          </a:bodyPr>
          <a:lstStyle>
            <a:lvl1pPr>
              <a:defRPr sz="4200"/>
            </a:lvl1pPr>
          </a:lstStyle>
          <a:p>
            <a:r>
              <a:rPr lang="en-US" dirty="0"/>
              <a:t>Click to edit title 1</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28700" y="3543300"/>
            <a:ext cx="8039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9283700" y="3543300"/>
            <a:ext cx="7937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26355" y="2490037"/>
            <a:ext cx="8229600" cy="711345"/>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6/18/2026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ext Placeholder 3"/>
          <p:cNvSpPr>
            <a:spLocks noGrp="1"/>
          </p:cNvSpPr>
          <p:nvPr>
            <p:ph type="body" sz="half" idx="2" hasCustomPrompt="1"/>
          </p:nvPr>
        </p:nvSpPr>
        <p:spPr>
          <a:xfrm>
            <a:off x="1026355" y="3360504"/>
            <a:ext cx="16194845" cy="2948429"/>
          </a:xfrm>
        </p:spPr>
        <p:txBody>
          <a:bodyPr>
            <a:normAutofit/>
          </a:bodyPr>
          <a:lstStyle>
            <a:lvl1pPr marL="0" indent="0">
              <a:buNone/>
              <a:defRPr sz="2400">
                <a:solidFill>
                  <a:schemeClr val="accent3"/>
                </a:solidFill>
                <a:latin typeface="Montserrat Classic" panose="020B060402020202020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a:t>
            </a:r>
          </a:p>
        </p:txBody>
      </p:sp>
      <p:sp>
        <p:nvSpPr>
          <p:cNvPr id="7" name="Text Placeholder 23"/>
          <p:cNvSpPr>
            <a:spLocks noGrp="1"/>
          </p:cNvSpPr>
          <p:nvPr>
            <p:ph type="body" sz="quarter" idx="14" hasCustomPrompt="1"/>
          </p:nvPr>
        </p:nvSpPr>
        <p:spPr>
          <a:xfrm>
            <a:off x="1027112" y="6467475"/>
            <a:ext cx="8230015" cy="508342"/>
          </a:xfrm>
        </p:spPr>
        <p:txBody>
          <a:bodyPr/>
          <a:lstStyle>
            <a:lvl1pPr marL="0" indent="0">
              <a:buFontTx/>
              <a:buNone/>
              <a:defRPr sz="2400">
                <a:solidFill>
                  <a:srgbClr val="0083C7"/>
                </a:solidFill>
                <a:latin typeface="Montserrat Classic Bold" panose="020B0604020202020204" charset="0"/>
              </a:defRPr>
            </a:lvl1pPr>
            <a:lvl2pPr>
              <a:defRPr sz="2400"/>
            </a:lvl2pPr>
          </a:lstStyle>
          <a:p>
            <a:pPr lvl="0"/>
            <a:r>
              <a:rPr lang="en-US" dirty="0"/>
              <a:t>Heading 2</a:t>
            </a:r>
          </a:p>
        </p:txBody>
      </p:sp>
      <p:sp>
        <p:nvSpPr>
          <p:cNvPr id="8" name="Text Placeholder 25"/>
          <p:cNvSpPr>
            <a:spLocks noGrp="1"/>
          </p:cNvSpPr>
          <p:nvPr>
            <p:ph type="body" sz="quarter" idx="15"/>
          </p:nvPr>
        </p:nvSpPr>
        <p:spPr>
          <a:xfrm>
            <a:off x="1027114" y="7134359"/>
            <a:ext cx="16194086" cy="2326884"/>
          </a:xfrm>
        </p:spPr>
        <p:txBody>
          <a:bodyPr>
            <a:normAutofit/>
          </a:bodyPr>
          <a:lstStyle>
            <a:lvl1pPr>
              <a:defRPr sz="2400">
                <a:latin typeface="Montserrat Classic" panose="020B0604020202020204" charset="0"/>
              </a:defRPr>
            </a:lvl1pPr>
            <a:lvl2pPr>
              <a:defRPr sz="2000">
                <a:latin typeface="Montserrat Classic" panose="020B0604020202020204" charset="0"/>
              </a:defRPr>
            </a:lvl2pPr>
            <a:lvl3pPr>
              <a:defRPr sz="1800">
                <a:latin typeface="Montserrat Classic" panose="020B0604020202020204" charset="0"/>
              </a:defRPr>
            </a:lvl3pPr>
            <a:lvl4pPr>
              <a:defRPr sz="1600">
                <a:latin typeface="Montserrat Classic" panose="020B0604020202020204" charset="0"/>
              </a:defRPr>
            </a:lvl4pPr>
            <a:lvl5pPr>
              <a:defRPr sz="1600"/>
            </a:lvl5pPr>
          </a:lstStyle>
          <a:p>
            <a:pPr lvl="0"/>
            <a:r>
              <a:rPr lang="en-US"/>
              <a:t>Edit Master text styles</a:t>
            </a:r>
          </a:p>
          <a:p>
            <a:pPr lvl="1"/>
            <a:r>
              <a:rPr lang="en-US"/>
              <a:t>Second level</a:t>
            </a:r>
          </a:p>
          <a:p>
            <a:pPr lvl="2"/>
            <a:r>
              <a:rPr lang="en-US"/>
              <a:t>Third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5" name="Title 1"/>
          <p:cNvSpPr>
            <a:spLocks noGrp="1"/>
          </p:cNvSpPr>
          <p:nvPr>
            <p:ph type="ctrTitle" hasCustomPrompt="1"/>
          </p:nvPr>
        </p:nvSpPr>
        <p:spPr>
          <a:xfrm>
            <a:off x="2799247" y="3924300"/>
            <a:ext cx="13050353" cy="1470025"/>
          </a:xfrm>
        </p:spPr>
        <p:txBody>
          <a:bodyPr>
            <a:noAutofit/>
          </a:bodyPr>
          <a:lstStyle>
            <a:lvl1pPr algn="l">
              <a:defRPr sz="9600" baseline="0">
                <a:solidFill>
                  <a:srgbClr val="0083C7"/>
                </a:solidFill>
                <a:latin typeface="Trebuchet MS" panose="020B0603020202020204" pitchFamily="34" charset="0"/>
              </a:defRPr>
            </a:lvl1pPr>
          </a:lstStyle>
          <a:p>
            <a:r>
              <a:rPr lang="en-US" dirty="0"/>
              <a:t>THANK YOU</a:t>
            </a:r>
          </a:p>
        </p:txBody>
      </p:sp>
      <p:sp>
        <p:nvSpPr>
          <p:cNvPr id="6" name="Subtitle 2"/>
          <p:cNvSpPr>
            <a:spLocks noGrp="1"/>
          </p:cNvSpPr>
          <p:nvPr>
            <p:ph type="subTitle" idx="1" hasCustomPrompt="1"/>
          </p:nvPr>
        </p:nvSpPr>
        <p:spPr>
          <a:xfrm>
            <a:off x="2799246" y="5448300"/>
            <a:ext cx="13050353" cy="1752600"/>
          </a:xfrm>
        </p:spPr>
        <p:txBody>
          <a:bodyPr>
            <a:noAutofit/>
          </a:bodyPr>
          <a:lstStyle>
            <a:lvl1pPr marL="0" indent="0" algn="l">
              <a:buNone/>
              <a:defRPr sz="9600">
                <a:solidFill>
                  <a:srgbClr val="707070"/>
                </a:solidFill>
                <a:latin typeface="Trebuchet MS" panose="020B0603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subtitle</a:t>
            </a:r>
          </a:p>
        </p:txBody>
      </p:sp>
      <p:grpSp>
        <p:nvGrpSpPr>
          <p:cNvPr id="7" name="Group 2"/>
          <p:cNvGrpSpPr/>
          <p:nvPr userDrawn="1"/>
        </p:nvGrpSpPr>
        <p:grpSpPr>
          <a:xfrm>
            <a:off x="1240790" y="0"/>
            <a:ext cx="212090" cy="5143500"/>
            <a:chOff x="0" y="0"/>
            <a:chExt cx="55859" cy="1354667"/>
          </a:xfrm>
        </p:grpSpPr>
        <p:sp>
          <p:nvSpPr>
            <p:cNvPr id="8" name="Freeform 3"/>
            <p:cNvSpPr/>
            <p:nvPr/>
          </p:nvSpPr>
          <p:spPr>
            <a:xfrm>
              <a:off x="0" y="0"/>
              <a:ext cx="55859" cy="1354667"/>
            </a:xfrm>
            <a:custGeom>
              <a:avLst/>
              <a:gdLst/>
              <a:ahLst/>
              <a:cxnLst/>
              <a:rect l="l" t="t" r="r" b="b"/>
              <a:pathLst>
                <a:path w="55859" h="1354667">
                  <a:moveTo>
                    <a:pt x="0" y="0"/>
                  </a:moveTo>
                  <a:lnTo>
                    <a:pt x="55859" y="0"/>
                  </a:lnTo>
                  <a:lnTo>
                    <a:pt x="55859" y="1354667"/>
                  </a:lnTo>
                  <a:lnTo>
                    <a:pt x="0" y="1354667"/>
                  </a:lnTo>
                  <a:close/>
                </a:path>
              </a:pathLst>
            </a:custGeom>
            <a:solidFill>
              <a:srgbClr val="707070"/>
            </a:solidFill>
          </p:spPr>
        </p:sp>
        <p:sp>
          <p:nvSpPr>
            <p:cNvPr id="9" name="TextBox 4"/>
            <p:cNvSpPr txBox="1"/>
            <p:nvPr/>
          </p:nvSpPr>
          <p:spPr>
            <a:xfrm>
              <a:off x="0" y="-38100"/>
              <a:ext cx="55859" cy="1392767"/>
            </a:xfrm>
            <a:prstGeom prst="rect">
              <a:avLst/>
            </a:prstGeom>
          </p:spPr>
          <p:txBody>
            <a:bodyPr lIns="50800" tIns="50800" rIns="50800" bIns="50800" rtlCol="0" anchor="ctr"/>
            <a:lstStyle/>
            <a:p>
              <a:pPr algn="ctr">
                <a:lnSpc>
                  <a:spcPts val="2659"/>
                </a:lnSpc>
                <a:spcBef>
                  <a:spcPct val="0"/>
                </a:spcBef>
              </a:pPr>
              <a:endParaRPr/>
            </a:p>
          </p:txBody>
        </p:sp>
      </p:grpSp>
      <p:grpSp>
        <p:nvGrpSpPr>
          <p:cNvPr id="10" name="Group 5"/>
          <p:cNvGrpSpPr/>
          <p:nvPr userDrawn="1"/>
        </p:nvGrpSpPr>
        <p:grpSpPr>
          <a:xfrm>
            <a:off x="14500955" y="1866623"/>
            <a:ext cx="2758345" cy="245871"/>
            <a:chOff x="0" y="0"/>
            <a:chExt cx="726478" cy="64756"/>
          </a:xfrm>
        </p:grpSpPr>
        <p:sp>
          <p:nvSpPr>
            <p:cNvPr id="11" name="Freeform 6"/>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707070"/>
            </a:solidFill>
          </p:spPr>
        </p:sp>
        <p:sp>
          <p:nvSpPr>
            <p:cNvPr id="12" name="TextBox 7"/>
            <p:cNvSpPr txBox="1"/>
            <p:nvPr/>
          </p:nvSpPr>
          <p:spPr>
            <a:xfrm>
              <a:off x="0" y="-38100"/>
              <a:ext cx="726478" cy="102856"/>
            </a:xfrm>
            <a:prstGeom prst="rect">
              <a:avLst/>
            </a:prstGeom>
          </p:spPr>
          <p:txBody>
            <a:bodyPr lIns="50800" tIns="50800" rIns="50800" bIns="50800" rtlCol="0" anchor="ctr"/>
            <a:lstStyle/>
            <a:p>
              <a:pPr algn="ctr">
                <a:lnSpc>
                  <a:spcPts val="2659"/>
                </a:lnSpc>
                <a:spcBef>
                  <a:spcPct val="0"/>
                </a:spcBef>
              </a:pPr>
              <a:endParaRPr/>
            </a:p>
          </p:txBody>
        </p:sp>
      </p:grpSp>
      <p:sp>
        <p:nvSpPr>
          <p:cNvPr id="13" name="Freeform 8"/>
          <p:cNvSpPr/>
          <p:nvPr userDrawn="1"/>
        </p:nvSpPr>
        <p:spPr>
          <a:xfrm>
            <a:off x="14639893" y="516291"/>
            <a:ext cx="2619407" cy="1024817"/>
          </a:xfrm>
          <a:custGeom>
            <a:avLst/>
            <a:gdLst/>
            <a:ahLst/>
            <a:cxnLst/>
            <a:rect l="l" t="t" r="r" b="b"/>
            <a:pathLst>
              <a:path w="2619407" h="1024817">
                <a:moveTo>
                  <a:pt x="0" y="0"/>
                </a:moveTo>
                <a:lnTo>
                  <a:pt x="2619407" y="0"/>
                </a:lnTo>
                <a:lnTo>
                  <a:pt x="2619407" y="1024818"/>
                </a:lnTo>
                <a:lnTo>
                  <a:pt x="0" y="1024818"/>
                </a:lnTo>
                <a:lnTo>
                  <a:pt x="0" y="0"/>
                </a:lnTo>
                <a:close/>
              </a:path>
            </a:pathLst>
          </a:custGeom>
          <a:blipFill>
            <a:blip r:embed="rId2"/>
            <a:stretch>
              <a:fillRect t="-19053" b="-24720"/>
            </a:stretch>
          </a:blipFill>
        </p:spPr>
      </p:sp>
      <p:sp>
        <p:nvSpPr>
          <p:cNvPr id="14" name="TextBox 11"/>
          <p:cNvSpPr txBox="1"/>
          <p:nvPr userDrawn="1"/>
        </p:nvSpPr>
        <p:spPr>
          <a:xfrm rot="-5400000">
            <a:off x="-775100" y="6890150"/>
            <a:ext cx="3974630" cy="481330"/>
          </a:xfrm>
          <a:prstGeom prst="rect">
            <a:avLst/>
          </a:prstGeom>
        </p:spPr>
        <p:txBody>
          <a:bodyPr lIns="0" tIns="0" rIns="0" bIns="0" rtlCol="0" anchor="t">
            <a:spAutoFit/>
          </a:bodyPr>
          <a:lstStyle/>
          <a:p>
            <a:pPr>
              <a:lnSpc>
                <a:spcPts val="3920"/>
              </a:lnSpc>
            </a:pPr>
            <a:r>
              <a:rPr lang="en-US" sz="2800">
                <a:solidFill>
                  <a:srgbClr val="101010"/>
                </a:solidFill>
                <a:latin typeface="Montserrat Classic"/>
              </a:rPr>
              <a:t>rphs.org.uk</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715125"/>
            <a:ext cx="81153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028700" y="2197894"/>
            <a:ext cx="162687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28700" y="7536260"/>
            <a:ext cx="162687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028700" y="3467100"/>
            <a:ext cx="16268700" cy="513556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163800" y="232410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28700" y="2344738"/>
            <a:ext cx="138303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2603210"/>
            <a:ext cx="8229600" cy="711345"/>
          </a:xfrm>
          <a:prstGeom prst="rect">
            <a:avLst/>
          </a:prstGeom>
        </p:spPr>
        <p:txBody>
          <a:bodyPr vert="horz" lIns="91440" tIns="45720" rIns="91440" bIns="45720" rtlCol="0" anchor="ctr">
            <a:noAutofit/>
          </a:bodyPr>
          <a:lstStyle/>
          <a:p>
            <a:r>
              <a:rPr lang="en-US" dirty="0"/>
              <a:t>Click to edit Master title</a:t>
            </a:r>
          </a:p>
        </p:txBody>
      </p:sp>
      <p:sp>
        <p:nvSpPr>
          <p:cNvPr id="3" name="Text Placeholder 2"/>
          <p:cNvSpPr>
            <a:spLocks noGrp="1"/>
          </p:cNvSpPr>
          <p:nvPr>
            <p:ph type="body" idx="1"/>
          </p:nvPr>
        </p:nvSpPr>
        <p:spPr>
          <a:xfrm>
            <a:off x="1028700" y="3467100"/>
            <a:ext cx="8229600" cy="51355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8700" y="95631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6/18/2026</a:t>
            </a:fld>
            <a:endParaRPr lang="en-US" dirty="0"/>
          </a:p>
        </p:txBody>
      </p:sp>
      <p:sp>
        <p:nvSpPr>
          <p:cNvPr id="5" name="Footer Placeholder 4"/>
          <p:cNvSpPr>
            <a:spLocks noGrp="1"/>
          </p:cNvSpPr>
          <p:nvPr>
            <p:ph type="ftr" sz="quarter" idx="3"/>
          </p:nvPr>
        </p:nvSpPr>
        <p:spPr>
          <a:xfrm>
            <a:off x="3695700" y="95631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24700" y="95631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grpSp>
        <p:nvGrpSpPr>
          <p:cNvPr id="7" name="Group 2"/>
          <p:cNvGrpSpPr/>
          <p:nvPr userDrawn="1"/>
        </p:nvGrpSpPr>
        <p:grpSpPr>
          <a:xfrm>
            <a:off x="1028700" y="1574847"/>
            <a:ext cx="1856645" cy="68071"/>
            <a:chOff x="0" y="0"/>
            <a:chExt cx="488993" cy="17928"/>
          </a:xfrm>
        </p:grpSpPr>
        <p:sp>
          <p:nvSpPr>
            <p:cNvPr id="8" name="Freeform 3"/>
            <p:cNvSpPr/>
            <p:nvPr/>
          </p:nvSpPr>
          <p:spPr>
            <a:xfrm>
              <a:off x="0" y="0"/>
              <a:ext cx="488993" cy="17928"/>
            </a:xfrm>
            <a:custGeom>
              <a:avLst/>
              <a:gdLst/>
              <a:ahLst/>
              <a:cxnLst/>
              <a:rect l="l" t="t" r="r" b="b"/>
              <a:pathLst>
                <a:path w="488993" h="17928">
                  <a:moveTo>
                    <a:pt x="0" y="0"/>
                  </a:moveTo>
                  <a:lnTo>
                    <a:pt x="488993" y="0"/>
                  </a:lnTo>
                  <a:lnTo>
                    <a:pt x="488993" y="17928"/>
                  </a:lnTo>
                  <a:lnTo>
                    <a:pt x="0" y="17928"/>
                  </a:lnTo>
                  <a:close/>
                </a:path>
              </a:pathLst>
            </a:custGeom>
            <a:solidFill>
              <a:srgbClr val="707070"/>
            </a:solidFill>
          </p:spPr>
        </p:sp>
        <p:sp>
          <p:nvSpPr>
            <p:cNvPr id="9" name="TextBox 4"/>
            <p:cNvSpPr txBox="1"/>
            <p:nvPr/>
          </p:nvSpPr>
          <p:spPr>
            <a:xfrm>
              <a:off x="0" y="-38100"/>
              <a:ext cx="488993" cy="56028"/>
            </a:xfrm>
            <a:prstGeom prst="rect">
              <a:avLst/>
            </a:prstGeom>
          </p:spPr>
          <p:txBody>
            <a:bodyPr lIns="50800" tIns="50800" rIns="50800" bIns="50800" rtlCol="0" anchor="ctr"/>
            <a:lstStyle/>
            <a:p>
              <a:pPr algn="ctr">
                <a:lnSpc>
                  <a:spcPts val="2659"/>
                </a:lnSpc>
                <a:spcBef>
                  <a:spcPct val="0"/>
                </a:spcBef>
              </a:pPr>
              <a:endParaRPr/>
            </a:p>
          </p:txBody>
        </p:sp>
      </p:grpSp>
      <p:grpSp>
        <p:nvGrpSpPr>
          <p:cNvPr id="10" name="Group 5"/>
          <p:cNvGrpSpPr/>
          <p:nvPr userDrawn="1"/>
        </p:nvGrpSpPr>
        <p:grpSpPr>
          <a:xfrm>
            <a:off x="14500955" y="1642918"/>
            <a:ext cx="2758345" cy="245871"/>
            <a:chOff x="0" y="0"/>
            <a:chExt cx="726478" cy="64756"/>
          </a:xfrm>
        </p:grpSpPr>
        <p:sp>
          <p:nvSpPr>
            <p:cNvPr id="11" name="Freeform 6"/>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707070"/>
            </a:solidFill>
          </p:spPr>
        </p:sp>
        <p:sp>
          <p:nvSpPr>
            <p:cNvPr id="12" name="TextBox 7"/>
            <p:cNvSpPr txBox="1"/>
            <p:nvPr/>
          </p:nvSpPr>
          <p:spPr>
            <a:xfrm>
              <a:off x="0" y="-38100"/>
              <a:ext cx="726478" cy="102856"/>
            </a:xfrm>
            <a:prstGeom prst="rect">
              <a:avLst/>
            </a:prstGeom>
          </p:spPr>
          <p:txBody>
            <a:bodyPr lIns="50800" tIns="50800" rIns="50800" bIns="50800" rtlCol="0" anchor="ctr"/>
            <a:lstStyle/>
            <a:p>
              <a:pPr algn="ctr">
                <a:lnSpc>
                  <a:spcPts val="2659"/>
                </a:lnSpc>
                <a:spcBef>
                  <a:spcPct val="0"/>
                </a:spcBef>
              </a:pPr>
              <a:endParaRPr/>
            </a:p>
          </p:txBody>
        </p:sp>
      </p:grpSp>
      <p:sp>
        <p:nvSpPr>
          <p:cNvPr id="13" name="Freeform 14"/>
          <p:cNvSpPr/>
          <p:nvPr userDrawn="1"/>
        </p:nvSpPr>
        <p:spPr>
          <a:xfrm>
            <a:off x="1028700" y="663929"/>
            <a:ext cx="1864691" cy="729542"/>
          </a:xfrm>
          <a:custGeom>
            <a:avLst/>
            <a:gdLst/>
            <a:ahLst/>
            <a:cxnLst/>
            <a:rect l="l" t="t" r="r" b="b"/>
            <a:pathLst>
              <a:path w="1864691" h="729542">
                <a:moveTo>
                  <a:pt x="0" y="0"/>
                </a:moveTo>
                <a:lnTo>
                  <a:pt x="1864691" y="0"/>
                </a:lnTo>
                <a:lnTo>
                  <a:pt x="1864691" y="729542"/>
                </a:lnTo>
                <a:lnTo>
                  <a:pt x="0" y="729542"/>
                </a:lnTo>
                <a:lnTo>
                  <a:pt x="0" y="0"/>
                </a:lnTo>
                <a:close/>
              </a:path>
            </a:pathLst>
          </a:custGeom>
          <a:blipFill>
            <a:blip r:embed="rId10"/>
            <a:stretch>
              <a:fillRect t="-19053" b="-24720"/>
            </a:stretch>
          </a:blipFill>
        </p:spPr>
      </p:sp>
    </p:spTree>
  </p:cSld>
  <p:clrMap bg1="lt1" tx1="dk1" bg2="lt2" tx2="dk2" accent1="accent1" accent2="accent2" accent3="accent3" accent4="accent4" accent5="accent5" accent6="accent6" hlink="hlink" folHlink="folHlink"/>
  <p:sldLayoutIdLst>
    <p:sldLayoutId id="2147483649" r:id="rId1"/>
    <p:sldLayoutId id="2147483656" r:id="rId2"/>
    <p:sldLayoutId id="2147483652" r:id="rId3"/>
    <p:sldLayoutId id="2147483654" r:id="rId4"/>
    <p:sldLayoutId id="2147483655" r:id="rId5"/>
    <p:sldLayoutId id="2147483657" r:id="rId6"/>
    <p:sldLayoutId id="2147483658" r:id="rId7"/>
    <p:sldLayoutId id="2147483659" r:id="rId8"/>
  </p:sldLayoutIdLst>
  <p:txStyles>
    <p:titleStyle>
      <a:lvl1pPr algn="l" defTabSz="914400" rtl="0" eaLnBrk="1" latinLnBrk="0" hangingPunct="1">
        <a:spcBef>
          <a:spcPct val="0"/>
        </a:spcBef>
        <a:buNone/>
        <a:defRPr sz="4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accent3">
              <a:lumMod val="95000"/>
              <a:lumOff val="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accent3">
              <a:lumMod val="95000"/>
              <a:lumOff val="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accent3">
              <a:lumMod val="95000"/>
              <a:lumOff val="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3">
              <a:lumMod val="95000"/>
              <a:lumOff val="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accent3">
              <a:lumMod val="95000"/>
              <a:lumOff val="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youtube.com/watch?v=8COaMKbNrX0" TargetMode="External"/><Relationship Id="rId13" Type="http://schemas.openxmlformats.org/officeDocument/2006/relationships/hyperlink" Target="https://www.youtube.com/watch?v=davUTjv8rLs&amp;t=191s" TargetMode="External"/><Relationship Id="rId3" Type="http://schemas.openxmlformats.org/officeDocument/2006/relationships/hyperlink" Target="https://www.thenational.academy/teachers/search?term=skeletal+system" TargetMode="External"/><Relationship Id="rId7" Type="http://schemas.openxmlformats.org/officeDocument/2006/relationships/hyperlink" Target="https://www.uksport.gov.uk/our-work/investing-in-sport/how-uk-sport-funding-works" TargetMode="External"/><Relationship Id="rId12" Type="http://schemas.openxmlformats.org/officeDocument/2006/relationships/hyperlink" Target="https://www.bbc.co.uk/iplayer/episode/m00203kt/andy-murray-will-to-win" TargetMode="External"/><Relationship Id="rId2" Type="http://schemas.openxmlformats.org/officeDocument/2006/relationships/hyperlink" Target="https://www.ocr.org.uk/Images/258723-body-systems-and-the-effects-of-physical-activity.pdf" TargetMode="External"/><Relationship Id="rId1" Type="http://schemas.openxmlformats.org/officeDocument/2006/relationships/slideLayout" Target="../slideLayouts/slideLayout5.xml"/><Relationship Id="rId6" Type="http://schemas.openxmlformats.org/officeDocument/2006/relationships/hyperlink" Target="https://www.leadershipandsport.com/methods-of-practice-types-of-practice/" TargetMode="External"/><Relationship Id="rId11" Type="http://schemas.openxmlformats.org/officeDocument/2006/relationships/hyperlink" Target="https://www.itv.com/watch/sport-gives-back-awards-sport-and-me/10a0159/10a0159a0004" TargetMode="External"/><Relationship Id="rId5" Type="http://schemas.openxmlformats.org/officeDocument/2006/relationships/hyperlink" Target="https://www.bbc.co.uk/bitesize/guides/z367tyc/revision/1" TargetMode="External"/><Relationship Id="rId15" Type="http://schemas.openxmlformats.org/officeDocument/2006/relationships/hyperlink" Target="https://www.youtube.com/watch?v=v8vPugRUAII" TargetMode="External"/><Relationship Id="rId10" Type="http://schemas.openxmlformats.org/officeDocument/2006/relationships/hyperlink" Target="https://www.youtube.com/watch?v=yG7v4y_xwzQ" TargetMode="External"/><Relationship Id="rId4" Type="http://schemas.openxmlformats.org/officeDocument/2006/relationships/hyperlink" Target="https://www.hachettelearning.com/sport-and-pe/cambridge-technicals-level-3-sport-and-physical-activity" TargetMode="External"/><Relationship Id="rId9" Type="http://schemas.openxmlformats.org/officeDocument/2006/relationships/hyperlink" Target="https://www.youtube.com/watch?v=KI3WJXNhCJ8" TargetMode="External"/><Relationship Id="rId1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hyperlink" Target="https://www.youtube.com/watch?v=eD28iIre1ZI" TargetMode="External"/><Relationship Id="rId13" Type="http://schemas.openxmlformats.org/officeDocument/2006/relationships/image" Target="../media/image2.png"/><Relationship Id="rId3" Type="http://schemas.openxmlformats.org/officeDocument/2006/relationships/hyperlink" Target="https://quizlet.com/gb/659635620/ctec-ocr-cambridge-technicals-sport-unit-4-working-safely-in-sport-exercise-health-and-leisure-flash-cards/" TargetMode="External"/><Relationship Id="rId7" Type="http://schemas.openxmlformats.org/officeDocument/2006/relationships/hyperlink" Target="https://www.youtube.com/watch?v=42fVGpylH2Y&amp;t=9s" TargetMode="External"/><Relationship Id="rId12" Type="http://schemas.openxmlformats.org/officeDocument/2006/relationships/hyperlink" Target="https://www.itv.com/watch/driving-force/10a2076/10a2076a0002" TargetMode="External"/><Relationship Id="rId2" Type="http://schemas.openxmlformats.org/officeDocument/2006/relationships/hyperlink" Target="https://www.ocr.org.uk/Images/258727-working-safely-in-sport-exercise-health-and-leisure.pdf" TargetMode="External"/><Relationship Id="rId1" Type="http://schemas.openxmlformats.org/officeDocument/2006/relationships/slideLayout" Target="../slideLayouts/slideLayout5.xml"/><Relationship Id="rId6" Type="http://schemas.openxmlformats.org/officeDocument/2006/relationships/hyperlink" Target="https://www.inclusivesportdesign.com/blog-posts/how-to-adapt-and-modify-your-sport-activities-to-include-all" TargetMode="External"/><Relationship Id="rId11" Type="http://schemas.openxmlformats.org/officeDocument/2006/relationships/hyperlink" Target="https://www.itv.com/watch/by-the-balls/10a4925/10a4925a0001" TargetMode="External"/><Relationship Id="rId5" Type="http://schemas.openxmlformats.org/officeDocument/2006/relationships/hyperlink" Target="https://www.slideshare.net/slideshow/lesson-1-safety-practices-in-sports-and-exercisepptx/255270940" TargetMode="External"/><Relationship Id="rId10" Type="http://schemas.openxmlformats.org/officeDocument/2006/relationships/hyperlink" Target="https://www.youtube.com/watch?v=Y7J-WvrI4DM" TargetMode="External"/><Relationship Id="rId4" Type="http://schemas.openxmlformats.org/officeDocument/2006/relationships/hyperlink" Target="https://www.hachettelearning.com/sport-and-pe/cambridge-technicals-level-3-sport-and-physical-activity" TargetMode="External"/><Relationship Id="rId9" Type="http://schemas.openxmlformats.org/officeDocument/2006/relationships/hyperlink" Target="https://www.youtube.com/watch?v=OhQLrppCQTk" TargetMode="External"/><Relationship Id="rId14" Type="http://schemas.openxmlformats.org/officeDocument/2006/relationships/hyperlink" Target="https://www.youtube.com/watch?v=v8vPugRUAI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71192" y="296897"/>
            <a:ext cx="10945216" cy="400110"/>
          </a:xfrm>
          <a:prstGeom prst="rect">
            <a:avLst/>
          </a:prstGeom>
          <a:noFill/>
        </p:spPr>
        <p:txBody>
          <a:bodyPr wrap="square" rtlCol="0">
            <a:spAutoFit/>
          </a:bodyPr>
          <a:lstStyle/>
          <a:p>
            <a:r>
              <a:rPr lang="en-GB" sz="2000" u="sng" dirty="0">
                <a:solidFill>
                  <a:schemeClr val="accent3"/>
                </a:solidFill>
              </a:rPr>
              <a:t>Cambridge Technical Sports &amp; Physical activity Level 3 Sports Single Course OCR</a:t>
            </a:r>
          </a:p>
        </p:txBody>
      </p:sp>
      <p:graphicFrame>
        <p:nvGraphicFramePr>
          <p:cNvPr id="3" name="Table 2"/>
          <p:cNvGraphicFramePr>
            <a:graphicFrameLocks noGrp="1"/>
          </p:cNvGraphicFramePr>
          <p:nvPr>
            <p:extLst>
              <p:ext uri="{D42A27DB-BD31-4B8C-83A1-F6EECF244321}">
                <p14:modId xmlns:p14="http://schemas.microsoft.com/office/powerpoint/2010/main" val="948333807"/>
              </p:ext>
            </p:extLst>
          </p:nvPr>
        </p:nvGraphicFramePr>
        <p:xfrm>
          <a:off x="1871192" y="1903140"/>
          <a:ext cx="12192000" cy="4424680"/>
        </p:xfrm>
        <a:graphic>
          <a:graphicData uri="http://schemas.openxmlformats.org/drawingml/2006/table">
            <a:tbl>
              <a:tblPr firstRow="1" bandRow="1">
                <a:tableStyleId>{5DA37D80-6434-44D0-A028-1B22A696006F}</a:tableStyleId>
              </a:tblPr>
              <a:tblGrid>
                <a:gridCol w="4064000">
                  <a:extLst>
                    <a:ext uri="{9D8B030D-6E8A-4147-A177-3AD203B41FA5}">
                      <a16:colId xmlns:a16="http://schemas.microsoft.com/office/drawing/2014/main" val="2959914144"/>
                    </a:ext>
                  </a:extLst>
                </a:gridCol>
                <a:gridCol w="4064000">
                  <a:extLst>
                    <a:ext uri="{9D8B030D-6E8A-4147-A177-3AD203B41FA5}">
                      <a16:colId xmlns:a16="http://schemas.microsoft.com/office/drawing/2014/main" val="1723608854"/>
                    </a:ext>
                  </a:extLst>
                </a:gridCol>
                <a:gridCol w="4064000">
                  <a:extLst>
                    <a:ext uri="{9D8B030D-6E8A-4147-A177-3AD203B41FA5}">
                      <a16:colId xmlns:a16="http://schemas.microsoft.com/office/drawing/2014/main" val="2490242499"/>
                    </a:ext>
                  </a:extLst>
                </a:gridCol>
              </a:tblGrid>
              <a:tr h="370840">
                <a:tc>
                  <a:txBody>
                    <a:bodyPr/>
                    <a:lstStyle/>
                    <a:p>
                      <a:r>
                        <a:rPr lang="en-GB" dirty="0">
                          <a:solidFill>
                            <a:schemeClr val="accent3"/>
                          </a:solidFill>
                        </a:rPr>
                        <a:t>Units/Topics</a:t>
                      </a:r>
                    </a:p>
                  </a:txBody>
                  <a:tcPr/>
                </a:tc>
                <a:tc>
                  <a:txBody>
                    <a:bodyPr/>
                    <a:lstStyle/>
                    <a:p>
                      <a:r>
                        <a:rPr lang="en-GB" dirty="0">
                          <a:solidFill>
                            <a:schemeClr val="accent3"/>
                          </a:solidFill>
                        </a:rPr>
                        <a:t>Supporting</a:t>
                      </a:r>
                      <a:r>
                        <a:rPr lang="en-GB" baseline="0" dirty="0">
                          <a:solidFill>
                            <a:schemeClr val="accent3"/>
                          </a:solidFill>
                        </a:rPr>
                        <a:t> Links</a:t>
                      </a:r>
                      <a:endParaRPr lang="en-GB" dirty="0">
                        <a:solidFill>
                          <a:schemeClr val="accent3"/>
                        </a:solidFill>
                      </a:endParaRPr>
                    </a:p>
                  </a:txBody>
                  <a:tcPr/>
                </a:tc>
                <a:tc>
                  <a:txBody>
                    <a:bodyPr/>
                    <a:lstStyle/>
                    <a:p>
                      <a:r>
                        <a:rPr lang="en-GB" dirty="0">
                          <a:solidFill>
                            <a:schemeClr val="accent3"/>
                          </a:solidFill>
                        </a:rPr>
                        <a:t>Reading</a:t>
                      </a:r>
                    </a:p>
                  </a:txBody>
                  <a:tcPr/>
                </a:tc>
                <a:extLst>
                  <a:ext uri="{0D108BD9-81ED-4DB2-BD59-A6C34878D82A}">
                    <a16:rowId xmlns:a16="http://schemas.microsoft.com/office/drawing/2014/main" val="4070574460"/>
                  </a:ext>
                </a:extLst>
              </a:tr>
              <a:tr h="370840">
                <a:tc>
                  <a:txBody>
                    <a:bodyPr/>
                    <a:lstStyle/>
                    <a:p>
                      <a:r>
                        <a:rPr lang="en-GB" sz="1400" dirty="0"/>
                        <a:t>Unit 1: Body systems and the effects of physical activity</a:t>
                      </a:r>
                    </a:p>
                  </a:txBody>
                  <a:tcPr/>
                </a:tc>
                <a:tc>
                  <a:txBody>
                    <a:bodyPr/>
                    <a:lstStyle/>
                    <a:p>
                      <a:r>
                        <a:rPr lang="en-GB" sz="1400" b="1" kern="1200" dirty="0">
                          <a:solidFill>
                            <a:schemeClr val="tx1"/>
                          </a:solidFill>
                          <a:effectLst/>
                          <a:latin typeface="+mn-lt"/>
                          <a:ea typeface="+mn-ea"/>
                          <a:cs typeface="+mn-cs"/>
                        </a:rPr>
                        <a:t>Unit Specification: </a:t>
                      </a:r>
                    </a:p>
                    <a:p>
                      <a:r>
                        <a:rPr lang="en-GB" sz="1400" b="1" u="none" strike="noStrike" kern="100" dirty="0">
                          <a:solidFill>
                            <a:srgbClr val="7F7F7F"/>
                          </a:solidFill>
                          <a:effectLst/>
                          <a:latin typeface="Calibri" panose="020F0502020204030204" pitchFamily="34" charset="0"/>
                          <a:ea typeface="Calibri" panose="020F0502020204030204" pitchFamily="34" charset="0"/>
                          <a:hlinkClick r:id="rId2"/>
                        </a:rPr>
                        <a:t> </a:t>
                      </a:r>
                      <a:r>
                        <a:rPr lang="en-GB" sz="1400" b="1" u="sng" kern="100" dirty="0">
                          <a:solidFill>
                            <a:srgbClr val="0000FF"/>
                          </a:solidFill>
                          <a:effectLst/>
                          <a:latin typeface="Calibri" panose="020F0502020204030204" pitchFamily="34" charset="0"/>
                          <a:ea typeface="Calibri" panose="020F0502020204030204" pitchFamily="34" charset="0"/>
                          <a:hlinkClick r:id="rId2"/>
                        </a:rPr>
                        <a:t>L3 Cambridge</a:t>
                      </a:r>
                      <a:r>
                        <a:rPr lang="en-GB" sz="1400" b="1" u="none" strike="noStrike" kern="100" dirty="0">
                          <a:solidFill>
                            <a:srgbClr val="0000FF"/>
                          </a:solidFill>
                          <a:effectLst/>
                          <a:latin typeface="Calibri" panose="020F0502020204030204" pitchFamily="34" charset="0"/>
                          <a:ea typeface="Calibri" panose="020F0502020204030204" pitchFamily="34" charset="0"/>
                          <a:hlinkClick r:id="rId2"/>
                        </a:rPr>
                        <a:t> </a:t>
                      </a:r>
                      <a:r>
                        <a:rPr lang="en-GB" sz="1400" b="1" u="sng" kern="100" dirty="0">
                          <a:solidFill>
                            <a:srgbClr val="0000FF"/>
                          </a:solidFill>
                          <a:effectLst/>
                          <a:latin typeface="Calibri" panose="020F0502020204030204" pitchFamily="34" charset="0"/>
                          <a:ea typeface="Calibri" panose="020F0502020204030204" pitchFamily="34" charset="0"/>
                          <a:hlinkClick r:id="rId2"/>
                        </a:rPr>
                        <a:t>Technical in Sport Unit 1 Body systems</a:t>
                      </a:r>
                      <a:r>
                        <a:rPr lang="en-GB" sz="1400" b="1" u="none" strike="noStrike" kern="100" dirty="0">
                          <a:solidFill>
                            <a:srgbClr val="0000FF"/>
                          </a:solidFill>
                          <a:effectLst/>
                          <a:latin typeface="Calibri" panose="020F0502020204030204" pitchFamily="34" charset="0"/>
                          <a:ea typeface="Calibri" panose="020F0502020204030204" pitchFamily="34" charset="0"/>
                          <a:hlinkClick r:id="rId2"/>
                        </a:rPr>
                        <a:t> </a:t>
                      </a:r>
                      <a:r>
                        <a:rPr lang="en-GB" sz="1400" b="1" u="sng" kern="100" dirty="0">
                          <a:solidFill>
                            <a:srgbClr val="0000FF"/>
                          </a:solidFill>
                          <a:effectLst/>
                          <a:latin typeface="Calibri" panose="020F0502020204030204" pitchFamily="34" charset="0"/>
                          <a:ea typeface="Calibri" panose="020F0502020204030204" pitchFamily="34" charset="0"/>
                          <a:hlinkClick r:id="rId2"/>
                        </a:rPr>
                        <a:t>and the effects of physical activity</a:t>
                      </a:r>
                      <a:endParaRPr lang="en-GB" sz="1100" kern="100" dirty="0">
                        <a:solidFill>
                          <a:srgbClr val="000000"/>
                        </a:solidFill>
                        <a:effectLst/>
                        <a:latin typeface="Calibri" panose="020F0502020204030204" pitchFamily="34" charset="0"/>
                        <a:ea typeface="Calibri" panose="020F0502020204030204" pitchFamily="34" charset="0"/>
                      </a:endParaRPr>
                    </a:p>
                    <a:p>
                      <a:pPr>
                        <a:lnSpc>
                          <a:spcPct val="107000"/>
                        </a:lnSpc>
                        <a:spcAft>
                          <a:spcPts val="800"/>
                        </a:spcAft>
                      </a:pPr>
                      <a:endParaRPr lang="en-GB" sz="1400" b="1" u="none" strike="noStrike" kern="100" dirty="0">
                        <a:solidFill>
                          <a:srgbClr val="7F7F7F"/>
                        </a:solidFill>
                        <a:effectLst/>
                        <a:latin typeface="Calibri" panose="020F0502020204030204" pitchFamily="34" charset="0"/>
                        <a:ea typeface="Calibri" panose="020F0502020204030204" pitchFamily="34" charset="0"/>
                        <a:hlinkClick r:id="rId3"/>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b="1" kern="1200" dirty="0">
                          <a:solidFill>
                            <a:schemeClr val="tx1"/>
                          </a:solidFill>
                          <a:effectLst/>
                          <a:latin typeface="+mn-lt"/>
                          <a:ea typeface="+mn-ea"/>
                          <a:cs typeface="+mn-cs"/>
                        </a:rPr>
                        <a:t>Skeletal System Slides: </a:t>
                      </a:r>
                      <a:r>
                        <a:rPr lang="en-GB" sz="1400" b="1" u="sng" kern="100" dirty="0">
                          <a:solidFill>
                            <a:srgbClr val="0000FF"/>
                          </a:solidFill>
                          <a:effectLst/>
                          <a:latin typeface="Calibri" panose="020F0502020204030204" pitchFamily="34" charset="0"/>
                          <a:ea typeface="Calibri" panose="020F0502020204030204" pitchFamily="34" charset="0"/>
                          <a:hlinkClick r:id="rId3"/>
                        </a:rPr>
                        <a:t>Search for Free</a:t>
                      </a:r>
                      <a:r>
                        <a:rPr lang="en-GB" sz="1400" b="1" u="none" strike="noStrike" kern="100" dirty="0">
                          <a:solidFill>
                            <a:srgbClr val="0000FF"/>
                          </a:solidFill>
                          <a:effectLst/>
                          <a:latin typeface="Calibri" panose="020F0502020204030204" pitchFamily="34" charset="0"/>
                          <a:ea typeface="Calibri" panose="020F0502020204030204" pitchFamily="34" charset="0"/>
                          <a:hlinkClick r:id="rId3"/>
                        </a:rPr>
                        <a:t> </a:t>
                      </a:r>
                      <a:r>
                        <a:rPr lang="en-GB" sz="1400" b="1" u="sng" kern="100" dirty="0">
                          <a:solidFill>
                            <a:srgbClr val="0000FF"/>
                          </a:solidFill>
                          <a:effectLst/>
                          <a:latin typeface="Calibri" panose="020F0502020204030204" pitchFamily="34" charset="0"/>
                          <a:ea typeface="Calibri" panose="020F0502020204030204" pitchFamily="34" charset="0"/>
                          <a:hlinkClick r:id="rId3"/>
                        </a:rPr>
                        <a:t>Teaching Resources | Page 1 of 5 | Oak</a:t>
                      </a:r>
                      <a:r>
                        <a:rPr lang="en-GB" sz="1400" b="1" u="none" strike="noStrike" kern="100" dirty="0">
                          <a:solidFill>
                            <a:srgbClr val="0000FF"/>
                          </a:solidFill>
                          <a:effectLst/>
                          <a:latin typeface="Calibri" panose="020F0502020204030204" pitchFamily="34" charset="0"/>
                          <a:ea typeface="Calibri" panose="020F0502020204030204" pitchFamily="34" charset="0"/>
                          <a:hlinkClick r:id="rId3"/>
                        </a:rPr>
                        <a:t> </a:t>
                      </a:r>
                      <a:r>
                        <a:rPr lang="en-GB" sz="1400" b="1" u="sng" kern="100" dirty="0">
                          <a:solidFill>
                            <a:srgbClr val="0000FF"/>
                          </a:solidFill>
                          <a:effectLst/>
                          <a:latin typeface="Calibri" panose="020F0502020204030204" pitchFamily="34" charset="0"/>
                          <a:ea typeface="Calibri" panose="020F0502020204030204" pitchFamily="34" charset="0"/>
                          <a:hlinkClick r:id="rId3"/>
                        </a:rPr>
                        <a:t>National Academy</a:t>
                      </a:r>
                      <a:endParaRPr lang="en-GB" sz="1100" kern="100" dirty="0">
                        <a:solidFill>
                          <a:srgbClr val="000000"/>
                        </a:solidFill>
                        <a:effectLst/>
                        <a:latin typeface="Calibri" panose="020F0502020204030204" pitchFamily="34" charset="0"/>
                        <a:ea typeface="Calibri" panose="020F0502020204030204" pitchFamily="34" charset="0"/>
                      </a:endParaRPr>
                    </a:p>
                  </a:txBody>
                  <a:tcPr marR="113030" marT="42545"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Textbook: </a:t>
                      </a:r>
                      <a:r>
                        <a:rPr lang="en-GB" sz="1800" b="0" i="0" kern="1200" dirty="0">
                          <a:solidFill>
                            <a:schemeClr val="tx1"/>
                          </a:solidFill>
                          <a:effectLst/>
                          <a:latin typeface="+mn-lt"/>
                          <a:ea typeface="+mn-ea"/>
                          <a:cs typeface="+mn-cs"/>
                        </a:rPr>
                        <a:t>Cambridge Technical Level 3 Sport and Physical Activity </a:t>
                      </a:r>
                      <a:r>
                        <a:rPr lang="en-GB" sz="1050" b="0" i="0" kern="1200" dirty="0">
                          <a:solidFill>
                            <a:schemeClr val="tx1"/>
                          </a:solidFill>
                          <a:effectLst/>
                          <a:latin typeface="+mn-lt"/>
                          <a:ea typeface="+mn-ea"/>
                          <a:cs typeface="+mn-cs"/>
                          <a:hlinkClick r:id="rId4"/>
                        </a:rPr>
                        <a:t>https://www.hachettelearning.com/sport-and-pe</a:t>
                      </a:r>
                      <a:r>
                        <a:rPr lang="en-GB" sz="1050" b="0" i="0" kern="1200">
                          <a:solidFill>
                            <a:schemeClr val="tx1"/>
                          </a:solidFill>
                          <a:effectLst/>
                          <a:latin typeface="+mn-lt"/>
                          <a:ea typeface="+mn-ea"/>
                          <a:cs typeface="+mn-cs"/>
                          <a:hlinkClick r:id="rId4"/>
                        </a:rPr>
                        <a:t>/cambridge-technicals-level-3-sport-and-physical-activity</a:t>
                      </a:r>
                      <a:endParaRPr lang="en-GB" sz="1050" b="0" i="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b="0" i="0" kern="1200" dirty="0">
                        <a:solidFill>
                          <a:schemeClr val="tx1"/>
                        </a:solidFill>
                        <a:effectLst/>
                        <a:latin typeface="+mn-lt"/>
                        <a:ea typeface="+mn-ea"/>
                        <a:cs typeface="+mn-cs"/>
                      </a:endParaRPr>
                    </a:p>
                    <a:p>
                      <a:endParaRPr lang="en-GB" sz="1400" u="sng" dirty="0">
                        <a:solidFill>
                          <a:srgbClr val="0070C0"/>
                        </a:solidFill>
                      </a:endParaRPr>
                    </a:p>
                  </a:txBody>
                  <a:tcPr/>
                </a:tc>
                <a:extLst>
                  <a:ext uri="{0D108BD9-81ED-4DB2-BD59-A6C34878D82A}">
                    <a16:rowId xmlns:a16="http://schemas.microsoft.com/office/drawing/2014/main" val="2968976874"/>
                  </a:ext>
                </a:extLst>
              </a:tr>
              <a:tr h="370840">
                <a:tc>
                  <a:txBody>
                    <a:bodyPr/>
                    <a:lstStyle/>
                    <a:p>
                      <a:r>
                        <a:rPr lang="en-GB" sz="1600" dirty="0">
                          <a:solidFill>
                            <a:schemeClr val="accent3"/>
                          </a:solidFill>
                        </a:rPr>
                        <a:t>TASK 1: </a:t>
                      </a:r>
                    </a:p>
                    <a:p>
                      <a:pPr marL="342900" indent="-342900">
                        <a:buAutoNum type="alphaLcParenR"/>
                      </a:pPr>
                      <a:r>
                        <a:rPr lang="en-GB" sz="1600" dirty="0"/>
                        <a:t>Match all of the bones in the list to the labels provided on the skeleton. </a:t>
                      </a:r>
                    </a:p>
                    <a:p>
                      <a:pPr marL="342900" indent="-342900">
                        <a:buAutoNum type="alphaLcParenR"/>
                      </a:pPr>
                      <a:endParaRPr lang="en-GB" sz="1600" dirty="0"/>
                    </a:p>
                    <a:p>
                      <a:pPr marL="342900" indent="-342900">
                        <a:buAutoNum type="alphaLcParenR"/>
                      </a:pPr>
                      <a:r>
                        <a:rPr lang="en-GB" sz="1600" dirty="0"/>
                        <a:t>Identify the 4 Axial bones in the skeleton and find the name given to all other bones in the skeleton. </a:t>
                      </a:r>
                      <a:endParaRPr lang="en-GB" sz="1600" dirty="0">
                        <a:solidFill>
                          <a:schemeClr val="accent3"/>
                        </a:solidFill>
                      </a:endParaRPr>
                    </a:p>
                  </a:txBody>
                  <a:tcPr/>
                </a:tc>
                <a:tc>
                  <a:txBody>
                    <a:bodyPr/>
                    <a:lstStyle/>
                    <a:p>
                      <a:r>
                        <a:rPr lang="en-GB" sz="1600" dirty="0">
                          <a:solidFill>
                            <a:schemeClr val="accent3"/>
                          </a:solidFill>
                        </a:rPr>
                        <a:t>TASK</a:t>
                      </a:r>
                      <a:r>
                        <a:rPr lang="en-GB" sz="1600" baseline="0" dirty="0">
                          <a:solidFill>
                            <a:schemeClr val="accent3"/>
                          </a:solidFill>
                        </a:rPr>
                        <a:t> 2:</a:t>
                      </a:r>
                    </a:p>
                    <a:p>
                      <a:pPr marL="342900" indent="-342900">
                        <a:buAutoNum type="alphaLcParenR"/>
                      </a:pPr>
                      <a:r>
                        <a:rPr lang="en-GB" sz="1600" dirty="0"/>
                        <a:t> Name the 5 types of bone and give examples within the body.</a:t>
                      </a:r>
                    </a:p>
                    <a:p>
                      <a:pPr marL="342900" indent="-342900">
                        <a:buAutoNum type="alphaLcParenR"/>
                      </a:pPr>
                      <a:endParaRPr lang="en-GB" sz="1600" dirty="0"/>
                    </a:p>
                    <a:p>
                      <a:pPr marL="342900" indent="-342900">
                        <a:buAutoNum type="alphaLcParenR"/>
                      </a:pPr>
                      <a:r>
                        <a:rPr lang="en-GB" sz="1600" dirty="0"/>
                        <a:t> Explain what the 6 functions of the skeletal system are and how the type of bone relates to its function. </a:t>
                      </a:r>
                      <a:endParaRPr lang="en-GB" sz="1600" baseline="0" dirty="0">
                        <a:solidFill>
                          <a:schemeClr val="accent3"/>
                        </a:solidFill>
                      </a:endParaRPr>
                    </a:p>
                    <a:p>
                      <a:endParaRPr lang="en-GB" sz="1600" dirty="0">
                        <a:solidFill>
                          <a:schemeClr val="accent3"/>
                        </a:solidFill>
                      </a:endParaRPr>
                    </a:p>
                  </a:txBody>
                  <a:tcPr/>
                </a:tc>
                <a:tc>
                  <a:txBody>
                    <a:bodyPr/>
                    <a:lstStyle/>
                    <a:p>
                      <a:r>
                        <a:rPr lang="en-GB" sz="1600" dirty="0">
                          <a:solidFill>
                            <a:schemeClr val="accent3"/>
                          </a:solidFill>
                        </a:rPr>
                        <a:t>TASK</a:t>
                      </a:r>
                      <a:r>
                        <a:rPr lang="en-GB" sz="1600" baseline="0" dirty="0">
                          <a:solidFill>
                            <a:schemeClr val="accent3"/>
                          </a:solidFill>
                        </a:rPr>
                        <a:t> 3:</a:t>
                      </a:r>
                    </a:p>
                    <a:p>
                      <a:r>
                        <a:rPr lang="en-GB" sz="1600" dirty="0"/>
                        <a:t>a) Discuss the short &amp; long term effects of exercise on the skeletal system, giving at least 2 positive effects for each timeframe. </a:t>
                      </a:r>
                      <a:endParaRPr lang="en-GB" sz="1600" baseline="0" dirty="0">
                        <a:solidFill>
                          <a:schemeClr val="accent3"/>
                        </a:solidFill>
                      </a:endParaRPr>
                    </a:p>
                  </a:txBody>
                  <a:tcPr/>
                </a:tc>
                <a:extLst>
                  <a:ext uri="{0D108BD9-81ED-4DB2-BD59-A6C34878D82A}">
                    <a16:rowId xmlns:a16="http://schemas.microsoft.com/office/drawing/2014/main" val="119247173"/>
                  </a:ext>
                </a:extLst>
              </a:tr>
            </a:tbl>
          </a:graphicData>
        </a:graphic>
      </p:graphicFrame>
      <p:sp>
        <p:nvSpPr>
          <p:cNvPr id="4" name="TextBox 3"/>
          <p:cNvSpPr txBox="1"/>
          <p:nvPr/>
        </p:nvSpPr>
        <p:spPr>
          <a:xfrm>
            <a:off x="1871192" y="823020"/>
            <a:ext cx="12241360" cy="954107"/>
          </a:xfrm>
          <a:prstGeom prst="rect">
            <a:avLst/>
          </a:prstGeom>
          <a:noFill/>
        </p:spPr>
        <p:txBody>
          <a:bodyPr wrap="square" rtlCol="0">
            <a:spAutoFit/>
          </a:bodyPr>
          <a:lstStyle/>
          <a:p>
            <a:r>
              <a:rPr lang="en-GB" sz="1400" dirty="0"/>
              <a:t>It is essential that you complete the tasks within this transition document and present them to your class teacher in your first lesson at the start of the new academic year. These tasks will support your understanding of key concepts that you will be tested on in the induction assessments, taken within the first 3 weeks, that ultimately decide if you are suitable to continue on this course. </a:t>
            </a:r>
          </a:p>
        </p:txBody>
      </p:sp>
      <p:graphicFrame>
        <p:nvGraphicFramePr>
          <p:cNvPr id="5" name="Table 4"/>
          <p:cNvGraphicFramePr>
            <a:graphicFrameLocks noGrp="1"/>
          </p:cNvGraphicFramePr>
          <p:nvPr>
            <p:extLst>
              <p:ext uri="{D42A27DB-BD31-4B8C-83A1-F6EECF244321}">
                <p14:modId xmlns:p14="http://schemas.microsoft.com/office/powerpoint/2010/main" val="1091963963"/>
              </p:ext>
            </p:extLst>
          </p:nvPr>
        </p:nvGraphicFramePr>
        <p:xfrm>
          <a:off x="1871192" y="6799684"/>
          <a:ext cx="15697746" cy="3291840"/>
        </p:xfrm>
        <a:graphic>
          <a:graphicData uri="http://schemas.openxmlformats.org/drawingml/2006/table">
            <a:tbl>
              <a:tblPr firstRow="1" bandRow="1">
                <a:tableStyleId>{5940675A-B579-460E-94D1-54222C63F5DA}</a:tableStyleId>
              </a:tblPr>
              <a:tblGrid>
                <a:gridCol w="2616291">
                  <a:extLst>
                    <a:ext uri="{9D8B030D-6E8A-4147-A177-3AD203B41FA5}">
                      <a16:colId xmlns:a16="http://schemas.microsoft.com/office/drawing/2014/main" val="1161424167"/>
                    </a:ext>
                  </a:extLst>
                </a:gridCol>
                <a:gridCol w="2616291">
                  <a:extLst>
                    <a:ext uri="{9D8B030D-6E8A-4147-A177-3AD203B41FA5}">
                      <a16:colId xmlns:a16="http://schemas.microsoft.com/office/drawing/2014/main" val="2391223022"/>
                    </a:ext>
                  </a:extLst>
                </a:gridCol>
                <a:gridCol w="2616291">
                  <a:extLst>
                    <a:ext uri="{9D8B030D-6E8A-4147-A177-3AD203B41FA5}">
                      <a16:colId xmlns:a16="http://schemas.microsoft.com/office/drawing/2014/main" val="3731306677"/>
                    </a:ext>
                  </a:extLst>
                </a:gridCol>
                <a:gridCol w="2616291">
                  <a:extLst>
                    <a:ext uri="{9D8B030D-6E8A-4147-A177-3AD203B41FA5}">
                      <a16:colId xmlns:a16="http://schemas.microsoft.com/office/drawing/2014/main" val="1932275429"/>
                    </a:ext>
                  </a:extLst>
                </a:gridCol>
                <a:gridCol w="2616291">
                  <a:extLst>
                    <a:ext uri="{9D8B030D-6E8A-4147-A177-3AD203B41FA5}">
                      <a16:colId xmlns:a16="http://schemas.microsoft.com/office/drawing/2014/main" val="3948856025"/>
                    </a:ext>
                  </a:extLst>
                </a:gridCol>
                <a:gridCol w="2616291">
                  <a:extLst>
                    <a:ext uri="{9D8B030D-6E8A-4147-A177-3AD203B41FA5}">
                      <a16:colId xmlns:a16="http://schemas.microsoft.com/office/drawing/2014/main" val="431552681"/>
                    </a:ext>
                  </a:extLst>
                </a:gridCol>
              </a:tblGrid>
              <a:tr h="2880320">
                <a:tc>
                  <a:txBody>
                    <a:bodyPr/>
                    <a:lstStyle/>
                    <a:p>
                      <a:pPr algn="ctr"/>
                      <a:r>
                        <a:rPr lang="en-GB" sz="2400" dirty="0"/>
                        <a:t>Further</a:t>
                      </a:r>
                      <a:r>
                        <a:rPr lang="en-GB" sz="2400" baseline="0" dirty="0"/>
                        <a:t> Research</a:t>
                      </a:r>
                    </a:p>
                    <a:p>
                      <a:endParaRPr lang="en-GB" baseline="0" dirty="0"/>
                    </a:p>
                  </a:txBody>
                  <a:tcPr/>
                </a:tc>
                <a:tc>
                  <a:txBody>
                    <a:bodyPr/>
                    <a:lstStyle/>
                    <a:p>
                      <a:r>
                        <a:rPr lang="en-GB" sz="1200" b="1" u="sng" kern="1200" dirty="0">
                          <a:solidFill>
                            <a:schemeClr val="tx1"/>
                          </a:solidFill>
                          <a:effectLst/>
                          <a:latin typeface="+mn-lt"/>
                          <a:ea typeface="+mn-ea"/>
                          <a:cs typeface="+mn-cs"/>
                          <a:hlinkClick r:id="rId5"/>
                        </a:rPr>
                        <a:t>Short term effects of exercise</a:t>
                      </a:r>
                      <a:r>
                        <a:rPr lang="en-GB" sz="1200" b="1" u="none" strike="noStrike" kern="1200" dirty="0">
                          <a:solidFill>
                            <a:schemeClr val="tx1"/>
                          </a:solidFill>
                          <a:effectLst/>
                          <a:latin typeface="+mn-lt"/>
                          <a:ea typeface="+mn-ea"/>
                          <a:cs typeface="+mn-cs"/>
                          <a:hlinkClick r:id="rId5"/>
                        </a:rPr>
                        <a:t> </a:t>
                      </a:r>
                      <a:r>
                        <a:rPr lang="en-GB" sz="1200" b="1" u="sng" kern="1200" dirty="0">
                          <a:solidFill>
                            <a:schemeClr val="tx1"/>
                          </a:solidFill>
                          <a:effectLst/>
                          <a:latin typeface="+mn-lt"/>
                          <a:ea typeface="+mn-ea"/>
                          <a:cs typeface="+mn-cs"/>
                          <a:hlinkClick r:id="rId5"/>
                        </a:rPr>
                        <a:t>on the body systems -</a:t>
                      </a:r>
                      <a:r>
                        <a:rPr lang="en-GB" sz="1200" b="1" u="sng" kern="1200" dirty="0">
                          <a:solidFill>
                            <a:schemeClr val="tx1"/>
                          </a:solidFill>
                          <a:effectLst/>
                          <a:latin typeface="+mn-lt"/>
                          <a:ea typeface="+mn-ea"/>
                          <a:cs typeface="+mn-cs"/>
                        </a:rPr>
                        <a:t> </a:t>
                      </a:r>
                      <a:r>
                        <a:rPr lang="en-GB" sz="1200" b="1" u="sng" kern="1200" dirty="0">
                          <a:solidFill>
                            <a:schemeClr val="tx1"/>
                          </a:solidFill>
                          <a:effectLst/>
                          <a:latin typeface="+mn-lt"/>
                          <a:ea typeface="+mn-ea"/>
                          <a:cs typeface="+mn-cs"/>
                          <a:hlinkClick r:id="rId5"/>
                        </a:rPr>
                        <a:t>Long</a:t>
                      </a:r>
                      <a:r>
                        <a:rPr lang="en-GB" sz="1200" b="1" u="none" strike="noStrike" kern="1200" dirty="0">
                          <a:solidFill>
                            <a:schemeClr val="tx1"/>
                          </a:solidFill>
                          <a:effectLst/>
                          <a:latin typeface="+mn-lt"/>
                          <a:ea typeface="+mn-ea"/>
                          <a:cs typeface="+mn-cs"/>
                          <a:hlinkClick r:id="rId5"/>
                        </a:rPr>
                        <a:t> </a:t>
                      </a:r>
                      <a:r>
                        <a:rPr lang="en-GB" sz="1200" b="1" u="sng" kern="1200" dirty="0">
                          <a:solidFill>
                            <a:schemeClr val="tx1"/>
                          </a:solidFill>
                          <a:effectLst/>
                          <a:latin typeface="+mn-lt"/>
                          <a:ea typeface="+mn-ea"/>
                          <a:cs typeface="+mn-cs"/>
                          <a:hlinkClick r:id="rId5"/>
                        </a:rPr>
                        <a:t>and short term effects of</a:t>
                      </a:r>
                      <a:r>
                        <a:rPr lang="en-GB" sz="1200" b="1" u="none" strike="noStrike" kern="1200" dirty="0">
                          <a:solidFill>
                            <a:schemeClr val="tx1"/>
                          </a:solidFill>
                          <a:effectLst/>
                          <a:latin typeface="+mn-lt"/>
                          <a:ea typeface="+mn-ea"/>
                          <a:cs typeface="+mn-cs"/>
                          <a:hlinkClick r:id="rId5"/>
                        </a:rPr>
                        <a:t> </a:t>
                      </a:r>
                      <a:r>
                        <a:rPr lang="en-GB" sz="1200" b="1" u="sng" kern="1200" dirty="0">
                          <a:solidFill>
                            <a:schemeClr val="tx1"/>
                          </a:solidFill>
                          <a:effectLst/>
                          <a:latin typeface="+mn-lt"/>
                          <a:ea typeface="+mn-ea"/>
                          <a:cs typeface="+mn-cs"/>
                          <a:hlinkClick r:id="rId5"/>
                        </a:rPr>
                        <a:t>exercise -</a:t>
                      </a:r>
                      <a:r>
                        <a:rPr lang="en-GB" sz="1200" b="1" u="sng" kern="1200" dirty="0">
                          <a:solidFill>
                            <a:schemeClr val="tx1"/>
                          </a:solidFill>
                          <a:effectLst/>
                          <a:latin typeface="+mn-lt"/>
                          <a:ea typeface="+mn-ea"/>
                          <a:cs typeface="+mn-cs"/>
                        </a:rPr>
                        <a:t> </a:t>
                      </a:r>
                      <a:r>
                        <a:rPr lang="en-GB" sz="1200" b="1" u="sng" kern="1200" dirty="0">
                          <a:solidFill>
                            <a:schemeClr val="tx1"/>
                          </a:solidFill>
                          <a:effectLst/>
                          <a:latin typeface="+mn-lt"/>
                          <a:ea typeface="+mn-ea"/>
                          <a:cs typeface="+mn-cs"/>
                          <a:hlinkClick r:id="rId5"/>
                        </a:rPr>
                        <a:t>Edexcel -</a:t>
                      </a:r>
                      <a:r>
                        <a:rPr lang="en-GB" sz="1200" b="1" u="sng" kern="1200" dirty="0">
                          <a:solidFill>
                            <a:schemeClr val="tx1"/>
                          </a:solidFill>
                          <a:effectLst/>
                          <a:latin typeface="+mn-lt"/>
                          <a:ea typeface="+mn-ea"/>
                          <a:cs typeface="+mn-cs"/>
                        </a:rPr>
                        <a:t> </a:t>
                      </a:r>
                      <a:r>
                        <a:rPr lang="en-GB" sz="1200" b="1" u="sng" kern="1200" dirty="0">
                          <a:solidFill>
                            <a:schemeClr val="tx1"/>
                          </a:solidFill>
                          <a:effectLst/>
                          <a:latin typeface="+mn-lt"/>
                          <a:ea typeface="+mn-ea"/>
                          <a:cs typeface="+mn-cs"/>
                          <a:hlinkClick r:id="rId5"/>
                        </a:rPr>
                        <a:t>GCSE</a:t>
                      </a:r>
                      <a:r>
                        <a:rPr lang="en-GB" sz="1200" b="1" u="none" strike="noStrike" kern="1200" dirty="0">
                          <a:solidFill>
                            <a:schemeClr val="tx1"/>
                          </a:solidFill>
                          <a:effectLst/>
                          <a:latin typeface="+mn-lt"/>
                          <a:ea typeface="+mn-ea"/>
                          <a:cs typeface="+mn-cs"/>
                          <a:hlinkClick r:id="rId5"/>
                        </a:rPr>
                        <a:t> </a:t>
                      </a:r>
                      <a:r>
                        <a:rPr lang="en-GB" sz="1200" b="1" u="sng" kern="1200" dirty="0">
                          <a:solidFill>
                            <a:schemeClr val="tx1"/>
                          </a:solidFill>
                          <a:effectLst/>
                          <a:latin typeface="+mn-lt"/>
                          <a:ea typeface="+mn-ea"/>
                          <a:cs typeface="+mn-cs"/>
                          <a:hlinkClick r:id="rId5"/>
                        </a:rPr>
                        <a:t>Physical Education Revision Edexcel -</a:t>
                      </a:r>
                      <a:r>
                        <a:rPr lang="en-GB" sz="1200" b="1" u="sng" kern="1200" dirty="0">
                          <a:solidFill>
                            <a:schemeClr val="tx1"/>
                          </a:solidFill>
                          <a:effectLst/>
                          <a:latin typeface="+mn-lt"/>
                          <a:ea typeface="+mn-ea"/>
                          <a:cs typeface="+mn-cs"/>
                        </a:rPr>
                        <a:t> </a:t>
                      </a:r>
                      <a:r>
                        <a:rPr lang="en-GB" sz="1200" b="1" u="sng" kern="1200" dirty="0">
                          <a:solidFill>
                            <a:schemeClr val="tx1"/>
                          </a:solidFill>
                          <a:effectLst/>
                          <a:latin typeface="+mn-lt"/>
                          <a:ea typeface="+mn-ea"/>
                          <a:cs typeface="+mn-cs"/>
                          <a:hlinkClick r:id="rId5"/>
                        </a:rPr>
                        <a:t>BBC Bitesize</a:t>
                      </a:r>
                      <a:r>
                        <a:rPr lang="en-GB" sz="1200" b="1" u="sng" kern="1200" dirty="0">
                          <a:solidFill>
                            <a:schemeClr val="tx1"/>
                          </a:solidFill>
                          <a:effectLst/>
                          <a:latin typeface="+mn-lt"/>
                          <a:ea typeface="+mn-ea"/>
                          <a:cs typeface="+mn-cs"/>
                        </a:rPr>
                        <a:t> </a:t>
                      </a:r>
                      <a:r>
                        <a:rPr lang="en-GB" sz="1200" u="none" strike="noStrike" kern="1200" dirty="0">
                          <a:solidFill>
                            <a:schemeClr val="tx1"/>
                          </a:solidFill>
                          <a:effectLst/>
                          <a:latin typeface="+mn-lt"/>
                          <a:ea typeface="+mn-ea"/>
                          <a:cs typeface="+mn-cs"/>
                          <a:hlinkClick r:id="rId5"/>
                        </a:rPr>
                        <a:t>–</a:t>
                      </a:r>
                      <a:endParaRPr lang="en-GB" sz="1200" u="none" strike="noStrike" kern="1200" dirty="0">
                        <a:solidFill>
                          <a:schemeClr val="tx1"/>
                        </a:solidFill>
                        <a:effectLst/>
                        <a:latin typeface="+mn-lt"/>
                        <a:ea typeface="+mn-ea"/>
                        <a:cs typeface="+mn-cs"/>
                      </a:endParaRPr>
                    </a:p>
                    <a:p>
                      <a:r>
                        <a:rPr lang="en-GB" sz="1200" b="0" u="sng" strike="noStrike" kern="1200" dirty="0">
                          <a:solidFill>
                            <a:schemeClr val="accent3"/>
                          </a:solidFill>
                          <a:effectLst/>
                          <a:latin typeface="+mn-lt"/>
                          <a:ea typeface="+mn-ea"/>
                          <a:cs typeface="+mn-cs"/>
                          <a:hlinkClick r:id="rId5">
                            <a:extLst>
                              <a:ext uri="{A12FA001-AC4F-418D-AE19-62706E023703}">
                                <ahyp:hlinkClr xmlns:ahyp="http://schemas.microsoft.com/office/drawing/2018/hyperlinkcolor" val="tx"/>
                              </a:ext>
                            </a:extLst>
                          </a:hlinkClick>
                        </a:rPr>
                        <a:t>Unit 1</a:t>
                      </a:r>
                      <a:endParaRPr lang="en-GB" sz="1200" b="0" u="sng" strike="noStrike" kern="1200" dirty="0">
                        <a:solidFill>
                          <a:schemeClr val="accent3"/>
                        </a:solidFill>
                        <a:effectLst/>
                        <a:latin typeface="+mn-lt"/>
                        <a:ea typeface="+mn-ea"/>
                        <a:cs typeface="+mn-cs"/>
                      </a:endParaRPr>
                    </a:p>
                    <a:p>
                      <a:endParaRPr lang="en-GB" sz="1200" kern="1200" dirty="0">
                        <a:solidFill>
                          <a:schemeClr val="tx1"/>
                        </a:solidFill>
                        <a:effectLst/>
                        <a:latin typeface="+mn-lt"/>
                        <a:ea typeface="+mn-ea"/>
                        <a:cs typeface="+mn-cs"/>
                      </a:endParaRPr>
                    </a:p>
                    <a:p>
                      <a:r>
                        <a:rPr lang="en-GB" sz="1200" b="1" u="sng" kern="1200" dirty="0">
                          <a:solidFill>
                            <a:schemeClr val="tx1"/>
                          </a:solidFill>
                          <a:effectLst/>
                          <a:latin typeface="+mn-lt"/>
                          <a:ea typeface="+mn-ea"/>
                          <a:cs typeface="+mn-cs"/>
                          <a:hlinkClick r:id="rId6"/>
                        </a:rPr>
                        <a:t>Methods of Practice -</a:t>
                      </a:r>
                      <a:r>
                        <a:rPr lang="en-GB" sz="1200" b="1" u="sng" kern="1200" dirty="0">
                          <a:solidFill>
                            <a:schemeClr val="tx1"/>
                          </a:solidFill>
                          <a:effectLst/>
                          <a:latin typeface="+mn-lt"/>
                          <a:ea typeface="+mn-ea"/>
                          <a:cs typeface="+mn-cs"/>
                        </a:rPr>
                        <a:t> </a:t>
                      </a:r>
                      <a:r>
                        <a:rPr lang="en-GB" sz="1200" b="1" u="sng" kern="1200" dirty="0">
                          <a:solidFill>
                            <a:schemeClr val="tx1"/>
                          </a:solidFill>
                          <a:effectLst/>
                          <a:latin typeface="+mn-lt"/>
                          <a:ea typeface="+mn-ea"/>
                          <a:cs typeface="+mn-cs"/>
                          <a:hlinkClick r:id="rId6"/>
                        </a:rPr>
                        <a:t>Types of</a:t>
                      </a:r>
                      <a:r>
                        <a:rPr lang="en-GB" sz="1200" b="1" u="none" strike="noStrike" kern="1200" dirty="0">
                          <a:solidFill>
                            <a:schemeClr val="tx1"/>
                          </a:solidFill>
                          <a:effectLst/>
                          <a:latin typeface="+mn-lt"/>
                          <a:ea typeface="+mn-ea"/>
                          <a:cs typeface="+mn-cs"/>
                          <a:hlinkClick r:id="rId6"/>
                        </a:rPr>
                        <a:t> </a:t>
                      </a:r>
                      <a:r>
                        <a:rPr lang="en-GB" sz="1200" b="1" u="sng" kern="1200" dirty="0">
                          <a:solidFill>
                            <a:schemeClr val="tx1"/>
                          </a:solidFill>
                          <a:effectLst/>
                          <a:latin typeface="+mn-lt"/>
                          <a:ea typeface="+mn-ea"/>
                          <a:cs typeface="+mn-cs"/>
                          <a:hlinkClick r:id="rId6"/>
                        </a:rPr>
                        <a:t>Practice</a:t>
                      </a:r>
                      <a:r>
                        <a:rPr lang="en-GB" sz="1200" b="1" u="sng" kern="1200" dirty="0">
                          <a:solidFill>
                            <a:schemeClr val="tx1"/>
                          </a:solidFill>
                          <a:effectLst/>
                          <a:latin typeface="+mn-lt"/>
                          <a:ea typeface="+mn-ea"/>
                          <a:cs typeface="+mn-cs"/>
                        </a:rPr>
                        <a:t> </a:t>
                      </a:r>
                      <a:r>
                        <a:rPr lang="en-GB" sz="1200" u="none" strike="noStrike" kern="1200" dirty="0">
                          <a:solidFill>
                            <a:schemeClr val="tx1"/>
                          </a:solidFill>
                          <a:effectLst/>
                          <a:latin typeface="+mn-lt"/>
                          <a:ea typeface="+mn-ea"/>
                          <a:cs typeface="+mn-cs"/>
                          <a:hlinkClick r:id="rId6"/>
                        </a:rPr>
                        <a:t>–</a:t>
                      </a:r>
                      <a:endParaRPr lang="en-GB" sz="1200" u="none" strike="noStrike"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r>
                        <a:rPr lang="en-GB" sz="1200" b="1" u="sng" strike="noStrike" kern="1200" dirty="0">
                          <a:solidFill>
                            <a:schemeClr val="accent3"/>
                          </a:solidFill>
                          <a:effectLst/>
                          <a:latin typeface="+mn-lt"/>
                          <a:ea typeface="+mn-ea"/>
                          <a:cs typeface="+mn-cs"/>
                          <a:hlinkClick r:id="rId6">
                            <a:extLst>
                              <a:ext uri="{A12FA001-AC4F-418D-AE19-62706E023703}">
                                <ahyp:hlinkClr xmlns:ahyp="http://schemas.microsoft.com/office/drawing/2018/hyperlinkcolor" val="tx"/>
                              </a:ext>
                            </a:extLst>
                          </a:hlinkClick>
                        </a:rPr>
                        <a:t>Unit 2</a:t>
                      </a:r>
                      <a:endParaRPr lang="en-GB" sz="1200" b="1" u="sng" strike="noStrike" kern="1200" dirty="0">
                        <a:solidFill>
                          <a:schemeClr val="accent3"/>
                        </a:solidFill>
                        <a:effectLst/>
                        <a:latin typeface="+mn-lt"/>
                        <a:ea typeface="+mn-ea"/>
                        <a:cs typeface="+mn-cs"/>
                      </a:endParaRPr>
                    </a:p>
                    <a:p>
                      <a:endParaRPr lang="en-GB" sz="1200" b="1" u="sng" kern="1200" dirty="0">
                        <a:solidFill>
                          <a:schemeClr val="accent3"/>
                        </a:solidFill>
                        <a:effectLst/>
                        <a:latin typeface="+mn-lt"/>
                        <a:ea typeface="+mn-ea"/>
                        <a:cs typeface="+mn-cs"/>
                      </a:endParaRPr>
                    </a:p>
                    <a:p>
                      <a:r>
                        <a:rPr lang="en-GB" sz="1200" b="1" u="sng" kern="1200" dirty="0">
                          <a:solidFill>
                            <a:schemeClr val="tx1"/>
                          </a:solidFill>
                          <a:effectLst/>
                          <a:latin typeface="+mn-lt"/>
                          <a:ea typeface="+mn-ea"/>
                          <a:cs typeface="+mn-cs"/>
                          <a:hlinkClick r:id="rId7"/>
                        </a:rPr>
                        <a:t>https://www.uksport.gov.uk/o </a:t>
                      </a:r>
                      <a:r>
                        <a:rPr lang="en-GB" sz="1200" b="1" u="sng" kern="1200" dirty="0" err="1">
                          <a:solidFill>
                            <a:schemeClr val="tx1"/>
                          </a:solidFill>
                          <a:effectLst/>
                          <a:latin typeface="+mn-lt"/>
                          <a:ea typeface="+mn-ea"/>
                          <a:cs typeface="+mn-cs"/>
                          <a:hlinkClick r:id="rId7"/>
                        </a:rPr>
                        <a:t>ur</a:t>
                      </a:r>
                      <a:r>
                        <a:rPr lang="en-GB" sz="1200" b="1" u="sng" kern="1200" dirty="0">
                          <a:solidFill>
                            <a:schemeClr val="tx1"/>
                          </a:solidFill>
                          <a:effectLst/>
                          <a:latin typeface="+mn-lt"/>
                          <a:ea typeface="+mn-ea"/>
                          <a:cs typeface="+mn-cs"/>
                          <a:hlinkClick r:id="rId7"/>
                        </a:rPr>
                        <a:t>-work/investing-</a:t>
                      </a:r>
                      <a:r>
                        <a:rPr lang="en-GB" sz="1200" b="1" u="sng" kern="1200" dirty="0" err="1">
                          <a:solidFill>
                            <a:schemeClr val="tx1"/>
                          </a:solidFill>
                          <a:effectLst/>
                          <a:latin typeface="+mn-lt"/>
                          <a:ea typeface="+mn-ea"/>
                          <a:cs typeface="+mn-cs"/>
                          <a:hlinkClick r:id="rId7"/>
                        </a:rPr>
                        <a:t>insport</a:t>
                      </a:r>
                      <a:r>
                        <a:rPr lang="en-GB" sz="1200" b="1" u="sng" kern="1200" dirty="0">
                          <a:solidFill>
                            <a:schemeClr val="tx1"/>
                          </a:solidFill>
                          <a:effectLst/>
                          <a:latin typeface="+mn-lt"/>
                          <a:ea typeface="+mn-ea"/>
                          <a:cs typeface="+mn-cs"/>
                          <a:hlinkClick r:id="rId7"/>
                        </a:rPr>
                        <a:t>/how-</a:t>
                      </a:r>
                      <a:r>
                        <a:rPr lang="en-GB" sz="1200" b="1" u="sng" kern="1200" dirty="0" err="1">
                          <a:solidFill>
                            <a:schemeClr val="tx1"/>
                          </a:solidFill>
                          <a:effectLst/>
                          <a:latin typeface="+mn-lt"/>
                          <a:ea typeface="+mn-ea"/>
                          <a:cs typeface="+mn-cs"/>
                          <a:hlinkClick r:id="rId7"/>
                        </a:rPr>
                        <a:t>uk</a:t>
                      </a:r>
                      <a:r>
                        <a:rPr lang="en-GB" sz="1200" b="1" u="sng" kern="1200" dirty="0">
                          <a:solidFill>
                            <a:schemeClr val="tx1"/>
                          </a:solidFill>
                          <a:effectLst/>
                          <a:latin typeface="+mn-lt"/>
                          <a:ea typeface="+mn-ea"/>
                          <a:cs typeface="+mn-cs"/>
                          <a:hlinkClick r:id="rId7"/>
                        </a:rPr>
                        <a:t>-sport-</a:t>
                      </a:r>
                      <a:r>
                        <a:rPr lang="en-GB" sz="1200" b="1" u="sng" kern="1200" dirty="0" err="1">
                          <a:solidFill>
                            <a:schemeClr val="tx1"/>
                          </a:solidFill>
                          <a:effectLst/>
                          <a:latin typeface="+mn-lt"/>
                          <a:ea typeface="+mn-ea"/>
                          <a:cs typeface="+mn-cs"/>
                          <a:hlinkClick r:id="rId7"/>
                        </a:rPr>
                        <a:t>fundingworks</a:t>
                      </a:r>
                      <a:r>
                        <a:rPr lang="en-GB" sz="1200" b="1" u="sng" kern="1200" dirty="0">
                          <a:solidFill>
                            <a:schemeClr val="tx1"/>
                          </a:solidFill>
                          <a:effectLst/>
                          <a:latin typeface="+mn-lt"/>
                          <a:ea typeface="+mn-ea"/>
                          <a:cs typeface="+mn-cs"/>
                        </a:rPr>
                        <a:t> </a:t>
                      </a:r>
                      <a:r>
                        <a:rPr lang="en-GB" sz="1200" b="1" u="none" strike="noStrike" kern="1200" dirty="0">
                          <a:solidFill>
                            <a:schemeClr val="tx1"/>
                          </a:solidFill>
                          <a:effectLst/>
                          <a:latin typeface="+mn-lt"/>
                          <a:ea typeface="+mn-ea"/>
                          <a:cs typeface="+mn-cs"/>
                          <a:hlinkClick r:id="rId7"/>
                        </a:rPr>
                        <a:t>-</a:t>
                      </a:r>
                      <a:r>
                        <a:rPr lang="en-GB" sz="1200" b="1" kern="1200" dirty="0">
                          <a:solidFill>
                            <a:schemeClr val="tx1"/>
                          </a:solidFill>
                          <a:effectLst/>
                          <a:latin typeface="+mn-lt"/>
                          <a:ea typeface="+mn-ea"/>
                          <a:cs typeface="+mn-cs"/>
                        </a:rPr>
                        <a:t> </a:t>
                      </a:r>
                    </a:p>
                    <a:p>
                      <a:r>
                        <a:rPr lang="en-GB" sz="1200" b="1" u="none" strike="noStrike" kern="1200" dirty="0">
                          <a:solidFill>
                            <a:schemeClr val="accent3"/>
                          </a:solidFill>
                          <a:effectLst/>
                          <a:latin typeface="+mn-lt"/>
                          <a:ea typeface="+mn-ea"/>
                          <a:cs typeface="+mn-cs"/>
                          <a:hlinkClick r:id="rId7">
                            <a:extLst>
                              <a:ext uri="{A12FA001-AC4F-418D-AE19-62706E023703}">
                                <ahyp:hlinkClr xmlns:ahyp="http://schemas.microsoft.com/office/drawing/2018/hyperlinkcolor" val="tx"/>
                              </a:ext>
                            </a:extLst>
                          </a:hlinkClick>
                        </a:rPr>
                        <a:t>Unit 3</a:t>
                      </a:r>
                      <a:endParaRPr lang="en-GB" sz="1200" u="none" dirty="0">
                        <a:solidFill>
                          <a:schemeClr val="accent3"/>
                        </a:solidFill>
                      </a:endParaRPr>
                    </a:p>
                  </a:txBody>
                  <a:tcPr>
                    <a:solidFill>
                      <a:schemeClr val="bg1">
                        <a:lumMod val="85000"/>
                      </a:schemeClr>
                    </a:solidFill>
                  </a:tcPr>
                </a:tc>
                <a:tc>
                  <a:txBody>
                    <a:bodyPr/>
                    <a:lstStyle/>
                    <a:p>
                      <a:pPr algn="ctr"/>
                      <a:r>
                        <a:rPr lang="en-GB" sz="2400" dirty="0"/>
                        <a:t>Further Listening</a:t>
                      </a:r>
                    </a:p>
                  </a:txBody>
                  <a:tcPr/>
                </a:tc>
                <a:tc>
                  <a:txBody>
                    <a:bodyPr/>
                    <a:lstStyle/>
                    <a:p>
                      <a:r>
                        <a:rPr lang="en-GB" sz="1400" b="1" u="sng" kern="1200" dirty="0">
                          <a:solidFill>
                            <a:schemeClr val="tx1"/>
                          </a:solidFill>
                          <a:effectLst/>
                          <a:latin typeface="+mn-lt"/>
                          <a:ea typeface="+mn-ea"/>
                          <a:cs typeface="+mn-cs"/>
                          <a:hlinkClick r:id="rId8"/>
                        </a:rPr>
                        <a:t>Are athletes really</a:t>
                      </a:r>
                      <a:r>
                        <a:rPr lang="en-GB" sz="1400" b="1" u="none" strike="noStrike" kern="1200" dirty="0">
                          <a:solidFill>
                            <a:schemeClr val="tx1"/>
                          </a:solidFill>
                          <a:effectLst/>
                          <a:latin typeface="+mn-lt"/>
                          <a:ea typeface="+mn-ea"/>
                          <a:cs typeface="+mn-cs"/>
                          <a:hlinkClick r:id="rId8"/>
                        </a:rPr>
                        <a:t> </a:t>
                      </a:r>
                      <a:r>
                        <a:rPr lang="en-GB" sz="1400" b="1" u="sng" kern="1200" dirty="0">
                          <a:solidFill>
                            <a:schemeClr val="tx1"/>
                          </a:solidFill>
                          <a:effectLst/>
                          <a:latin typeface="+mn-lt"/>
                          <a:ea typeface="+mn-ea"/>
                          <a:cs typeface="+mn-cs"/>
                          <a:hlinkClick r:id="rId8"/>
                        </a:rPr>
                        <a:t>getting faster, better,</a:t>
                      </a:r>
                      <a:r>
                        <a:rPr lang="en-GB" sz="1400" b="1" u="none" strike="noStrike" kern="1200" dirty="0">
                          <a:solidFill>
                            <a:schemeClr val="tx1"/>
                          </a:solidFill>
                          <a:effectLst/>
                          <a:latin typeface="+mn-lt"/>
                          <a:ea typeface="+mn-ea"/>
                          <a:cs typeface="+mn-cs"/>
                          <a:hlinkClick r:id="rId8"/>
                        </a:rPr>
                        <a:t> </a:t>
                      </a:r>
                      <a:r>
                        <a:rPr lang="en-GB" sz="1400" b="1" u="sng" kern="1200" dirty="0">
                          <a:solidFill>
                            <a:schemeClr val="tx1"/>
                          </a:solidFill>
                          <a:effectLst/>
                          <a:latin typeface="+mn-lt"/>
                          <a:ea typeface="+mn-ea"/>
                          <a:cs typeface="+mn-cs"/>
                          <a:hlinkClick r:id="rId8"/>
                        </a:rPr>
                        <a:t>stronger? | David Epstein</a:t>
                      </a:r>
                      <a:endParaRPr lang="en-GB" sz="1400" b="1" u="sng" kern="1200" dirty="0">
                        <a:solidFill>
                          <a:schemeClr val="tx1"/>
                        </a:solidFill>
                        <a:effectLst/>
                        <a:latin typeface="+mn-lt"/>
                        <a:ea typeface="+mn-ea"/>
                        <a:cs typeface="+mn-cs"/>
                      </a:endParaRPr>
                    </a:p>
                    <a:p>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9"/>
                        </a:rPr>
                        <a:t>Secrets of elite athletes |</a:t>
                      </a:r>
                      <a:r>
                        <a:rPr lang="en-GB" sz="1400" b="1" u="none" strike="noStrike" kern="1200" dirty="0">
                          <a:solidFill>
                            <a:schemeClr val="tx1"/>
                          </a:solidFill>
                          <a:effectLst/>
                          <a:latin typeface="+mn-lt"/>
                          <a:ea typeface="+mn-ea"/>
                          <a:cs typeface="+mn-cs"/>
                          <a:hlinkClick r:id="rId9"/>
                        </a:rPr>
                        <a:t> </a:t>
                      </a:r>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9"/>
                        </a:rPr>
                        <a:t>Kenn</a:t>
                      </a:r>
                      <a:r>
                        <a:rPr lang="en-GB" sz="1400" b="1" u="sng" kern="1200" dirty="0">
                          <a:solidFill>
                            <a:schemeClr val="tx1"/>
                          </a:solidFill>
                          <a:effectLst/>
                          <a:latin typeface="+mn-lt"/>
                          <a:ea typeface="+mn-ea"/>
                          <a:cs typeface="+mn-cs"/>
                        </a:rPr>
                        <a:t> </a:t>
                      </a:r>
                      <a:r>
                        <a:rPr lang="en-GB" sz="1400" b="1" u="sng" kern="1200" dirty="0">
                          <a:solidFill>
                            <a:schemeClr val="tx1"/>
                          </a:solidFill>
                          <a:effectLst/>
                          <a:latin typeface="+mn-lt"/>
                          <a:ea typeface="+mn-ea"/>
                          <a:cs typeface="+mn-cs"/>
                          <a:hlinkClick r:id="rId9"/>
                        </a:rPr>
                        <a:t>Dickinson |</a:t>
                      </a:r>
                      <a:r>
                        <a:rPr lang="en-GB" sz="1400" b="1" u="none" strike="noStrike" kern="1200" dirty="0">
                          <a:solidFill>
                            <a:schemeClr val="tx1"/>
                          </a:solidFill>
                          <a:effectLst/>
                          <a:latin typeface="+mn-lt"/>
                          <a:ea typeface="+mn-ea"/>
                          <a:cs typeface="+mn-cs"/>
                          <a:hlinkClick r:id="rId9"/>
                        </a:rPr>
                        <a:t> </a:t>
                      </a:r>
                      <a:endParaRPr lang="en-GB" sz="1400" kern="1200" dirty="0">
                        <a:solidFill>
                          <a:schemeClr val="tx1"/>
                        </a:solidFill>
                        <a:effectLst/>
                        <a:latin typeface="+mn-lt"/>
                        <a:ea typeface="+mn-ea"/>
                        <a:cs typeface="+mn-cs"/>
                      </a:endParaRPr>
                    </a:p>
                    <a:p>
                      <a:r>
                        <a:rPr lang="en-GB" sz="1400" b="1" u="sng" kern="1200" dirty="0" err="1">
                          <a:solidFill>
                            <a:schemeClr val="tx1"/>
                          </a:solidFill>
                          <a:effectLst/>
                          <a:latin typeface="+mn-lt"/>
                          <a:ea typeface="+mn-ea"/>
                          <a:cs typeface="+mn-cs"/>
                          <a:hlinkClick r:id="rId9"/>
                        </a:rPr>
                        <a:t>TEDxSnoIsleLibraries</a:t>
                      </a:r>
                      <a:r>
                        <a:rPr lang="en-GB" sz="1400" b="1" u="sng" kern="1200" dirty="0">
                          <a:solidFill>
                            <a:schemeClr val="tx1"/>
                          </a:solidFill>
                          <a:effectLst/>
                          <a:latin typeface="+mn-lt"/>
                          <a:ea typeface="+mn-ea"/>
                          <a:cs typeface="+mn-cs"/>
                        </a:rPr>
                        <a:t> </a:t>
                      </a:r>
                      <a:r>
                        <a:rPr lang="en-GB" sz="1400" u="sng" kern="1200" dirty="0">
                          <a:solidFill>
                            <a:schemeClr val="tx1"/>
                          </a:solidFill>
                          <a:effectLst/>
                          <a:latin typeface="+mn-lt"/>
                          <a:ea typeface="+mn-ea"/>
                          <a:cs typeface="+mn-cs"/>
                          <a:hlinkClick r:id="rId9"/>
                        </a:rPr>
                        <a:t>– </a:t>
                      </a:r>
                      <a:r>
                        <a:rPr lang="en-GB" sz="1400" b="1" u="sng" kern="1200" dirty="0">
                          <a:solidFill>
                            <a:schemeClr val="tx1"/>
                          </a:solidFill>
                          <a:effectLst/>
                          <a:latin typeface="+mn-lt"/>
                          <a:ea typeface="+mn-ea"/>
                          <a:cs typeface="+mn-cs"/>
                          <a:hlinkClick r:id="rId9"/>
                        </a:rPr>
                        <a:t>YouTube</a:t>
                      </a:r>
                      <a:endParaRPr lang="en-GB" sz="1400" b="1" u="sng" kern="1200" dirty="0">
                        <a:solidFill>
                          <a:schemeClr val="tx1"/>
                        </a:solidFill>
                        <a:effectLst/>
                        <a:latin typeface="+mn-lt"/>
                        <a:ea typeface="+mn-ea"/>
                        <a:cs typeface="+mn-cs"/>
                      </a:endParaRPr>
                    </a:p>
                    <a:p>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10"/>
                        </a:rPr>
                        <a:t>Sport psychology -</a:t>
                      </a:r>
                      <a:r>
                        <a:rPr lang="en-GB" sz="1400" b="1" u="sng" kern="1200" dirty="0">
                          <a:solidFill>
                            <a:schemeClr val="tx1"/>
                          </a:solidFill>
                          <a:effectLst/>
                          <a:latin typeface="+mn-lt"/>
                          <a:ea typeface="+mn-ea"/>
                          <a:cs typeface="+mn-cs"/>
                        </a:rPr>
                        <a:t> </a:t>
                      </a:r>
                      <a:r>
                        <a:rPr lang="en-GB" sz="1400" b="1" u="sng" kern="1200" dirty="0">
                          <a:solidFill>
                            <a:schemeClr val="tx1"/>
                          </a:solidFill>
                          <a:effectLst/>
                          <a:latin typeface="+mn-lt"/>
                          <a:ea typeface="+mn-ea"/>
                          <a:cs typeface="+mn-cs"/>
                          <a:hlinkClick r:id="rId10"/>
                        </a:rPr>
                        <a:t>inside</a:t>
                      </a:r>
                      <a:r>
                        <a:rPr lang="en-GB" sz="1400" b="1" u="none" strike="noStrike" kern="1200" dirty="0">
                          <a:solidFill>
                            <a:schemeClr val="tx1"/>
                          </a:solidFill>
                          <a:effectLst/>
                          <a:latin typeface="+mn-lt"/>
                          <a:ea typeface="+mn-ea"/>
                          <a:cs typeface="+mn-cs"/>
                          <a:hlinkClick r:id="rId10"/>
                        </a:rPr>
                        <a:t> </a:t>
                      </a:r>
                      <a:r>
                        <a:rPr lang="en-GB" sz="1400" b="1" u="sng" kern="1200" dirty="0">
                          <a:solidFill>
                            <a:schemeClr val="tx1"/>
                          </a:solidFill>
                          <a:effectLst/>
                          <a:latin typeface="+mn-lt"/>
                          <a:ea typeface="+mn-ea"/>
                          <a:cs typeface="+mn-cs"/>
                          <a:hlinkClick r:id="rId10"/>
                        </a:rPr>
                        <a:t>the mind of champion</a:t>
                      </a:r>
                      <a:r>
                        <a:rPr lang="en-GB" sz="1400" b="1" u="none" strike="noStrike" kern="1200" dirty="0">
                          <a:solidFill>
                            <a:schemeClr val="tx1"/>
                          </a:solidFill>
                          <a:effectLst/>
                          <a:latin typeface="+mn-lt"/>
                          <a:ea typeface="+mn-ea"/>
                          <a:cs typeface="+mn-cs"/>
                          <a:hlinkClick r:id="rId10"/>
                        </a:rPr>
                        <a:t> </a:t>
                      </a:r>
                      <a:r>
                        <a:rPr lang="en-GB" sz="1400" b="1" u="sng" kern="1200" dirty="0">
                          <a:solidFill>
                            <a:schemeClr val="tx1"/>
                          </a:solidFill>
                          <a:effectLst/>
                          <a:latin typeface="+mn-lt"/>
                          <a:ea typeface="+mn-ea"/>
                          <a:cs typeface="+mn-cs"/>
                          <a:hlinkClick r:id="rId10"/>
                        </a:rPr>
                        <a:t>athletes: Martin Hagger at </a:t>
                      </a:r>
                      <a:r>
                        <a:rPr lang="en-GB" sz="1400" b="1" u="sng" kern="1200" dirty="0" err="1">
                          <a:solidFill>
                            <a:schemeClr val="tx1"/>
                          </a:solidFill>
                          <a:effectLst/>
                          <a:latin typeface="+mn-lt"/>
                          <a:ea typeface="+mn-ea"/>
                          <a:cs typeface="+mn-cs"/>
                          <a:hlinkClick r:id="rId10"/>
                        </a:rPr>
                        <a:t>TEDxPerth</a:t>
                      </a:r>
                      <a:br>
                        <a:rPr lang="en-GB" sz="1400" dirty="0"/>
                      </a:br>
                      <a:endParaRPr lang="en-GB" sz="1400" dirty="0"/>
                    </a:p>
                    <a:p>
                      <a:endParaRPr lang="en-GB" sz="1400" dirty="0"/>
                    </a:p>
                  </a:txBody>
                  <a:tcP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dirty="0"/>
                        <a:t>Further Watching</a:t>
                      </a:r>
                    </a:p>
                  </a:txBody>
                  <a:tcPr/>
                </a:tc>
                <a:tc>
                  <a:txBody>
                    <a:bodyPr/>
                    <a:lstStyle/>
                    <a:p>
                      <a:r>
                        <a:rPr lang="en-GB" sz="1400" b="1" u="sng" kern="1200" dirty="0">
                          <a:solidFill>
                            <a:schemeClr val="tx1"/>
                          </a:solidFill>
                          <a:effectLst/>
                          <a:latin typeface="+mn-lt"/>
                          <a:ea typeface="+mn-ea"/>
                          <a:cs typeface="+mn-cs"/>
                          <a:hlinkClick r:id="rId11"/>
                        </a:rPr>
                        <a:t>Sport Gives Back Awards:</a:t>
                      </a:r>
                      <a:r>
                        <a:rPr lang="en-GB" sz="1400" b="1" u="none" strike="noStrike" kern="1200" dirty="0">
                          <a:solidFill>
                            <a:schemeClr val="tx1"/>
                          </a:solidFill>
                          <a:effectLst/>
                          <a:latin typeface="+mn-lt"/>
                          <a:ea typeface="+mn-ea"/>
                          <a:cs typeface="+mn-cs"/>
                          <a:hlinkClick r:id="rId11"/>
                        </a:rPr>
                        <a:t> </a:t>
                      </a:r>
                      <a:endParaRPr lang="en-GB" sz="1400" kern="1200" dirty="0">
                        <a:solidFill>
                          <a:schemeClr val="tx1"/>
                        </a:solidFill>
                        <a:effectLst/>
                        <a:latin typeface="+mn-lt"/>
                        <a:ea typeface="+mn-ea"/>
                        <a:cs typeface="+mn-cs"/>
                      </a:endParaRPr>
                    </a:p>
                    <a:p>
                      <a:pPr marL="0" indent="0">
                        <a:buFontTx/>
                        <a:buNone/>
                      </a:pPr>
                      <a:r>
                        <a:rPr lang="en-GB" sz="1400" b="1" u="sng" kern="1200" dirty="0">
                          <a:solidFill>
                            <a:schemeClr val="tx1"/>
                          </a:solidFill>
                          <a:effectLst/>
                          <a:latin typeface="+mn-lt"/>
                          <a:ea typeface="+mn-ea"/>
                          <a:cs typeface="+mn-cs"/>
                          <a:hlinkClick r:id="rId11"/>
                        </a:rPr>
                        <a:t>Sport &amp; Me </a:t>
                      </a:r>
                      <a:r>
                        <a:rPr lang="en-GB" sz="1400" u="sng" kern="1200" dirty="0">
                          <a:solidFill>
                            <a:schemeClr val="tx1"/>
                          </a:solidFill>
                          <a:effectLst/>
                          <a:latin typeface="+mn-lt"/>
                          <a:ea typeface="+mn-ea"/>
                          <a:cs typeface="+mn-cs"/>
                          <a:hlinkClick r:id="rId11"/>
                        </a:rPr>
                        <a:t>–</a:t>
                      </a:r>
                      <a:r>
                        <a:rPr lang="en-GB" sz="1400" u="sng" kern="1200" dirty="0">
                          <a:solidFill>
                            <a:schemeClr val="tx1"/>
                          </a:solidFill>
                          <a:effectLst/>
                          <a:latin typeface="+mn-lt"/>
                          <a:ea typeface="+mn-ea"/>
                          <a:cs typeface="+mn-cs"/>
                        </a:rPr>
                        <a:t> </a:t>
                      </a:r>
                      <a:r>
                        <a:rPr lang="en-GB" sz="1400" b="1" u="sng" kern="1200" dirty="0">
                          <a:solidFill>
                            <a:schemeClr val="tx1"/>
                          </a:solidFill>
                          <a:effectLst/>
                          <a:latin typeface="+mn-lt"/>
                          <a:ea typeface="+mn-ea"/>
                          <a:cs typeface="+mn-cs"/>
                          <a:hlinkClick r:id="rId11"/>
                        </a:rPr>
                        <a:t>ITVX</a:t>
                      </a:r>
                      <a:r>
                        <a:rPr lang="en-GB" sz="1400" b="1" u="sng" kern="1200" dirty="0">
                          <a:solidFill>
                            <a:schemeClr val="tx1"/>
                          </a:solidFill>
                          <a:effectLst/>
                          <a:latin typeface="+mn-lt"/>
                          <a:ea typeface="+mn-ea"/>
                          <a:cs typeface="+mn-cs"/>
                        </a:rPr>
                        <a:t> </a:t>
                      </a:r>
                      <a:r>
                        <a:rPr lang="en-GB" sz="1400" u="none" strike="noStrike" kern="1200">
                          <a:solidFill>
                            <a:schemeClr val="tx1"/>
                          </a:solidFill>
                          <a:effectLst/>
                          <a:latin typeface="+mn-lt"/>
                          <a:ea typeface="+mn-ea"/>
                          <a:cs typeface="+mn-cs"/>
                          <a:hlinkClick r:id="rId11"/>
                        </a:rPr>
                        <a:t>–</a:t>
                      </a:r>
                      <a:r>
                        <a:rPr lang="en-GB" sz="1400" kern="1200">
                          <a:solidFill>
                            <a:schemeClr val="tx1"/>
                          </a:solidFill>
                          <a:effectLst/>
                          <a:latin typeface="+mn-lt"/>
                          <a:ea typeface="+mn-ea"/>
                          <a:cs typeface="+mn-cs"/>
                        </a:rPr>
                        <a:t> </a:t>
                      </a:r>
                    </a:p>
                    <a:p>
                      <a:pPr marL="0" indent="0">
                        <a:buFontTx/>
                        <a:buNone/>
                      </a:pPr>
                      <a:r>
                        <a:rPr lang="en-GB" sz="1400" b="1" kern="1200">
                          <a:solidFill>
                            <a:schemeClr val="tx1"/>
                          </a:solidFill>
                          <a:effectLst/>
                          <a:latin typeface="+mn-lt"/>
                          <a:ea typeface="+mn-ea"/>
                          <a:cs typeface="+mn-cs"/>
                        </a:rPr>
                        <a:t>Unit 1 &amp; 19</a:t>
                      </a:r>
                    </a:p>
                    <a:p>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12"/>
                        </a:rPr>
                        <a:t>Andy Murray: Will to Win</a:t>
                      </a:r>
                      <a:r>
                        <a:rPr lang="en-GB" sz="1400" b="1" u="none" strike="noStrike" kern="1200" dirty="0">
                          <a:solidFill>
                            <a:schemeClr val="tx1"/>
                          </a:solidFill>
                          <a:effectLst/>
                          <a:latin typeface="+mn-lt"/>
                          <a:ea typeface="+mn-ea"/>
                          <a:cs typeface="+mn-cs"/>
                          <a:hlinkClick r:id="rId12"/>
                        </a:rPr>
                        <a:t> </a:t>
                      </a:r>
                      <a:endParaRPr lang="en-GB" sz="1400" kern="1200" dirty="0">
                        <a:solidFill>
                          <a:schemeClr val="tx1"/>
                        </a:solidFill>
                        <a:effectLst/>
                        <a:latin typeface="+mn-lt"/>
                        <a:ea typeface="+mn-ea"/>
                        <a:cs typeface="+mn-cs"/>
                      </a:endParaRPr>
                    </a:p>
                    <a:p>
                      <a:pPr marL="285750" indent="-285750">
                        <a:buFontTx/>
                        <a:buChar char="-"/>
                      </a:pPr>
                      <a:r>
                        <a:rPr lang="en-GB" sz="1400" b="1" u="sng" kern="1200" dirty="0">
                          <a:solidFill>
                            <a:schemeClr val="tx1"/>
                          </a:solidFill>
                          <a:effectLst/>
                          <a:latin typeface="+mn-lt"/>
                          <a:ea typeface="+mn-ea"/>
                          <a:cs typeface="+mn-cs"/>
                          <a:hlinkClick r:id="rId12"/>
                        </a:rPr>
                        <a:t>BBC iPlayer</a:t>
                      </a:r>
                      <a:r>
                        <a:rPr lang="en-GB" sz="1400" b="1" u="sng" kern="1200" dirty="0">
                          <a:solidFill>
                            <a:schemeClr val="tx1"/>
                          </a:solidFill>
                          <a:effectLst/>
                          <a:latin typeface="+mn-lt"/>
                          <a:ea typeface="+mn-ea"/>
                          <a:cs typeface="+mn-cs"/>
                        </a:rPr>
                        <a:t> </a:t>
                      </a:r>
                      <a:r>
                        <a:rPr lang="en-GB" sz="1400" u="none" strike="noStrike" kern="1200" dirty="0">
                          <a:solidFill>
                            <a:schemeClr val="tx1"/>
                          </a:solidFill>
                          <a:effectLst/>
                          <a:latin typeface="+mn-lt"/>
                          <a:ea typeface="+mn-ea"/>
                          <a:cs typeface="+mn-cs"/>
                          <a:hlinkClick r:id="rId12"/>
                        </a:rPr>
                        <a:t>–</a:t>
                      </a:r>
                      <a:endParaRPr lang="en-GB" sz="1400" u="none" strike="noStrike" kern="1200" dirty="0">
                        <a:solidFill>
                          <a:schemeClr val="tx1"/>
                        </a:solidFill>
                        <a:effectLst/>
                        <a:latin typeface="+mn-lt"/>
                        <a:ea typeface="+mn-ea"/>
                        <a:cs typeface="+mn-cs"/>
                      </a:endParaRPr>
                    </a:p>
                    <a:p>
                      <a:pPr marL="0" indent="0">
                        <a:buFontTx/>
                        <a:buNone/>
                      </a:pPr>
                      <a:r>
                        <a:rPr lang="en-GB" sz="1400" b="1" kern="1200" dirty="0">
                          <a:solidFill>
                            <a:schemeClr val="tx1"/>
                          </a:solidFill>
                          <a:effectLst/>
                          <a:latin typeface="+mn-lt"/>
                          <a:ea typeface="+mn-ea"/>
                          <a:cs typeface="+mn-cs"/>
                        </a:rPr>
                        <a:t>Unit 1 &amp; 19</a:t>
                      </a:r>
                    </a:p>
                    <a:p>
                      <a:pPr marL="285750" indent="-285750">
                        <a:buFontTx/>
                        <a:buChar char="-"/>
                      </a:pPr>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13"/>
                        </a:rPr>
                        <a:t>Arousal Control and</a:t>
                      </a:r>
                      <a:r>
                        <a:rPr lang="en-GB" sz="1400" b="1" u="none" strike="noStrike" kern="1200" dirty="0">
                          <a:solidFill>
                            <a:schemeClr val="tx1"/>
                          </a:solidFill>
                          <a:effectLst/>
                          <a:latin typeface="+mn-lt"/>
                          <a:ea typeface="+mn-ea"/>
                          <a:cs typeface="+mn-cs"/>
                          <a:hlinkClick r:id="rId13"/>
                        </a:rPr>
                        <a:t> </a:t>
                      </a:r>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13"/>
                        </a:rPr>
                        <a:t>Anxiety in Sports</a:t>
                      </a:r>
                      <a:r>
                        <a:rPr lang="en-GB" sz="1400" b="1" u="none" strike="noStrike" kern="1200" dirty="0">
                          <a:solidFill>
                            <a:schemeClr val="tx1"/>
                          </a:solidFill>
                          <a:effectLst/>
                          <a:latin typeface="+mn-lt"/>
                          <a:ea typeface="+mn-ea"/>
                          <a:cs typeface="+mn-cs"/>
                          <a:hlinkClick r:id="rId13"/>
                        </a:rPr>
                        <a:t> </a:t>
                      </a:r>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13"/>
                        </a:rPr>
                        <a:t>Psychology</a:t>
                      </a:r>
                      <a:r>
                        <a:rPr lang="en-GB" sz="1400" b="1" u="sng" kern="1200" dirty="0">
                          <a:solidFill>
                            <a:schemeClr val="tx1"/>
                          </a:solidFill>
                          <a:effectLst/>
                          <a:latin typeface="+mn-lt"/>
                          <a:ea typeface="+mn-ea"/>
                          <a:cs typeface="+mn-cs"/>
                        </a:rPr>
                        <a:t> </a:t>
                      </a:r>
                      <a:r>
                        <a:rPr lang="en-GB" sz="1400" u="none" strike="noStrike" kern="1200" dirty="0">
                          <a:solidFill>
                            <a:schemeClr val="tx1"/>
                          </a:solidFill>
                          <a:effectLst/>
                          <a:latin typeface="+mn-lt"/>
                          <a:ea typeface="+mn-ea"/>
                          <a:cs typeface="+mn-cs"/>
                          <a:hlinkClick r:id="rId13"/>
                        </a:rPr>
                        <a:t>–</a:t>
                      </a:r>
                      <a:r>
                        <a:rPr lang="en-GB" sz="14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kern="1200" dirty="0">
                          <a:solidFill>
                            <a:schemeClr val="tx1"/>
                          </a:solidFill>
                          <a:effectLst/>
                          <a:latin typeface="+mn-lt"/>
                          <a:ea typeface="+mn-ea"/>
                          <a:cs typeface="+mn-cs"/>
                        </a:rPr>
                        <a:t>Unit 19</a:t>
                      </a:r>
                    </a:p>
                    <a:p>
                      <a:r>
                        <a:rPr lang="en-GB" sz="1400" b="1" u="sng" strike="noStrike" kern="1200" dirty="0">
                          <a:solidFill>
                            <a:schemeClr val="accent3"/>
                          </a:solidFill>
                          <a:effectLst/>
                          <a:latin typeface="+mn-lt"/>
                          <a:ea typeface="+mn-ea"/>
                          <a:cs typeface="+mn-cs"/>
                        </a:rPr>
                        <a:t> </a:t>
                      </a:r>
                      <a:endParaRPr lang="en-GB" sz="1400" b="1" u="sng" dirty="0">
                        <a:solidFill>
                          <a:schemeClr val="accent3"/>
                        </a:solidFill>
                      </a:endParaRPr>
                    </a:p>
                  </a:txBody>
                  <a:tcPr>
                    <a:solidFill>
                      <a:schemeClr val="bg1">
                        <a:lumMod val="85000"/>
                      </a:schemeClr>
                    </a:solidFill>
                  </a:tcPr>
                </a:tc>
                <a:extLst>
                  <a:ext uri="{0D108BD9-81ED-4DB2-BD59-A6C34878D82A}">
                    <a16:rowId xmlns:a16="http://schemas.microsoft.com/office/drawing/2014/main" val="3347716573"/>
                  </a:ext>
                </a:extLst>
              </a:tr>
            </a:tbl>
          </a:graphicData>
        </a:graphic>
      </p:graphicFrame>
      <p:pic>
        <p:nvPicPr>
          <p:cNvPr id="6" name="Picture 5"/>
          <p:cNvPicPr>
            <a:picLocks noChangeAspect="1"/>
          </p:cNvPicPr>
          <p:nvPr/>
        </p:nvPicPr>
        <p:blipFill rotWithShape="1">
          <a:blip r:embed="rId14"/>
          <a:srcRect l="27556" t="17801" r="66932" b="71699"/>
          <a:stretch/>
        </p:blipFill>
        <p:spPr>
          <a:xfrm>
            <a:off x="2447256" y="7735788"/>
            <a:ext cx="1440160" cy="1543028"/>
          </a:xfrm>
          <a:prstGeom prst="rect">
            <a:avLst/>
          </a:prstGeom>
        </p:spPr>
      </p:pic>
      <p:pic>
        <p:nvPicPr>
          <p:cNvPr id="7" name="Picture 6"/>
          <p:cNvPicPr>
            <a:picLocks noChangeAspect="1"/>
          </p:cNvPicPr>
          <p:nvPr/>
        </p:nvPicPr>
        <p:blipFill rotWithShape="1">
          <a:blip r:embed="rId14"/>
          <a:srcRect l="27163" t="57000" r="66144" b="31800"/>
          <a:stretch/>
        </p:blipFill>
        <p:spPr>
          <a:xfrm>
            <a:off x="7631832" y="7735788"/>
            <a:ext cx="1728192" cy="1626534"/>
          </a:xfrm>
          <a:prstGeom prst="rect">
            <a:avLst/>
          </a:prstGeom>
        </p:spPr>
      </p:pic>
      <p:pic>
        <p:nvPicPr>
          <p:cNvPr id="8" name="Picture 7"/>
          <p:cNvPicPr>
            <a:picLocks noChangeAspect="1"/>
          </p:cNvPicPr>
          <p:nvPr/>
        </p:nvPicPr>
        <p:blipFill rotWithShape="1">
          <a:blip r:embed="rId14"/>
          <a:srcRect l="27163" t="71700" r="66144" b="17100"/>
          <a:stretch/>
        </p:blipFill>
        <p:spPr>
          <a:xfrm>
            <a:off x="12816408" y="7735788"/>
            <a:ext cx="1728192" cy="1626534"/>
          </a:xfrm>
          <a:prstGeom prst="rect">
            <a:avLst/>
          </a:prstGeom>
        </p:spPr>
      </p:pic>
      <p:sp>
        <p:nvSpPr>
          <p:cNvPr id="11" name="TextBox 10"/>
          <p:cNvSpPr txBox="1"/>
          <p:nvPr/>
        </p:nvSpPr>
        <p:spPr>
          <a:xfrm>
            <a:off x="14328578" y="3532005"/>
            <a:ext cx="3240360" cy="84600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98000"/>
              </a:lnSpc>
              <a:spcAft>
                <a:spcPts val="1585"/>
              </a:spcAft>
            </a:pPr>
            <a:r>
              <a:rPr lang="en-GB" sz="1800" b="1" kern="100" dirty="0">
                <a:solidFill>
                  <a:srgbClr val="000000"/>
                </a:solidFill>
                <a:effectLst/>
                <a:latin typeface="Calibri" panose="020F0502020204030204" pitchFamily="34" charset="0"/>
                <a:ea typeface="Calibri" panose="020F0502020204030204" pitchFamily="34" charset="0"/>
              </a:rPr>
              <a:t>Know your why </a:t>
            </a:r>
            <a:r>
              <a:rPr lang="en-GB" sz="1800" kern="100" dirty="0">
                <a:solidFill>
                  <a:srgbClr val="000000"/>
                </a:solidFill>
                <a:effectLst/>
                <a:latin typeface="Calibri" panose="020F0502020204030204" pitchFamily="34" charset="0"/>
                <a:ea typeface="Calibri" panose="020F0502020204030204" pitchFamily="34" charset="0"/>
              </a:rPr>
              <a:t>– </a:t>
            </a:r>
            <a:r>
              <a:rPr lang="en-GB" sz="1800" b="1" kern="100" dirty="0">
                <a:solidFill>
                  <a:srgbClr val="000000"/>
                </a:solidFill>
                <a:effectLst/>
                <a:latin typeface="Calibri" panose="020F0502020204030204" pitchFamily="34" charset="0"/>
                <a:ea typeface="Calibri" panose="020F0502020204030204" pitchFamily="34" charset="0"/>
              </a:rPr>
              <a:t>Why Sport?</a:t>
            </a:r>
            <a:endParaRPr lang="en-GB" sz="1800" kern="100" dirty="0">
              <a:solidFill>
                <a:srgbClr val="000000"/>
              </a:solidFill>
              <a:effectLst/>
              <a:latin typeface="Calibri" panose="020F0502020204030204" pitchFamily="34" charset="0"/>
              <a:ea typeface="Calibri" panose="020F0502020204030204" pitchFamily="34" charset="0"/>
            </a:endParaRPr>
          </a:p>
          <a:p>
            <a:r>
              <a:rPr lang="en-GB" sz="1800" b="1" u="sng" dirty="0">
                <a:solidFill>
                  <a:srgbClr val="0000FF"/>
                </a:solidFill>
                <a:effectLst/>
                <a:latin typeface="Calibri" panose="020F0502020204030204" pitchFamily="34" charset="0"/>
                <a:ea typeface="Calibri" panose="020F0502020204030204" pitchFamily="34" charset="0"/>
                <a:hlinkClick r:id="rId15"/>
              </a:rPr>
              <a:t>The Best Careers in</a:t>
            </a:r>
            <a:r>
              <a:rPr lang="en-GB" sz="1800" b="1" u="none" strike="noStrike" dirty="0">
                <a:solidFill>
                  <a:srgbClr val="0000FF"/>
                </a:solidFill>
                <a:effectLst/>
                <a:latin typeface="Calibri" panose="020F0502020204030204" pitchFamily="34" charset="0"/>
                <a:ea typeface="Calibri" panose="020F0502020204030204" pitchFamily="34" charset="0"/>
                <a:hlinkClick r:id="rId15"/>
              </a:rPr>
              <a:t> </a:t>
            </a:r>
            <a:r>
              <a:rPr lang="en-GB" sz="1800" b="1" u="sng" dirty="0">
                <a:solidFill>
                  <a:srgbClr val="0000FF"/>
                </a:solidFill>
                <a:effectLst/>
                <a:latin typeface="Calibri" panose="020F0502020204030204" pitchFamily="34" charset="0"/>
                <a:ea typeface="Calibri" panose="020F0502020204030204" pitchFamily="34" charset="0"/>
                <a:hlinkClick r:id="rId15"/>
              </a:rPr>
              <a:t>Sports</a:t>
            </a:r>
            <a:endParaRPr lang="en-US" u="sng" dirty="0">
              <a:solidFill>
                <a:srgbClr val="0070C0"/>
              </a:solidFill>
            </a:endParaRPr>
          </a:p>
        </p:txBody>
      </p:sp>
    </p:spTree>
    <p:extLst>
      <p:ext uri="{BB962C8B-B14F-4D97-AF65-F5344CB8AC3E}">
        <p14:creationId xmlns:p14="http://schemas.microsoft.com/office/powerpoint/2010/main" val="2551721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71192" y="296897"/>
            <a:ext cx="11377264" cy="400110"/>
          </a:xfrm>
          <a:prstGeom prst="rect">
            <a:avLst/>
          </a:prstGeom>
          <a:noFill/>
        </p:spPr>
        <p:txBody>
          <a:bodyPr wrap="square" rtlCol="0">
            <a:spAutoFit/>
          </a:bodyPr>
          <a:lstStyle/>
          <a:p>
            <a:r>
              <a:rPr lang="en-GB" sz="2000" u="sng" dirty="0">
                <a:solidFill>
                  <a:schemeClr val="accent3"/>
                </a:solidFill>
              </a:rPr>
              <a:t>Cambridge Technical Sports &amp; Physical activity Level 3 Sports Double Course OCR</a:t>
            </a:r>
          </a:p>
        </p:txBody>
      </p:sp>
      <p:graphicFrame>
        <p:nvGraphicFramePr>
          <p:cNvPr id="3" name="Table 2"/>
          <p:cNvGraphicFramePr>
            <a:graphicFrameLocks noGrp="1"/>
          </p:cNvGraphicFramePr>
          <p:nvPr>
            <p:extLst>
              <p:ext uri="{D42A27DB-BD31-4B8C-83A1-F6EECF244321}">
                <p14:modId xmlns:p14="http://schemas.microsoft.com/office/powerpoint/2010/main" val="435222782"/>
              </p:ext>
            </p:extLst>
          </p:nvPr>
        </p:nvGraphicFramePr>
        <p:xfrm>
          <a:off x="1871192" y="1903140"/>
          <a:ext cx="12192000" cy="4619625"/>
        </p:xfrm>
        <a:graphic>
          <a:graphicData uri="http://schemas.openxmlformats.org/drawingml/2006/table">
            <a:tbl>
              <a:tblPr firstRow="1" bandRow="1">
                <a:tableStyleId>{5DA37D80-6434-44D0-A028-1B22A696006F}</a:tableStyleId>
              </a:tblPr>
              <a:tblGrid>
                <a:gridCol w="4064000">
                  <a:extLst>
                    <a:ext uri="{9D8B030D-6E8A-4147-A177-3AD203B41FA5}">
                      <a16:colId xmlns:a16="http://schemas.microsoft.com/office/drawing/2014/main" val="2959914144"/>
                    </a:ext>
                  </a:extLst>
                </a:gridCol>
                <a:gridCol w="4064000">
                  <a:extLst>
                    <a:ext uri="{9D8B030D-6E8A-4147-A177-3AD203B41FA5}">
                      <a16:colId xmlns:a16="http://schemas.microsoft.com/office/drawing/2014/main" val="1723608854"/>
                    </a:ext>
                  </a:extLst>
                </a:gridCol>
                <a:gridCol w="4064000">
                  <a:extLst>
                    <a:ext uri="{9D8B030D-6E8A-4147-A177-3AD203B41FA5}">
                      <a16:colId xmlns:a16="http://schemas.microsoft.com/office/drawing/2014/main" val="2490242499"/>
                    </a:ext>
                  </a:extLst>
                </a:gridCol>
              </a:tblGrid>
              <a:tr h="370840">
                <a:tc>
                  <a:txBody>
                    <a:bodyPr/>
                    <a:lstStyle/>
                    <a:p>
                      <a:r>
                        <a:rPr lang="en-GB" dirty="0">
                          <a:solidFill>
                            <a:schemeClr val="accent3"/>
                          </a:solidFill>
                        </a:rPr>
                        <a:t>Units/Topics</a:t>
                      </a:r>
                    </a:p>
                  </a:txBody>
                  <a:tcPr/>
                </a:tc>
                <a:tc>
                  <a:txBody>
                    <a:bodyPr/>
                    <a:lstStyle/>
                    <a:p>
                      <a:r>
                        <a:rPr lang="en-GB" dirty="0">
                          <a:solidFill>
                            <a:schemeClr val="accent3"/>
                          </a:solidFill>
                        </a:rPr>
                        <a:t>Supporting</a:t>
                      </a:r>
                      <a:r>
                        <a:rPr lang="en-GB" baseline="0" dirty="0">
                          <a:solidFill>
                            <a:schemeClr val="accent3"/>
                          </a:solidFill>
                        </a:rPr>
                        <a:t> Links</a:t>
                      </a:r>
                      <a:endParaRPr lang="en-GB" dirty="0">
                        <a:solidFill>
                          <a:schemeClr val="accent3"/>
                        </a:solidFill>
                      </a:endParaRPr>
                    </a:p>
                  </a:txBody>
                  <a:tcPr/>
                </a:tc>
                <a:tc>
                  <a:txBody>
                    <a:bodyPr/>
                    <a:lstStyle/>
                    <a:p>
                      <a:r>
                        <a:rPr lang="en-GB" dirty="0">
                          <a:solidFill>
                            <a:schemeClr val="accent3"/>
                          </a:solidFill>
                        </a:rPr>
                        <a:t>Reading</a:t>
                      </a:r>
                    </a:p>
                  </a:txBody>
                  <a:tcPr/>
                </a:tc>
                <a:extLst>
                  <a:ext uri="{0D108BD9-81ED-4DB2-BD59-A6C34878D82A}">
                    <a16:rowId xmlns:a16="http://schemas.microsoft.com/office/drawing/2014/main" val="4070574460"/>
                  </a:ext>
                </a:extLst>
              </a:tr>
              <a:tr h="370840">
                <a:tc>
                  <a:txBody>
                    <a:bodyPr/>
                    <a:lstStyle/>
                    <a:p>
                      <a:r>
                        <a:rPr lang="en-GB" sz="1400" dirty="0"/>
                        <a:t>Unit 4: Working safely in sport, exercise, health and leisure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kern="1200" dirty="0">
                          <a:solidFill>
                            <a:schemeClr val="tx1"/>
                          </a:solidFill>
                          <a:effectLst/>
                          <a:latin typeface="+mn-lt"/>
                          <a:ea typeface="+mn-ea"/>
                          <a:cs typeface="+mn-cs"/>
                        </a:rPr>
                        <a:t>Unit </a:t>
                      </a:r>
                      <a:r>
                        <a:rPr lang="en-GB" sz="1400" b="1" kern="1200" dirty="0" err="1">
                          <a:solidFill>
                            <a:schemeClr val="tx1"/>
                          </a:solidFill>
                          <a:effectLst/>
                          <a:latin typeface="+mn-lt"/>
                          <a:ea typeface="+mn-ea"/>
                          <a:cs typeface="+mn-cs"/>
                        </a:rPr>
                        <a:t>Speicifcation</a:t>
                      </a:r>
                      <a:r>
                        <a:rPr lang="en-GB" sz="1400" b="1" kern="1200" dirty="0">
                          <a:solidFill>
                            <a:schemeClr val="tx1"/>
                          </a:solidFill>
                          <a:effectLst/>
                          <a:latin typeface="+mn-lt"/>
                          <a:ea typeface="+mn-ea"/>
                          <a:cs typeface="+mn-cs"/>
                        </a:rPr>
                        <a:t>: </a:t>
                      </a:r>
                      <a:endParaRPr lang="en-GB" sz="1400" b="1" u="none" strike="noStrike" kern="1200" dirty="0">
                        <a:solidFill>
                          <a:schemeClr val="accent3"/>
                        </a:solidFill>
                        <a:effectLst/>
                        <a:latin typeface="+mn-lt"/>
                        <a:ea typeface="+mn-ea"/>
                        <a:cs typeface="+mn-cs"/>
                        <a:hlinkClick r:id="rId2">
                          <a:extLst>
                            <a:ext uri="{A12FA001-AC4F-418D-AE19-62706E023703}">
                              <ahyp:hlinkClr xmlns:ahyp="http://schemas.microsoft.com/office/drawing/2018/hyperlinkcolor" val="tx"/>
                            </a:ext>
                          </a:extLst>
                        </a:hlinkClick>
                      </a:endParaRPr>
                    </a:p>
                    <a:p>
                      <a:r>
                        <a:rPr lang="en-GB" sz="1400" b="1" u="sng" kern="1200" dirty="0">
                          <a:solidFill>
                            <a:srgbClr val="0000FF"/>
                          </a:solidFill>
                          <a:effectLst/>
                          <a:latin typeface="+mn-lt"/>
                          <a:ea typeface="+mn-ea"/>
                          <a:cs typeface="+mn-cs"/>
                          <a:hlinkClick r:id="rId2">
                            <a:extLst>
                              <a:ext uri="{A12FA001-AC4F-418D-AE19-62706E023703}">
                                <ahyp:hlinkClr xmlns:ahyp="http://schemas.microsoft.com/office/drawing/2018/hyperlinkcolor" val="tx"/>
                              </a:ext>
                            </a:extLst>
                          </a:hlinkClick>
                        </a:rPr>
                        <a:t>unit 4 -</a:t>
                      </a:r>
                      <a:r>
                        <a:rPr lang="en-GB" sz="1400" b="1" u="sng" kern="1200" dirty="0">
                          <a:solidFill>
                            <a:schemeClr val="tx1"/>
                          </a:solidFill>
                          <a:effectLst/>
                          <a:latin typeface="+mn-lt"/>
                          <a:ea typeface="+mn-ea"/>
                          <a:cs typeface="+mn-cs"/>
                        </a:rPr>
                        <a:t> </a:t>
                      </a:r>
                      <a:r>
                        <a:rPr lang="en-GB" sz="1400" b="1" u="sng" kern="1200" dirty="0">
                          <a:solidFill>
                            <a:schemeClr val="tx1"/>
                          </a:solidFill>
                          <a:effectLst/>
                          <a:latin typeface="+mn-lt"/>
                          <a:ea typeface="+mn-ea"/>
                          <a:cs typeface="+mn-cs"/>
                          <a:hlinkClick r:id="rId2"/>
                        </a:rPr>
                        <a:t>working safely</a:t>
                      </a:r>
                      <a:r>
                        <a:rPr lang="en-GB" sz="1400" b="1" u="none" strike="noStrike" kern="1200" dirty="0">
                          <a:solidFill>
                            <a:schemeClr val="tx1"/>
                          </a:solidFill>
                          <a:effectLst/>
                          <a:latin typeface="+mn-lt"/>
                          <a:ea typeface="+mn-ea"/>
                          <a:cs typeface="+mn-cs"/>
                          <a:hlinkClick r:id="rId2"/>
                        </a:rPr>
                        <a:t> </a:t>
                      </a:r>
                      <a:r>
                        <a:rPr lang="en-GB" sz="1400" b="1" u="sng" kern="1200" dirty="0">
                          <a:solidFill>
                            <a:schemeClr val="tx1"/>
                          </a:solidFill>
                          <a:effectLst/>
                          <a:latin typeface="+mn-lt"/>
                          <a:ea typeface="+mn-ea"/>
                          <a:cs typeface="+mn-cs"/>
                          <a:hlinkClick r:id="rId2"/>
                        </a:rPr>
                        <a:t>sport exercise health leisure</a:t>
                      </a:r>
                      <a:endParaRPr lang="en-GB" sz="1400" b="1" u="sng" kern="1200" dirty="0">
                        <a:solidFill>
                          <a:schemeClr val="tx1"/>
                        </a:solidFill>
                        <a:effectLst/>
                        <a:latin typeface="+mn-lt"/>
                        <a:ea typeface="+mn-ea"/>
                        <a:cs typeface="+mn-cs"/>
                      </a:endParaRPr>
                    </a:p>
                    <a:p>
                      <a:endParaRPr lang="en-GB" sz="1400" kern="1200" dirty="0">
                        <a:solidFill>
                          <a:schemeClr val="accent3"/>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kern="1200" dirty="0">
                          <a:solidFill>
                            <a:schemeClr val="tx1"/>
                          </a:solidFill>
                          <a:effectLst/>
                          <a:latin typeface="+mn-lt"/>
                          <a:ea typeface="+mn-ea"/>
                          <a:cs typeface="+mn-cs"/>
                        </a:rPr>
                        <a:t>Unit 4 Flashcard:</a:t>
                      </a:r>
                      <a:r>
                        <a:rPr lang="en-GB" sz="1400" b="1" kern="1200" dirty="0">
                          <a:solidFill>
                            <a:schemeClr val="accent3"/>
                          </a:solidFill>
                          <a:effectLst/>
                          <a:latin typeface="+mn-lt"/>
                          <a:ea typeface="+mn-ea"/>
                          <a:cs typeface="+mn-cs"/>
                        </a:rPr>
                        <a:t> </a:t>
                      </a:r>
                    </a:p>
                    <a:p>
                      <a:r>
                        <a:rPr lang="en-GB" sz="1400" b="1" u="sng" kern="1200" dirty="0">
                          <a:solidFill>
                            <a:schemeClr val="tx1"/>
                          </a:solidFill>
                          <a:effectLst/>
                          <a:latin typeface="+mn-lt"/>
                          <a:ea typeface="+mn-ea"/>
                          <a:cs typeface="+mn-cs"/>
                          <a:hlinkClick r:id="rId3"/>
                        </a:rPr>
                        <a:t>CTEC OCR Cambridge</a:t>
                      </a:r>
                      <a:r>
                        <a:rPr lang="en-GB" sz="1400" b="1" u="none" strike="noStrike" kern="1200" dirty="0">
                          <a:solidFill>
                            <a:schemeClr val="tx1"/>
                          </a:solidFill>
                          <a:effectLst/>
                          <a:latin typeface="+mn-lt"/>
                          <a:ea typeface="+mn-ea"/>
                          <a:cs typeface="+mn-cs"/>
                          <a:hlinkClick r:id="rId3"/>
                        </a:rPr>
                        <a:t> </a:t>
                      </a:r>
                      <a:r>
                        <a:rPr lang="en-GB" sz="1400" b="1" u="sng" kern="1200" dirty="0" err="1">
                          <a:solidFill>
                            <a:schemeClr val="tx1"/>
                          </a:solidFill>
                          <a:effectLst/>
                          <a:latin typeface="+mn-lt"/>
                          <a:ea typeface="+mn-ea"/>
                          <a:cs typeface="+mn-cs"/>
                          <a:hlinkClick r:id="rId3"/>
                        </a:rPr>
                        <a:t>Technicals</a:t>
                      </a:r>
                      <a:r>
                        <a:rPr lang="en-GB" sz="1400" b="1" u="sng" kern="1200" dirty="0">
                          <a:solidFill>
                            <a:schemeClr val="tx1"/>
                          </a:solidFill>
                          <a:effectLst/>
                          <a:latin typeface="+mn-lt"/>
                          <a:ea typeface="+mn-ea"/>
                          <a:cs typeface="+mn-cs"/>
                        </a:rPr>
                        <a:t> </a:t>
                      </a:r>
                      <a:r>
                        <a:rPr lang="en-GB" sz="1400" b="1" u="sng" kern="1200" dirty="0">
                          <a:solidFill>
                            <a:schemeClr val="tx1"/>
                          </a:solidFill>
                          <a:effectLst/>
                          <a:latin typeface="+mn-lt"/>
                          <a:ea typeface="+mn-ea"/>
                          <a:cs typeface="+mn-cs"/>
                          <a:hlinkClick r:id="rId3"/>
                        </a:rPr>
                        <a:t>Sport -</a:t>
                      </a:r>
                      <a:r>
                        <a:rPr lang="en-GB" sz="1400" b="1" u="sng" kern="1200" dirty="0">
                          <a:solidFill>
                            <a:schemeClr val="tx1"/>
                          </a:solidFill>
                          <a:effectLst/>
                          <a:latin typeface="+mn-lt"/>
                          <a:ea typeface="+mn-ea"/>
                          <a:cs typeface="+mn-cs"/>
                        </a:rPr>
                        <a:t> </a:t>
                      </a:r>
                      <a:r>
                        <a:rPr lang="en-GB" sz="1400" b="1" u="sng" kern="1200" dirty="0">
                          <a:solidFill>
                            <a:schemeClr val="tx1"/>
                          </a:solidFill>
                          <a:effectLst/>
                          <a:latin typeface="+mn-lt"/>
                          <a:ea typeface="+mn-ea"/>
                          <a:cs typeface="+mn-cs"/>
                          <a:hlinkClick r:id="rId3"/>
                        </a:rPr>
                        <a:t>Unit 4 Working Safely</a:t>
                      </a:r>
                      <a:r>
                        <a:rPr lang="en-GB" sz="1400" b="1" u="none" strike="noStrike" kern="1200" dirty="0">
                          <a:solidFill>
                            <a:schemeClr val="tx1"/>
                          </a:solidFill>
                          <a:effectLst/>
                          <a:latin typeface="+mn-lt"/>
                          <a:ea typeface="+mn-ea"/>
                          <a:cs typeface="+mn-cs"/>
                          <a:hlinkClick r:id="rId3"/>
                        </a:rPr>
                        <a:t> </a:t>
                      </a:r>
                      <a:r>
                        <a:rPr lang="en-GB" sz="1400" b="1" u="sng" kern="1200" dirty="0">
                          <a:solidFill>
                            <a:schemeClr val="tx1"/>
                          </a:solidFill>
                          <a:effectLst/>
                          <a:latin typeface="+mn-lt"/>
                          <a:ea typeface="+mn-ea"/>
                          <a:cs typeface="+mn-cs"/>
                          <a:hlinkClick r:id="rId3"/>
                        </a:rPr>
                        <a:t>in Sport, Exercise, </a:t>
                      </a:r>
                    </a:p>
                    <a:p>
                      <a:r>
                        <a:rPr lang="en-GB" sz="1400" b="1" u="sng" kern="1200" dirty="0">
                          <a:solidFill>
                            <a:schemeClr val="tx1"/>
                          </a:solidFill>
                          <a:effectLst/>
                          <a:latin typeface="+mn-lt"/>
                          <a:ea typeface="+mn-ea"/>
                          <a:cs typeface="+mn-cs"/>
                          <a:hlinkClick r:id="rId3"/>
                        </a:rPr>
                        <a:t>Health and Leisure</a:t>
                      </a:r>
                      <a:r>
                        <a:rPr lang="en-GB" sz="1400" b="1" u="none" strike="noStrike" kern="1200" dirty="0">
                          <a:solidFill>
                            <a:schemeClr val="tx1"/>
                          </a:solidFill>
                          <a:effectLst/>
                          <a:latin typeface="+mn-lt"/>
                          <a:ea typeface="+mn-ea"/>
                          <a:cs typeface="+mn-cs"/>
                          <a:hlinkClick r:id="rId3"/>
                        </a:rPr>
                        <a:t> </a:t>
                      </a:r>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3"/>
                        </a:rPr>
                        <a:t>Flashcards | Quizlet</a:t>
                      </a:r>
                      <a:endParaRPr lang="en-GB" sz="1000" kern="100" dirty="0">
                        <a:solidFill>
                          <a:srgbClr val="000000"/>
                        </a:solidFill>
                        <a:effectLst/>
                        <a:latin typeface="Calibri" panose="020F0502020204030204" pitchFamily="34" charset="0"/>
                        <a:ea typeface="Calibri" panose="020F0502020204030204" pitchFamily="34" charset="0"/>
                      </a:endParaRPr>
                    </a:p>
                  </a:txBody>
                  <a:tcPr marR="113030" marT="42545"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Textbook: </a:t>
                      </a:r>
                      <a:r>
                        <a:rPr lang="en-GB" sz="1800" b="0" i="0" kern="1200" dirty="0">
                          <a:solidFill>
                            <a:schemeClr val="tx1"/>
                          </a:solidFill>
                          <a:effectLst/>
                          <a:latin typeface="+mn-lt"/>
                          <a:ea typeface="+mn-ea"/>
                          <a:cs typeface="+mn-cs"/>
                        </a:rPr>
                        <a:t>Cambridge Technical Level 3 Sport and Physical Activity </a:t>
                      </a:r>
                      <a:r>
                        <a:rPr lang="en-GB" sz="1050" b="0" i="0" kern="1200" dirty="0">
                          <a:solidFill>
                            <a:schemeClr val="tx1"/>
                          </a:solidFill>
                          <a:effectLst/>
                          <a:latin typeface="+mn-lt"/>
                          <a:ea typeface="+mn-ea"/>
                          <a:cs typeface="+mn-cs"/>
                          <a:hlinkClick r:id="rId4"/>
                        </a:rPr>
                        <a:t>https://www.hachettelearning.com/sport-and-pe/cambridge-technicals-level-3-sport-and-physical-activity</a:t>
                      </a:r>
                      <a:endParaRPr lang="en-GB" sz="105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b="0" i="0" kern="1200" dirty="0">
                        <a:solidFill>
                          <a:schemeClr val="tx1"/>
                        </a:solidFill>
                        <a:effectLst/>
                        <a:latin typeface="+mn-lt"/>
                        <a:ea typeface="+mn-ea"/>
                        <a:cs typeface="+mn-cs"/>
                      </a:endParaRPr>
                    </a:p>
                    <a:p>
                      <a:endParaRPr lang="en-GB" sz="1400" u="sng" dirty="0">
                        <a:solidFill>
                          <a:srgbClr val="0070C0"/>
                        </a:solidFill>
                      </a:endParaRPr>
                    </a:p>
                  </a:txBody>
                  <a:tcPr/>
                </a:tc>
                <a:extLst>
                  <a:ext uri="{0D108BD9-81ED-4DB2-BD59-A6C34878D82A}">
                    <a16:rowId xmlns:a16="http://schemas.microsoft.com/office/drawing/2014/main" val="2968976874"/>
                  </a:ext>
                </a:extLst>
              </a:tr>
              <a:tr h="370840">
                <a:tc>
                  <a:txBody>
                    <a:bodyPr/>
                    <a:lstStyle/>
                    <a:p>
                      <a:r>
                        <a:rPr lang="en-GB" sz="1600" dirty="0">
                          <a:solidFill>
                            <a:schemeClr val="accent3"/>
                          </a:solidFill>
                        </a:rPr>
                        <a:t>TASK 1: </a:t>
                      </a:r>
                    </a:p>
                    <a:p>
                      <a:r>
                        <a:rPr lang="en-GB" sz="1600" dirty="0"/>
                        <a:t> a) Use the safety legislation given to research what that legislation ensures is in place to keep people safe in sport. </a:t>
                      </a:r>
                      <a:endParaRPr lang="en-GB" sz="1600" dirty="0">
                        <a:solidFill>
                          <a:schemeClr val="accent3"/>
                        </a:solidFill>
                      </a:endParaRPr>
                    </a:p>
                  </a:txBody>
                  <a:tcPr/>
                </a:tc>
                <a:tc>
                  <a:txBody>
                    <a:bodyPr/>
                    <a:lstStyle/>
                    <a:p>
                      <a:r>
                        <a:rPr lang="en-GB" sz="1600" dirty="0">
                          <a:solidFill>
                            <a:schemeClr val="accent3"/>
                          </a:solidFill>
                        </a:rPr>
                        <a:t>TASK</a:t>
                      </a:r>
                      <a:r>
                        <a:rPr lang="en-GB" sz="1600" baseline="0" dirty="0">
                          <a:solidFill>
                            <a:schemeClr val="accent3"/>
                          </a:solidFill>
                        </a:rPr>
                        <a:t> 2:</a:t>
                      </a:r>
                    </a:p>
                    <a:p>
                      <a:pPr marL="342900" indent="-342900">
                        <a:buAutoNum type="alphaLcParenR"/>
                      </a:pPr>
                      <a:r>
                        <a:rPr lang="en-GB" sz="1600" dirty="0"/>
                        <a:t>Using the picture in the workbook, identify 5 possible risks in the risk assessment template</a:t>
                      </a:r>
                    </a:p>
                    <a:p>
                      <a:pPr marL="342900" indent="-342900">
                        <a:buAutoNum type="alphaLcParenR"/>
                      </a:pPr>
                      <a:r>
                        <a:rPr lang="en-GB" sz="1600" dirty="0"/>
                        <a:t>Using information from 3.4 in the Unit specification – explain the ways you could minimise your highlighted risks</a:t>
                      </a:r>
                      <a:endParaRPr lang="en-GB" sz="1600" dirty="0">
                        <a:solidFill>
                          <a:schemeClr val="accent3"/>
                        </a:solidFill>
                      </a:endParaRPr>
                    </a:p>
                  </a:txBody>
                  <a:tcPr/>
                </a:tc>
                <a:tc>
                  <a:txBody>
                    <a:bodyPr/>
                    <a:lstStyle/>
                    <a:p>
                      <a:r>
                        <a:rPr lang="en-GB" sz="1600" dirty="0">
                          <a:solidFill>
                            <a:schemeClr val="accent3"/>
                          </a:solidFill>
                        </a:rPr>
                        <a:t>TASK</a:t>
                      </a:r>
                      <a:r>
                        <a:rPr lang="en-GB" sz="1600" baseline="0" dirty="0">
                          <a:solidFill>
                            <a:schemeClr val="accent3"/>
                          </a:solidFill>
                        </a:rPr>
                        <a:t> 3:</a:t>
                      </a:r>
                    </a:p>
                    <a:p>
                      <a:pPr marL="342900" indent="-342900">
                        <a:buAutoNum type="alphaLcParenR"/>
                      </a:pPr>
                      <a:r>
                        <a:rPr lang="en-GB" sz="1600" dirty="0"/>
                        <a:t>Attempt an exam example question using 4.2 in the unit specification and textbook notes on First aiders responsibilities.</a:t>
                      </a:r>
                    </a:p>
                    <a:p>
                      <a:pPr marL="342900" indent="-342900">
                        <a:buAutoNum type="alphaLcParenR"/>
                      </a:pPr>
                      <a:endParaRPr lang="en-GB" sz="1600" dirty="0"/>
                    </a:p>
                    <a:p>
                      <a:pPr marL="0" indent="0">
                        <a:buNone/>
                      </a:pPr>
                      <a:r>
                        <a:rPr lang="en-GB" sz="1600" dirty="0"/>
                        <a:t>*You will find the textbook notes at the bottom of the workbook. </a:t>
                      </a:r>
                      <a:endParaRPr lang="en-GB" sz="1600" baseline="0" dirty="0">
                        <a:solidFill>
                          <a:schemeClr val="accent3"/>
                        </a:solidFill>
                      </a:endParaRPr>
                    </a:p>
                  </a:txBody>
                  <a:tcPr/>
                </a:tc>
                <a:extLst>
                  <a:ext uri="{0D108BD9-81ED-4DB2-BD59-A6C34878D82A}">
                    <a16:rowId xmlns:a16="http://schemas.microsoft.com/office/drawing/2014/main" val="119247173"/>
                  </a:ext>
                </a:extLst>
              </a:tr>
            </a:tbl>
          </a:graphicData>
        </a:graphic>
      </p:graphicFrame>
      <p:sp>
        <p:nvSpPr>
          <p:cNvPr id="4" name="TextBox 3"/>
          <p:cNvSpPr txBox="1"/>
          <p:nvPr/>
        </p:nvSpPr>
        <p:spPr>
          <a:xfrm>
            <a:off x="1871192" y="823020"/>
            <a:ext cx="12241360" cy="954107"/>
          </a:xfrm>
          <a:prstGeom prst="rect">
            <a:avLst/>
          </a:prstGeom>
          <a:noFill/>
        </p:spPr>
        <p:txBody>
          <a:bodyPr wrap="square" rtlCol="0">
            <a:spAutoFit/>
          </a:bodyPr>
          <a:lstStyle/>
          <a:p>
            <a:r>
              <a:rPr lang="en-GB" sz="1400" dirty="0"/>
              <a:t>It is essential that you complete the tasks within this transition document and present them to your class teacher in your first lesson at the start of the new academic year. These tasks will support your understanding of key concepts that you will be tested on in the induction assessments, taken within the first 3 weeks, that ultimately decide if you are suitable to continue on this course. </a:t>
            </a:r>
          </a:p>
        </p:txBody>
      </p:sp>
      <p:graphicFrame>
        <p:nvGraphicFramePr>
          <p:cNvPr id="5" name="Table 4"/>
          <p:cNvGraphicFramePr>
            <a:graphicFrameLocks noGrp="1"/>
          </p:cNvGraphicFramePr>
          <p:nvPr>
            <p:extLst>
              <p:ext uri="{D42A27DB-BD31-4B8C-83A1-F6EECF244321}">
                <p14:modId xmlns:p14="http://schemas.microsoft.com/office/powerpoint/2010/main" val="426954790"/>
              </p:ext>
            </p:extLst>
          </p:nvPr>
        </p:nvGraphicFramePr>
        <p:xfrm>
          <a:off x="1871192" y="6799684"/>
          <a:ext cx="15697746" cy="2880320"/>
        </p:xfrm>
        <a:graphic>
          <a:graphicData uri="http://schemas.openxmlformats.org/drawingml/2006/table">
            <a:tbl>
              <a:tblPr firstRow="1" bandRow="1">
                <a:tableStyleId>{5940675A-B579-460E-94D1-54222C63F5DA}</a:tableStyleId>
              </a:tblPr>
              <a:tblGrid>
                <a:gridCol w="2616291">
                  <a:extLst>
                    <a:ext uri="{9D8B030D-6E8A-4147-A177-3AD203B41FA5}">
                      <a16:colId xmlns:a16="http://schemas.microsoft.com/office/drawing/2014/main" val="1161424167"/>
                    </a:ext>
                  </a:extLst>
                </a:gridCol>
                <a:gridCol w="2616291">
                  <a:extLst>
                    <a:ext uri="{9D8B030D-6E8A-4147-A177-3AD203B41FA5}">
                      <a16:colId xmlns:a16="http://schemas.microsoft.com/office/drawing/2014/main" val="2391223022"/>
                    </a:ext>
                  </a:extLst>
                </a:gridCol>
                <a:gridCol w="2616291">
                  <a:extLst>
                    <a:ext uri="{9D8B030D-6E8A-4147-A177-3AD203B41FA5}">
                      <a16:colId xmlns:a16="http://schemas.microsoft.com/office/drawing/2014/main" val="3731306677"/>
                    </a:ext>
                  </a:extLst>
                </a:gridCol>
                <a:gridCol w="2616291">
                  <a:extLst>
                    <a:ext uri="{9D8B030D-6E8A-4147-A177-3AD203B41FA5}">
                      <a16:colId xmlns:a16="http://schemas.microsoft.com/office/drawing/2014/main" val="1932275429"/>
                    </a:ext>
                  </a:extLst>
                </a:gridCol>
                <a:gridCol w="2616291">
                  <a:extLst>
                    <a:ext uri="{9D8B030D-6E8A-4147-A177-3AD203B41FA5}">
                      <a16:colId xmlns:a16="http://schemas.microsoft.com/office/drawing/2014/main" val="3948856025"/>
                    </a:ext>
                  </a:extLst>
                </a:gridCol>
                <a:gridCol w="2616291">
                  <a:extLst>
                    <a:ext uri="{9D8B030D-6E8A-4147-A177-3AD203B41FA5}">
                      <a16:colId xmlns:a16="http://schemas.microsoft.com/office/drawing/2014/main" val="431552681"/>
                    </a:ext>
                  </a:extLst>
                </a:gridCol>
              </a:tblGrid>
              <a:tr h="2880320">
                <a:tc>
                  <a:txBody>
                    <a:bodyPr/>
                    <a:lstStyle/>
                    <a:p>
                      <a:pPr algn="ctr"/>
                      <a:r>
                        <a:rPr lang="en-GB" sz="2400" dirty="0"/>
                        <a:t>Further</a:t>
                      </a:r>
                      <a:r>
                        <a:rPr lang="en-GB" sz="2400" baseline="0" dirty="0"/>
                        <a:t> Research</a:t>
                      </a:r>
                    </a:p>
                    <a:p>
                      <a:endParaRPr lang="en-GB" baseline="0" dirty="0"/>
                    </a:p>
                  </a:txBody>
                  <a:tcPr/>
                </a:tc>
                <a:tc>
                  <a:txBody>
                    <a:bodyPr/>
                    <a:lstStyle/>
                    <a:p>
                      <a:r>
                        <a:rPr lang="en-GB" sz="1400" b="1" u="sng" kern="1200" dirty="0">
                          <a:solidFill>
                            <a:schemeClr val="tx1"/>
                          </a:solidFill>
                          <a:effectLst/>
                          <a:latin typeface="+mn-lt"/>
                          <a:ea typeface="+mn-ea"/>
                          <a:cs typeface="+mn-cs"/>
                          <a:hlinkClick r:id="rId5"/>
                        </a:rPr>
                        <a:t>LESSON 1 SAFETY PRACTICES</a:t>
                      </a:r>
                      <a:r>
                        <a:rPr lang="en-GB" sz="1400" b="1" u="none" strike="noStrike" kern="1200" dirty="0">
                          <a:solidFill>
                            <a:schemeClr val="tx1"/>
                          </a:solidFill>
                          <a:effectLst/>
                          <a:latin typeface="+mn-lt"/>
                          <a:ea typeface="+mn-ea"/>
                          <a:cs typeface="+mn-cs"/>
                          <a:hlinkClick r:id="rId5"/>
                        </a:rPr>
                        <a:t> </a:t>
                      </a:r>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5"/>
                        </a:rPr>
                        <a:t>IN SPORTS AND</a:t>
                      </a:r>
                      <a:r>
                        <a:rPr lang="en-GB" sz="1400" b="1" u="none" strike="noStrike" kern="1200" dirty="0">
                          <a:solidFill>
                            <a:schemeClr val="tx1"/>
                          </a:solidFill>
                          <a:effectLst/>
                          <a:latin typeface="+mn-lt"/>
                          <a:ea typeface="+mn-ea"/>
                          <a:cs typeface="+mn-cs"/>
                          <a:hlinkClick r:id="rId5"/>
                        </a:rPr>
                        <a:t> </a:t>
                      </a:r>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5"/>
                        </a:rPr>
                        <a:t>EXERCISE.pptx</a:t>
                      </a:r>
                      <a:r>
                        <a:rPr lang="en-GB" sz="1400" u="none" strike="noStrike" kern="1200" dirty="0">
                          <a:solidFill>
                            <a:schemeClr val="tx1"/>
                          </a:solidFill>
                          <a:effectLst/>
                          <a:latin typeface="+mn-lt"/>
                          <a:ea typeface="+mn-ea"/>
                          <a:cs typeface="+mn-cs"/>
                          <a:hlinkClick r:id="rId5"/>
                        </a:rPr>
                        <a:t>–</a:t>
                      </a:r>
                      <a:r>
                        <a:rPr lang="en-GB" sz="1400" kern="1200" dirty="0">
                          <a:solidFill>
                            <a:schemeClr val="tx1"/>
                          </a:solidFill>
                          <a:effectLst/>
                          <a:latin typeface="+mn-lt"/>
                          <a:ea typeface="+mn-ea"/>
                          <a:cs typeface="+mn-cs"/>
                        </a:rPr>
                        <a:t> </a:t>
                      </a:r>
                    </a:p>
                    <a:p>
                      <a:r>
                        <a:rPr lang="en-GB" sz="1400" b="1" kern="1200" dirty="0">
                          <a:solidFill>
                            <a:schemeClr val="tx1"/>
                          </a:solidFill>
                          <a:effectLst/>
                          <a:latin typeface="+mn-lt"/>
                          <a:ea typeface="+mn-ea"/>
                          <a:cs typeface="+mn-cs"/>
                        </a:rPr>
                        <a:t>Unit 17</a:t>
                      </a:r>
                      <a:endParaRPr lang="en-GB" sz="1400" kern="1200" dirty="0">
                        <a:solidFill>
                          <a:schemeClr val="tx1"/>
                        </a:solidFill>
                        <a:effectLst/>
                        <a:latin typeface="+mn-lt"/>
                        <a:ea typeface="+mn-ea"/>
                        <a:cs typeface="+mn-cs"/>
                      </a:endParaRPr>
                    </a:p>
                    <a:p>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6"/>
                        </a:rPr>
                        <a:t>Inclusive Sport Design</a:t>
                      </a:r>
                      <a:r>
                        <a:rPr lang="en-GB" sz="1400" b="1" u="sng" kern="1200" dirty="0">
                          <a:solidFill>
                            <a:schemeClr val="tx1"/>
                          </a:solidFill>
                          <a:effectLst/>
                          <a:latin typeface="+mn-lt"/>
                          <a:ea typeface="+mn-ea"/>
                          <a:cs typeface="+mn-cs"/>
                        </a:rPr>
                        <a:t> </a:t>
                      </a:r>
                      <a:r>
                        <a:rPr lang="en-GB" sz="1400" kern="1200" dirty="0">
                          <a:solidFill>
                            <a:schemeClr val="tx1"/>
                          </a:solidFill>
                          <a:effectLst/>
                          <a:latin typeface="+mn-lt"/>
                          <a:ea typeface="+mn-ea"/>
                          <a:cs typeface="+mn-cs"/>
                        </a:rPr>
                        <a:t>– </a:t>
                      </a:r>
                      <a:r>
                        <a:rPr lang="en-GB" sz="1400" b="1" kern="1200" dirty="0">
                          <a:solidFill>
                            <a:schemeClr val="tx1"/>
                          </a:solidFill>
                          <a:effectLst/>
                          <a:latin typeface="+mn-lt"/>
                          <a:ea typeface="+mn-ea"/>
                          <a:cs typeface="+mn-cs"/>
                        </a:rPr>
                        <a:t>Unit 11</a:t>
                      </a:r>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7"/>
                        </a:rPr>
                        <a:t>How to Do a Fitness</a:t>
                      </a:r>
                      <a:r>
                        <a:rPr lang="en-GB" sz="1400" b="1" u="none" strike="noStrike" kern="1200" dirty="0">
                          <a:solidFill>
                            <a:schemeClr val="tx1"/>
                          </a:solidFill>
                          <a:effectLst/>
                          <a:latin typeface="+mn-lt"/>
                          <a:ea typeface="+mn-ea"/>
                          <a:cs typeface="+mn-cs"/>
                          <a:hlinkClick r:id="rId7"/>
                        </a:rPr>
                        <a:t> </a:t>
                      </a:r>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7"/>
                        </a:rPr>
                        <a:t>Assessment | Personal</a:t>
                      </a:r>
                      <a:r>
                        <a:rPr lang="en-GB" sz="1400" b="1" u="none" strike="noStrike" kern="1200" dirty="0">
                          <a:solidFill>
                            <a:schemeClr val="tx1"/>
                          </a:solidFill>
                          <a:effectLst/>
                          <a:latin typeface="+mn-lt"/>
                          <a:ea typeface="+mn-ea"/>
                          <a:cs typeface="+mn-cs"/>
                          <a:hlinkClick r:id="rId7"/>
                        </a:rPr>
                        <a:t> </a:t>
                      </a:r>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7"/>
                        </a:rPr>
                        <a:t>Training Assessment |</a:t>
                      </a:r>
                      <a:r>
                        <a:rPr lang="en-GB" sz="1400" b="1" u="none" strike="noStrike" kern="1200" dirty="0">
                          <a:solidFill>
                            <a:schemeClr val="tx1"/>
                          </a:solidFill>
                          <a:effectLst/>
                          <a:latin typeface="+mn-lt"/>
                          <a:ea typeface="+mn-ea"/>
                          <a:cs typeface="+mn-cs"/>
                          <a:hlinkClick r:id="rId7"/>
                        </a:rPr>
                        <a:t> </a:t>
                      </a:r>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7"/>
                        </a:rPr>
                        <a:t>Forms Included!</a:t>
                      </a:r>
                      <a:r>
                        <a:rPr lang="en-GB" sz="1400" b="1" u="sng" kern="1200" dirty="0">
                          <a:solidFill>
                            <a:schemeClr val="tx1"/>
                          </a:solidFill>
                          <a:effectLst/>
                          <a:latin typeface="+mn-lt"/>
                          <a:ea typeface="+mn-ea"/>
                          <a:cs typeface="+mn-cs"/>
                        </a:rPr>
                        <a:t> </a:t>
                      </a:r>
                      <a:r>
                        <a:rPr lang="en-GB" sz="1400" u="none" strike="noStrike" kern="1200" dirty="0">
                          <a:solidFill>
                            <a:schemeClr val="tx1"/>
                          </a:solidFill>
                          <a:effectLst/>
                          <a:latin typeface="+mn-lt"/>
                          <a:ea typeface="+mn-ea"/>
                          <a:cs typeface="+mn-cs"/>
                          <a:hlinkClick r:id="rId7"/>
                        </a:rPr>
                        <a:t>–</a:t>
                      </a:r>
                      <a:endParaRPr lang="en-GB" sz="140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kern="1200" dirty="0">
                          <a:solidFill>
                            <a:schemeClr val="tx1"/>
                          </a:solidFill>
                          <a:effectLst/>
                          <a:latin typeface="+mn-lt"/>
                          <a:ea typeface="+mn-ea"/>
                          <a:cs typeface="+mn-cs"/>
                        </a:rPr>
                        <a:t>Unit 13</a:t>
                      </a:r>
                      <a:endParaRPr lang="en-GB" sz="1050" u="none" dirty="0">
                        <a:solidFill>
                          <a:schemeClr val="accent3"/>
                        </a:solidFill>
                      </a:endParaRPr>
                    </a:p>
                  </a:txBody>
                  <a:tcPr>
                    <a:solidFill>
                      <a:schemeClr val="bg1">
                        <a:lumMod val="85000"/>
                      </a:schemeClr>
                    </a:solidFill>
                  </a:tcPr>
                </a:tc>
                <a:tc>
                  <a:txBody>
                    <a:bodyPr/>
                    <a:lstStyle/>
                    <a:p>
                      <a:pPr algn="ctr"/>
                      <a:r>
                        <a:rPr lang="en-GB" sz="2400" dirty="0"/>
                        <a:t>Further Listening</a:t>
                      </a:r>
                    </a:p>
                  </a:txBody>
                  <a:tcPr/>
                </a:tc>
                <a:tc>
                  <a:txBody>
                    <a:bodyPr/>
                    <a:lstStyle/>
                    <a:p>
                      <a:r>
                        <a:rPr lang="en-GB" sz="1400" b="1" u="sng" kern="1200" dirty="0">
                          <a:solidFill>
                            <a:schemeClr val="tx1"/>
                          </a:solidFill>
                          <a:effectLst/>
                          <a:latin typeface="+mn-lt"/>
                          <a:ea typeface="+mn-ea"/>
                          <a:cs typeface="+mn-cs"/>
                          <a:hlinkClick r:id="rId8"/>
                        </a:rPr>
                        <a:t>So you want to be a</a:t>
                      </a:r>
                      <a:r>
                        <a:rPr lang="en-GB" sz="1400" b="1" u="none" strike="noStrike" kern="1200" dirty="0">
                          <a:solidFill>
                            <a:schemeClr val="tx1"/>
                          </a:solidFill>
                          <a:effectLst/>
                          <a:latin typeface="+mn-lt"/>
                          <a:ea typeface="+mn-ea"/>
                          <a:cs typeface="+mn-cs"/>
                          <a:hlinkClick r:id="rId8"/>
                        </a:rPr>
                        <a:t> </a:t>
                      </a:r>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8"/>
                        </a:rPr>
                        <a:t>Performance Analyst?</a:t>
                      </a:r>
                      <a:r>
                        <a:rPr lang="en-GB" sz="1400" b="1" u="sng" kern="1200" dirty="0">
                          <a:solidFill>
                            <a:schemeClr val="tx1"/>
                          </a:solidFill>
                          <a:effectLst/>
                          <a:latin typeface="+mn-lt"/>
                          <a:ea typeface="+mn-ea"/>
                          <a:cs typeface="+mn-cs"/>
                        </a:rPr>
                        <a:t> </a:t>
                      </a:r>
                      <a:r>
                        <a:rPr lang="en-GB" sz="1400" kern="1200" dirty="0">
                          <a:solidFill>
                            <a:schemeClr val="tx1"/>
                          </a:solidFill>
                          <a:effectLst/>
                          <a:latin typeface="+mn-lt"/>
                          <a:ea typeface="+mn-ea"/>
                          <a:cs typeface="+mn-cs"/>
                        </a:rPr>
                        <a:t>– </a:t>
                      </a:r>
                      <a:r>
                        <a:rPr lang="en-GB" sz="1400" b="1" kern="1200" dirty="0">
                          <a:solidFill>
                            <a:schemeClr val="tx1"/>
                          </a:solidFill>
                          <a:effectLst/>
                          <a:latin typeface="+mn-lt"/>
                          <a:ea typeface="+mn-ea"/>
                          <a:cs typeface="+mn-cs"/>
                        </a:rPr>
                        <a:t>Unit 5</a:t>
                      </a:r>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9"/>
                        </a:rPr>
                        <a:t>Organization of Sport</a:t>
                      </a:r>
                      <a:r>
                        <a:rPr lang="en-GB" sz="1400" b="1" u="none" strike="noStrike" kern="1200" dirty="0">
                          <a:solidFill>
                            <a:schemeClr val="tx1"/>
                          </a:solidFill>
                          <a:effectLst/>
                          <a:latin typeface="+mn-lt"/>
                          <a:ea typeface="+mn-ea"/>
                          <a:cs typeface="+mn-cs"/>
                          <a:hlinkClick r:id="rId9"/>
                        </a:rPr>
                        <a:t> </a:t>
                      </a:r>
                      <a:r>
                        <a:rPr lang="en-GB" sz="1400" b="1" u="sng" kern="1200" dirty="0">
                          <a:solidFill>
                            <a:schemeClr val="tx1"/>
                          </a:solidFill>
                          <a:effectLst/>
                          <a:latin typeface="+mn-lt"/>
                          <a:ea typeface="+mn-ea"/>
                          <a:cs typeface="+mn-cs"/>
                          <a:hlinkClick r:id="rId9"/>
                        </a:rPr>
                        <a:t>events</a:t>
                      </a:r>
                      <a:r>
                        <a:rPr lang="en-GB" sz="1400" b="1" u="sng" kern="1200" dirty="0">
                          <a:solidFill>
                            <a:schemeClr val="tx1"/>
                          </a:solidFill>
                          <a:effectLst/>
                          <a:latin typeface="+mn-lt"/>
                          <a:ea typeface="+mn-ea"/>
                          <a:cs typeface="+mn-cs"/>
                        </a:rPr>
                        <a:t> </a:t>
                      </a:r>
                      <a:r>
                        <a:rPr lang="en-GB" sz="1400" u="none" strike="noStrike" kern="1200" dirty="0">
                          <a:solidFill>
                            <a:schemeClr val="tx1"/>
                          </a:solidFill>
                          <a:effectLst/>
                          <a:latin typeface="+mn-lt"/>
                          <a:ea typeface="+mn-ea"/>
                          <a:cs typeface="+mn-cs"/>
                          <a:hlinkClick r:id="rId9"/>
                        </a:rPr>
                        <a:t>–</a:t>
                      </a:r>
                      <a:r>
                        <a:rPr lang="en-GB" sz="1400" kern="1200" dirty="0">
                          <a:solidFill>
                            <a:schemeClr val="tx1"/>
                          </a:solidFill>
                          <a:effectLst/>
                          <a:latin typeface="+mn-lt"/>
                          <a:ea typeface="+mn-ea"/>
                          <a:cs typeface="+mn-cs"/>
                        </a:rPr>
                        <a:t> </a:t>
                      </a:r>
                      <a:r>
                        <a:rPr lang="en-GB" sz="1400" b="1" u="none" strike="noStrike" kern="1200" dirty="0">
                          <a:solidFill>
                            <a:schemeClr val="tx1"/>
                          </a:solidFill>
                          <a:effectLst/>
                          <a:latin typeface="+mn-lt"/>
                          <a:ea typeface="+mn-ea"/>
                          <a:cs typeface="+mn-cs"/>
                          <a:hlinkClick r:id="rId9"/>
                        </a:rPr>
                        <a:t>Unit 8</a:t>
                      </a:r>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10"/>
                        </a:rPr>
                        <a:t>What gives Elite Athletes</a:t>
                      </a:r>
                      <a:r>
                        <a:rPr lang="en-GB" sz="1400" b="1" u="none" strike="noStrike" kern="1200" dirty="0">
                          <a:solidFill>
                            <a:schemeClr val="tx1"/>
                          </a:solidFill>
                          <a:effectLst/>
                          <a:latin typeface="+mn-lt"/>
                          <a:ea typeface="+mn-ea"/>
                          <a:cs typeface="+mn-cs"/>
                          <a:hlinkClick r:id="rId10"/>
                        </a:rPr>
                        <a:t> </a:t>
                      </a:r>
                      <a:r>
                        <a:rPr lang="en-GB" sz="1400" b="1" u="sng" kern="1200" dirty="0">
                          <a:solidFill>
                            <a:schemeClr val="tx1"/>
                          </a:solidFill>
                          <a:effectLst/>
                          <a:latin typeface="+mn-lt"/>
                          <a:ea typeface="+mn-ea"/>
                          <a:cs typeface="+mn-cs"/>
                          <a:hlinkClick r:id="rId10"/>
                        </a:rPr>
                        <a:t>the Edge? | Janne Mortensen | </a:t>
                      </a:r>
                      <a:r>
                        <a:rPr lang="en-GB" sz="1400" b="1" u="sng" kern="1200" dirty="0" err="1">
                          <a:solidFill>
                            <a:schemeClr val="tx1"/>
                          </a:solidFill>
                          <a:effectLst/>
                          <a:latin typeface="+mn-lt"/>
                          <a:ea typeface="+mn-ea"/>
                          <a:cs typeface="+mn-cs"/>
                          <a:hlinkClick r:id="rId10"/>
                        </a:rPr>
                        <a:t>TEDxOdense</a:t>
                      </a:r>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10"/>
                        </a:rPr>
                        <a:t>-</a:t>
                      </a:r>
                      <a:r>
                        <a:rPr lang="en-GB" sz="1400" b="1" u="sng" kern="1200" dirty="0">
                          <a:solidFill>
                            <a:schemeClr val="tx1"/>
                          </a:solidFill>
                          <a:effectLst/>
                          <a:latin typeface="+mn-lt"/>
                          <a:ea typeface="+mn-ea"/>
                          <a:cs typeface="+mn-cs"/>
                        </a:rPr>
                        <a:t> </a:t>
                      </a:r>
                      <a:r>
                        <a:rPr lang="en-GB" sz="1400" b="1" u="sng" kern="1200" dirty="0">
                          <a:solidFill>
                            <a:schemeClr val="tx1"/>
                          </a:solidFill>
                          <a:effectLst/>
                          <a:latin typeface="+mn-lt"/>
                          <a:ea typeface="+mn-ea"/>
                          <a:cs typeface="+mn-cs"/>
                          <a:hlinkClick r:id="rId10"/>
                        </a:rPr>
                        <a:t>YouTube</a:t>
                      </a:r>
                      <a:endParaRPr lang="en-GB" sz="1100" dirty="0"/>
                    </a:p>
                  </a:txBody>
                  <a:tcP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dirty="0"/>
                        <a:t>Further Watching</a:t>
                      </a:r>
                    </a:p>
                  </a:txBody>
                  <a:tcPr/>
                </a:tc>
                <a:tc>
                  <a:txBody>
                    <a:bodyPr/>
                    <a:lstStyle/>
                    <a:p>
                      <a:r>
                        <a:rPr lang="en-GB" sz="1400" b="1" u="sng" kern="1200" dirty="0">
                          <a:solidFill>
                            <a:schemeClr val="tx1"/>
                          </a:solidFill>
                          <a:effectLst/>
                          <a:latin typeface="+mn-lt"/>
                          <a:ea typeface="+mn-ea"/>
                          <a:cs typeface="+mn-cs"/>
                        </a:rPr>
                        <a:t>Moneyball (2011) </a:t>
                      </a:r>
                      <a:r>
                        <a:rPr lang="en-GB" sz="1400" kern="1200" dirty="0">
                          <a:solidFill>
                            <a:schemeClr val="tx1"/>
                          </a:solidFill>
                          <a:effectLst/>
                          <a:latin typeface="+mn-lt"/>
                          <a:ea typeface="+mn-ea"/>
                          <a:cs typeface="+mn-cs"/>
                        </a:rPr>
                        <a:t>– </a:t>
                      </a:r>
                      <a:r>
                        <a:rPr lang="en-GB" sz="1400" b="1" kern="1200" dirty="0">
                          <a:solidFill>
                            <a:schemeClr val="tx1"/>
                          </a:solidFill>
                          <a:effectLst/>
                          <a:latin typeface="+mn-lt"/>
                          <a:ea typeface="+mn-ea"/>
                          <a:cs typeface="+mn-cs"/>
                        </a:rPr>
                        <a:t>Watch the film</a:t>
                      </a:r>
                    </a:p>
                    <a:p>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11"/>
                        </a:rPr>
                        <a:t>By The Balls </a:t>
                      </a:r>
                      <a:r>
                        <a:rPr lang="en-GB" sz="1400" u="sng" kern="1200" dirty="0">
                          <a:solidFill>
                            <a:schemeClr val="tx1"/>
                          </a:solidFill>
                          <a:effectLst/>
                          <a:latin typeface="+mn-lt"/>
                          <a:ea typeface="+mn-ea"/>
                          <a:cs typeface="+mn-cs"/>
                          <a:hlinkClick r:id="rId11"/>
                        </a:rPr>
                        <a:t>–</a:t>
                      </a:r>
                      <a:r>
                        <a:rPr lang="en-GB" sz="1400" u="sng" kern="1200" dirty="0">
                          <a:solidFill>
                            <a:schemeClr val="tx1"/>
                          </a:solidFill>
                          <a:effectLst/>
                          <a:latin typeface="+mn-lt"/>
                          <a:ea typeface="+mn-ea"/>
                          <a:cs typeface="+mn-cs"/>
                        </a:rPr>
                        <a:t> </a:t>
                      </a:r>
                      <a:r>
                        <a:rPr lang="en-GB" sz="1400" b="1" u="sng" kern="1200" dirty="0">
                          <a:solidFill>
                            <a:schemeClr val="tx1"/>
                          </a:solidFill>
                          <a:effectLst/>
                          <a:latin typeface="+mn-lt"/>
                          <a:ea typeface="+mn-ea"/>
                          <a:cs typeface="+mn-cs"/>
                          <a:hlinkClick r:id="rId11"/>
                        </a:rPr>
                        <a:t>ITVX</a:t>
                      </a:r>
                      <a:r>
                        <a:rPr lang="en-GB" sz="1400" b="1" u="sng" kern="1200" dirty="0">
                          <a:solidFill>
                            <a:schemeClr val="tx1"/>
                          </a:solidFill>
                          <a:effectLst/>
                          <a:latin typeface="+mn-lt"/>
                          <a:ea typeface="+mn-ea"/>
                          <a:cs typeface="+mn-cs"/>
                        </a:rPr>
                        <a:t> </a:t>
                      </a:r>
                      <a:r>
                        <a:rPr lang="en-GB" sz="1400" kern="1200" dirty="0">
                          <a:solidFill>
                            <a:schemeClr val="tx1"/>
                          </a:solidFill>
                          <a:effectLst/>
                          <a:latin typeface="+mn-lt"/>
                          <a:ea typeface="+mn-ea"/>
                          <a:cs typeface="+mn-cs"/>
                        </a:rPr>
                        <a:t>– </a:t>
                      </a:r>
                    </a:p>
                    <a:p>
                      <a:r>
                        <a:rPr lang="en-GB" sz="1400" b="1" kern="1200" dirty="0">
                          <a:solidFill>
                            <a:schemeClr val="tx1"/>
                          </a:solidFill>
                          <a:effectLst/>
                          <a:latin typeface="+mn-lt"/>
                          <a:ea typeface="+mn-ea"/>
                          <a:cs typeface="+mn-cs"/>
                        </a:rPr>
                        <a:t>Unit 5</a:t>
                      </a:r>
                    </a:p>
                    <a:p>
                      <a:endParaRPr lang="en-GB" sz="1400" kern="1200" dirty="0">
                        <a:solidFill>
                          <a:schemeClr val="tx1"/>
                        </a:solidFill>
                        <a:effectLst/>
                        <a:latin typeface="+mn-lt"/>
                        <a:ea typeface="+mn-ea"/>
                        <a:cs typeface="+mn-cs"/>
                      </a:endParaRPr>
                    </a:p>
                    <a:p>
                      <a:r>
                        <a:rPr lang="en-GB" sz="1400" b="1" u="sng" kern="1200" dirty="0">
                          <a:solidFill>
                            <a:schemeClr val="tx1"/>
                          </a:solidFill>
                          <a:effectLst/>
                          <a:latin typeface="+mn-lt"/>
                          <a:ea typeface="+mn-ea"/>
                          <a:cs typeface="+mn-cs"/>
                          <a:hlinkClick r:id="rId12"/>
                        </a:rPr>
                        <a:t>Driving Force -</a:t>
                      </a:r>
                      <a:r>
                        <a:rPr lang="en-GB" sz="1400" b="1" u="sng" kern="1200" dirty="0">
                          <a:solidFill>
                            <a:schemeClr val="tx1"/>
                          </a:solidFill>
                          <a:effectLst/>
                          <a:latin typeface="+mn-lt"/>
                          <a:ea typeface="+mn-ea"/>
                          <a:cs typeface="+mn-cs"/>
                        </a:rPr>
                        <a:t> </a:t>
                      </a:r>
                      <a:r>
                        <a:rPr lang="en-GB" sz="1400" b="1" u="sng" kern="1200" dirty="0">
                          <a:solidFill>
                            <a:schemeClr val="tx1"/>
                          </a:solidFill>
                          <a:effectLst/>
                          <a:latin typeface="+mn-lt"/>
                          <a:ea typeface="+mn-ea"/>
                          <a:cs typeface="+mn-cs"/>
                          <a:hlinkClick r:id="rId12"/>
                        </a:rPr>
                        <a:t>Series 2 Episode 2 </a:t>
                      </a:r>
                      <a:r>
                        <a:rPr lang="en-GB" sz="1400" u="sng" kern="1200" dirty="0">
                          <a:solidFill>
                            <a:schemeClr val="tx1"/>
                          </a:solidFill>
                          <a:effectLst/>
                          <a:latin typeface="+mn-lt"/>
                          <a:ea typeface="+mn-ea"/>
                          <a:cs typeface="+mn-cs"/>
                          <a:hlinkClick r:id="rId12"/>
                        </a:rPr>
                        <a:t>–</a:t>
                      </a:r>
                      <a:r>
                        <a:rPr lang="en-GB" sz="1400" u="sng" kern="1200" dirty="0">
                          <a:solidFill>
                            <a:schemeClr val="tx1"/>
                          </a:solidFill>
                          <a:effectLst/>
                          <a:latin typeface="+mn-lt"/>
                          <a:ea typeface="+mn-ea"/>
                          <a:cs typeface="+mn-cs"/>
                        </a:rPr>
                        <a:t> </a:t>
                      </a:r>
                      <a:r>
                        <a:rPr lang="en-GB" sz="1400" b="1" u="sng" kern="1200" dirty="0">
                          <a:solidFill>
                            <a:schemeClr val="tx1"/>
                          </a:solidFill>
                          <a:effectLst/>
                          <a:latin typeface="+mn-lt"/>
                          <a:ea typeface="+mn-ea"/>
                          <a:cs typeface="+mn-cs"/>
                          <a:hlinkClick r:id="rId12"/>
                        </a:rPr>
                        <a:t>ITVX</a:t>
                      </a:r>
                      <a:r>
                        <a:rPr lang="en-GB" sz="1400" b="1" u="sng" kern="1200" dirty="0">
                          <a:solidFill>
                            <a:schemeClr val="tx1"/>
                          </a:solidFill>
                          <a:effectLst/>
                          <a:latin typeface="+mn-lt"/>
                          <a:ea typeface="+mn-ea"/>
                          <a:cs typeface="+mn-cs"/>
                        </a:rPr>
                        <a:t> </a:t>
                      </a:r>
                      <a:r>
                        <a:rPr lang="en-GB" sz="1400" u="none" strike="noStrike" kern="1200" dirty="0">
                          <a:solidFill>
                            <a:schemeClr val="tx1"/>
                          </a:solidFill>
                          <a:effectLst/>
                          <a:latin typeface="+mn-lt"/>
                          <a:ea typeface="+mn-ea"/>
                          <a:cs typeface="+mn-cs"/>
                          <a:hlinkClick r:id="rId12"/>
                        </a:rPr>
                        <a:t>–</a:t>
                      </a:r>
                      <a:r>
                        <a:rPr lang="en-GB" sz="1400" kern="1200" dirty="0">
                          <a:solidFill>
                            <a:schemeClr val="tx1"/>
                          </a:solidFill>
                          <a:effectLst/>
                          <a:latin typeface="+mn-lt"/>
                          <a:ea typeface="+mn-ea"/>
                          <a:cs typeface="+mn-cs"/>
                        </a:rPr>
                        <a:t> </a:t>
                      </a:r>
                    </a:p>
                    <a:p>
                      <a:r>
                        <a:rPr lang="en-GB" sz="1400" b="1" kern="1200" dirty="0">
                          <a:solidFill>
                            <a:schemeClr val="tx1"/>
                          </a:solidFill>
                          <a:effectLst/>
                          <a:latin typeface="+mn-lt"/>
                          <a:ea typeface="+mn-ea"/>
                          <a:cs typeface="+mn-cs"/>
                        </a:rPr>
                        <a:t>Unit 11</a:t>
                      </a:r>
                      <a:endParaRPr lang="en-GB" sz="1400" kern="1200" dirty="0">
                        <a:solidFill>
                          <a:schemeClr val="tx1"/>
                        </a:solidFill>
                        <a:effectLst/>
                        <a:latin typeface="+mn-lt"/>
                        <a:ea typeface="+mn-ea"/>
                        <a:cs typeface="+mn-cs"/>
                      </a:endParaRPr>
                    </a:p>
                  </a:txBody>
                  <a:tcPr>
                    <a:solidFill>
                      <a:schemeClr val="bg1">
                        <a:lumMod val="85000"/>
                      </a:schemeClr>
                    </a:solidFill>
                  </a:tcPr>
                </a:tc>
                <a:extLst>
                  <a:ext uri="{0D108BD9-81ED-4DB2-BD59-A6C34878D82A}">
                    <a16:rowId xmlns:a16="http://schemas.microsoft.com/office/drawing/2014/main" val="3347716573"/>
                  </a:ext>
                </a:extLst>
              </a:tr>
            </a:tbl>
          </a:graphicData>
        </a:graphic>
      </p:graphicFrame>
      <p:pic>
        <p:nvPicPr>
          <p:cNvPr id="6" name="Picture 5"/>
          <p:cNvPicPr>
            <a:picLocks noChangeAspect="1"/>
          </p:cNvPicPr>
          <p:nvPr/>
        </p:nvPicPr>
        <p:blipFill rotWithShape="1">
          <a:blip r:embed="rId13"/>
          <a:srcRect l="27556" t="17801" r="66932" b="71699"/>
          <a:stretch/>
        </p:blipFill>
        <p:spPr>
          <a:xfrm>
            <a:off x="2447256" y="7735788"/>
            <a:ext cx="1440160" cy="1543028"/>
          </a:xfrm>
          <a:prstGeom prst="rect">
            <a:avLst/>
          </a:prstGeom>
        </p:spPr>
      </p:pic>
      <p:pic>
        <p:nvPicPr>
          <p:cNvPr id="7" name="Picture 6"/>
          <p:cNvPicPr>
            <a:picLocks noChangeAspect="1"/>
          </p:cNvPicPr>
          <p:nvPr/>
        </p:nvPicPr>
        <p:blipFill rotWithShape="1">
          <a:blip r:embed="rId13"/>
          <a:srcRect l="27163" t="57000" r="66144" b="31800"/>
          <a:stretch/>
        </p:blipFill>
        <p:spPr>
          <a:xfrm>
            <a:off x="7631832" y="7735788"/>
            <a:ext cx="1728192" cy="1626534"/>
          </a:xfrm>
          <a:prstGeom prst="rect">
            <a:avLst/>
          </a:prstGeom>
        </p:spPr>
      </p:pic>
      <p:pic>
        <p:nvPicPr>
          <p:cNvPr id="8" name="Picture 7"/>
          <p:cNvPicPr>
            <a:picLocks noChangeAspect="1"/>
          </p:cNvPicPr>
          <p:nvPr/>
        </p:nvPicPr>
        <p:blipFill rotWithShape="1">
          <a:blip r:embed="rId13"/>
          <a:srcRect l="27163" t="71700" r="66144" b="17100"/>
          <a:stretch/>
        </p:blipFill>
        <p:spPr>
          <a:xfrm>
            <a:off x="12816408" y="7735788"/>
            <a:ext cx="1728192" cy="1626534"/>
          </a:xfrm>
          <a:prstGeom prst="rect">
            <a:avLst/>
          </a:prstGeom>
        </p:spPr>
      </p:pic>
      <p:sp>
        <p:nvSpPr>
          <p:cNvPr id="11" name="TextBox 10"/>
          <p:cNvSpPr txBox="1"/>
          <p:nvPr/>
        </p:nvSpPr>
        <p:spPr>
          <a:xfrm>
            <a:off x="14328578" y="3532005"/>
            <a:ext cx="3240360" cy="84600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98000"/>
              </a:lnSpc>
              <a:spcAft>
                <a:spcPts val="1585"/>
              </a:spcAft>
            </a:pPr>
            <a:r>
              <a:rPr lang="en-GB" sz="1800" b="1" kern="100" dirty="0">
                <a:solidFill>
                  <a:srgbClr val="000000"/>
                </a:solidFill>
                <a:effectLst/>
                <a:latin typeface="Calibri" panose="020F0502020204030204" pitchFamily="34" charset="0"/>
                <a:ea typeface="Calibri" panose="020F0502020204030204" pitchFamily="34" charset="0"/>
              </a:rPr>
              <a:t>Know your why </a:t>
            </a:r>
            <a:r>
              <a:rPr lang="en-GB" sz="1800" kern="100" dirty="0">
                <a:solidFill>
                  <a:srgbClr val="000000"/>
                </a:solidFill>
                <a:effectLst/>
                <a:latin typeface="Calibri" panose="020F0502020204030204" pitchFamily="34" charset="0"/>
                <a:ea typeface="Calibri" panose="020F0502020204030204" pitchFamily="34" charset="0"/>
              </a:rPr>
              <a:t>– </a:t>
            </a:r>
            <a:r>
              <a:rPr lang="en-GB" sz="1800" b="1" kern="100" dirty="0">
                <a:solidFill>
                  <a:srgbClr val="000000"/>
                </a:solidFill>
                <a:effectLst/>
                <a:latin typeface="Calibri" panose="020F0502020204030204" pitchFamily="34" charset="0"/>
                <a:ea typeface="Calibri" panose="020F0502020204030204" pitchFamily="34" charset="0"/>
              </a:rPr>
              <a:t>Why Sport?</a:t>
            </a:r>
            <a:endParaRPr lang="en-GB" sz="1800" kern="100" dirty="0">
              <a:solidFill>
                <a:srgbClr val="000000"/>
              </a:solidFill>
              <a:effectLst/>
              <a:latin typeface="Calibri" panose="020F0502020204030204" pitchFamily="34" charset="0"/>
              <a:ea typeface="Calibri" panose="020F0502020204030204" pitchFamily="34" charset="0"/>
            </a:endParaRPr>
          </a:p>
          <a:p>
            <a:r>
              <a:rPr lang="en-GB" sz="1800" b="1" u="sng" dirty="0">
                <a:solidFill>
                  <a:srgbClr val="0000FF"/>
                </a:solidFill>
                <a:effectLst/>
                <a:latin typeface="Calibri" panose="020F0502020204030204" pitchFamily="34" charset="0"/>
                <a:ea typeface="Calibri" panose="020F0502020204030204" pitchFamily="34" charset="0"/>
                <a:hlinkClick r:id="rId14"/>
              </a:rPr>
              <a:t>The Best Careers in</a:t>
            </a:r>
            <a:r>
              <a:rPr lang="en-GB" sz="1800" b="1" u="none" strike="noStrike" dirty="0">
                <a:solidFill>
                  <a:srgbClr val="0000FF"/>
                </a:solidFill>
                <a:effectLst/>
                <a:latin typeface="Calibri" panose="020F0502020204030204" pitchFamily="34" charset="0"/>
                <a:ea typeface="Calibri" panose="020F0502020204030204" pitchFamily="34" charset="0"/>
                <a:hlinkClick r:id="rId14"/>
              </a:rPr>
              <a:t> </a:t>
            </a:r>
            <a:r>
              <a:rPr lang="en-GB" sz="1800" b="1" u="sng" dirty="0">
                <a:solidFill>
                  <a:srgbClr val="0000FF"/>
                </a:solidFill>
                <a:effectLst/>
                <a:latin typeface="Calibri" panose="020F0502020204030204" pitchFamily="34" charset="0"/>
                <a:ea typeface="Calibri" panose="020F0502020204030204" pitchFamily="34" charset="0"/>
                <a:hlinkClick r:id="rId14"/>
              </a:rPr>
              <a:t>Sports</a:t>
            </a:r>
            <a:endParaRPr lang="en-US" u="sng" dirty="0">
              <a:solidFill>
                <a:srgbClr val="0070C0"/>
              </a:solidFill>
            </a:endParaRPr>
          </a:p>
        </p:txBody>
      </p:sp>
    </p:spTree>
    <p:extLst>
      <p:ext uri="{BB962C8B-B14F-4D97-AF65-F5344CB8AC3E}">
        <p14:creationId xmlns:p14="http://schemas.microsoft.com/office/powerpoint/2010/main" val="1316869807"/>
      </p:ext>
    </p:extLst>
  </p:cSld>
  <p:clrMapOvr>
    <a:masterClrMapping/>
  </p:clrMapOvr>
</p:sld>
</file>

<file path=ppt/theme/theme1.xml><?xml version="1.0" encoding="utf-8"?>
<a:theme xmlns:a="http://schemas.openxmlformats.org/drawingml/2006/main" name="Office Theme">
  <a:themeElements>
    <a:clrScheme name="RPHS">
      <a:dk1>
        <a:srgbClr val="7F7F7F"/>
      </a:dk1>
      <a:lt1>
        <a:sysClr val="window" lastClr="FFFFFF"/>
      </a:lt1>
      <a:dk2>
        <a:srgbClr val="1F497D"/>
      </a:dk2>
      <a:lt2>
        <a:srgbClr val="FFFFFF"/>
      </a:lt2>
      <a:accent1>
        <a:srgbClr val="4F81BD"/>
      </a:accent1>
      <a:accent2>
        <a:srgbClr val="595959"/>
      </a:accent2>
      <a:accent3>
        <a:srgbClr val="000000"/>
      </a:accent3>
      <a:accent4>
        <a:srgbClr val="C00000"/>
      </a:accent4>
      <a:accent5>
        <a:srgbClr val="8064A2"/>
      </a:accent5>
      <a:accent6>
        <a:srgbClr val="FFFF00"/>
      </a:accent6>
      <a:hlink>
        <a:srgbClr val="0000FF"/>
      </a:hlink>
      <a:folHlink>
        <a:srgbClr val="800080"/>
      </a:folHlink>
    </a:clrScheme>
    <a:fontScheme name="RPHS 2023">
      <a:majorFont>
        <a:latin typeface="Montserrat Classic Bold"/>
        <a:ea typeface=""/>
        <a:cs typeface=""/>
      </a:majorFont>
      <a:minorFont>
        <a:latin typeface="Montserrat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PHS template PPT 2023" id="{D5CC88F3-D9D0-4397-AF8C-5346CD9EF8F5}" vid="{E64EC602-9ED0-40C9-9234-33619DB85B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EC0B330794D14584C39FC4413FE008" ma:contentTypeVersion="18" ma:contentTypeDescription="Create a new document." ma:contentTypeScope="" ma:versionID="f1110898b4fb83a1a486fba089a5b56c">
  <xsd:schema xmlns:xsd="http://www.w3.org/2001/XMLSchema" xmlns:xs="http://www.w3.org/2001/XMLSchema" xmlns:p="http://schemas.microsoft.com/office/2006/metadata/properties" xmlns:ns2="e9c1bc51-c256-431d-8794-d36959dcf0db" xmlns:ns3="07feecdb-08ad-4289-be7e-d9e294340900" targetNamespace="http://schemas.microsoft.com/office/2006/metadata/properties" ma:root="true" ma:fieldsID="0c3b4939bf0f2392a0ec3c475915cb2f" ns2:_="" ns3:_="">
    <xsd:import namespace="e9c1bc51-c256-431d-8794-d36959dcf0db"/>
    <xsd:import namespace="07feecdb-08ad-4289-be7e-d9e29434090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c1bc51-c256-431d-8794-d36959dcf0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a79237c-90d8-49c8-958e-d658932c7f9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7feecdb-08ad-4289-be7e-d9e2943409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3189aa1-b71e-4dc1-8596-680e383a0301}" ma:internalName="TaxCatchAll" ma:showField="CatchAllData" ma:web="07feecdb-08ad-4289-be7e-d9e2943409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9c1bc51-c256-431d-8794-d36959dcf0db">
      <Terms xmlns="http://schemas.microsoft.com/office/infopath/2007/PartnerControls"/>
    </lcf76f155ced4ddcb4097134ff3c332f>
    <TaxCatchAll xmlns="07feecdb-08ad-4289-be7e-d9e294340900" xsi:nil="true"/>
  </documentManagement>
</p:properties>
</file>

<file path=customXml/itemProps1.xml><?xml version="1.0" encoding="utf-8"?>
<ds:datastoreItem xmlns:ds="http://schemas.openxmlformats.org/officeDocument/2006/customXml" ds:itemID="{19C9FED3-31EC-4CBC-9BF7-0B15F44E66E5}">
  <ds:schemaRefs>
    <ds:schemaRef ds:uri="http://schemas.microsoft.com/sharepoint/v3/contenttype/forms"/>
  </ds:schemaRefs>
</ds:datastoreItem>
</file>

<file path=customXml/itemProps2.xml><?xml version="1.0" encoding="utf-8"?>
<ds:datastoreItem xmlns:ds="http://schemas.openxmlformats.org/officeDocument/2006/customXml" ds:itemID="{04257232-D9B2-46F0-8093-B7D0A11460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c1bc51-c256-431d-8794-d36959dcf0db"/>
    <ds:schemaRef ds:uri="07feecdb-08ad-4289-be7e-d9e2943409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E11DC0B-C4D9-4859-8C79-B6AF3675C9C9}">
  <ds:schemaRefs>
    <ds:schemaRef ds:uri="http://purl.org/dc/elements/1.1/"/>
    <ds:schemaRef ds:uri="http://schemas.openxmlformats.org/package/2006/metadata/core-properties"/>
    <ds:schemaRef ds:uri="07feecdb-08ad-4289-be7e-d9e294340900"/>
    <ds:schemaRef ds:uri="http://www.w3.org/XML/1998/namespace"/>
    <ds:schemaRef ds:uri="http://schemas.microsoft.com/office/infopath/2007/PartnerControls"/>
    <ds:schemaRef ds:uri="http://purl.org/dc/terms/"/>
    <ds:schemaRef ds:uri="http://schemas.microsoft.com/office/2006/metadata/properties"/>
    <ds:schemaRef ds:uri="http://schemas.microsoft.com/office/2006/documentManagement/types"/>
    <ds:schemaRef ds:uri="e9c1bc51-c256-431d-8794-d36959dcf0db"/>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RPHS template PPT 2023</Template>
  <TotalTime>5578</TotalTime>
  <Words>800</Words>
  <Application>Microsoft Office PowerPoint</Application>
  <PresentationFormat>Custom</PresentationFormat>
  <Paragraphs>105</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Montserrat Classic</vt:lpstr>
      <vt:lpstr>Montserrat Classic Bold</vt:lpstr>
      <vt:lpstr>Arial</vt:lpstr>
      <vt:lpstr>Trebuchet MS</vt:lpstr>
      <vt:lpstr>Calibri</vt:lpstr>
      <vt:lpstr>Montserrat Bold</vt:lpstr>
      <vt:lpstr>Office Theme</vt:lpstr>
      <vt:lpstr>PowerPoint Presentation</vt:lpstr>
      <vt:lpstr>PowerPoint Presentation</vt:lpstr>
    </vt:vector>
  </TitlesOfParts>
  <Company>Raynes Park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Kingsford</dc:creator>
  <cp:lastModifiedBy>K Bailey</cp:lastModifiedBy>
  <cp:revision>124</cp:revision>
  <dcterms:created xsi:type="dcterms:W3CDTF">2024-03-22T11:32:36Z</dcterms:created>
  <dcterms:modified xsi:type="dcterms:W3CDTF">2026-06-18T13:39:01Z</dcterms:modified>
  <dc:identifier>DAFpKvWK82s</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0x0101007CEC0B330794D14584C39FC4413FE008</vt:lpwstr>
  </property>
  <property fmtid="{D5CDD505-2E9C-101B-9397-08002B2CF9AE}" pid="3" name="MediaServiceImageTags">
    <vt:lpwstr/>
  </property>
</Properties>
</file>